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8" r:id="rId1"/>
  </p:sldMasterIdLst>
  <p:notesMasterIdLst>
    <p:notesMasterId r:id="rId31"/>
  </p:notesMasterIdLst>
  <p:sldIdLst>
    <p:sldId id="310" r:id="rId2"/>
    <p:sldId id="279" r:id="rId3"/>
    <p:sldId id="280" r:id="rId4"/>
    <p:sldId id="281" r:id="rId5"/>
    <p:sldId id="282" r:id="rId6"/>
    <p:sldId id="283" r:id="rId7"/>
    <p:sldId id="292" r:id="rId8"/>
    <p:sldId id="284" r:id="rId9"/>
    <p:sldId id="285" r:id="rId10"/>
    <p:sldId id="286" r:id="rId11"/>
    <p:sldId id="287" r:id="rId12"/>
    <p:sldId id="288" r:id="rId13"/>
    <p:sldId id="289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290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SimSun" pitchFamily="2" charset="-122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SimSun" pitchFamily="2" charset="-122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SimSun" pitchFamily="2" charset="-122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SimSun" pitchFamily="2" charset="-122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SimSun" pitchFamily="2" charset="-122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SimSun" pitchFamily="2" charset="-122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SimSun" pitchFamily="2" charset="-122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SimSun" pitchFamily="2" charset="-122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SimSun" pitchFamily="2" charset="-122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30501"/>
    <a:srgbClr val="0000FF"/>
    <a:srgbClr val="326F31"/>
    <a:srgbClr val="FFFFCC"/>
    <a:srgbClr val="FE12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4" autoAdjust="0"/>
    <p:restoredTop sz="95268" autoAdjust="0"/>
  </p:normalViewPr>
  <p:slideViewPr>
    <p:cSldViewPr>
      <p:cViewPr varScale="1">
        <p:scale>
          <a:sx n="86" d="100"/>
          <a:sy n="86" d="100"/>
        </p:scale>
        <p:origin x="133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0"/>
    </p:cViewPr>
  </p:sorterViewPr>
  <p:notesViewPr>
    <p:cSldViewPr>
      <p:cViewPr varScale="1">
        <p:scale>
          <a:sx n="53" d="100"/>
          <a:sy n="53" d="100"/>
        </p:scale>
        <p:origin x="-11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7347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0180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7350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7351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26EBA37F-40A0-46B6-82D7-A8DF5A71F5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63944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B6D1F6-03C2-4B63-B9A2-B8D36EC9088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73100"/>
            <a:ext cx="4595812" cy="3446463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48163"/>
            <a:ext cx="5026025" cy="4122737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3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8945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764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833438"/>
            <a:ext cx="1944688" cy="5251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38" y="833438"/>
            <a:ext cx="5681662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3964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438" y="833438"/>
            <a:ext cx="7778750" cy="996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992076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9750" y="1905000"/>
            <a:ext cx="8375650" cy="4495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01873350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7778750" cy="996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428736"/>
            <a:ext cx="7691438" cy="4643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66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427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68725" cy="3722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325" y="2362200"/>
            <a:ext cx="3770313" cy="3722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356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738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423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23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758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74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3438" y="833438"/>
            <a:ext cx="77787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1438" cy="372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  <a:cs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  <a:cs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4138" y="6242050"/>
            <a:ext cx="585787" cy="487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1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FC92DF6E-C984-4230-B8BA-87DBA9D315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5">
            <a:lum bright="52000" contrast="-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3325"/>
            <a:ext cx="10429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835150" y="1989138"/>
            <a:ext cx="5761038" cy="519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  <a:cs typeface="Times New Roman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116013" y="6308725"/>
            <a:ext cx="8027987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990000"/>
                </a:solidFill>
                <a:ea typeface="SimSun" charset="0"/>
                <a:cs typeface="Times New Roman" pitchFamily="18" charset="0"/>
              </a:rPr>
              <a:t>www.</a:t>
            </a:r>
            <a:r>
              <a:rPr lang="en-US" b="1" dirty="0">
                <a:solidFill>
                  <a:srgbClr val="990000"/>
                </a:solidFill>
                <a:ea typeface="SimSun" charset="0"/>
                <a:cs typeface="Times New Roman" pitchFamily="18" charset="0"/>
              </a:rPr>
              <a:t>hope</a:t>
            </a:r>
            <a:r>
              <a:rPr lang="en-US" dirty="0">
                <a:solidFill>
                  <a:srgbClr val="990000"/>
                </a:solidFill>
                <a:ea typeface="SimSun" charset="0"/>
                <a:cs typeface="Times New Roman" pitchFamily="18" charset="0"/>
              </a:rPr>
              <a:t>.ac.uk </a:t>
            </a:r>
            <a:r>
              <a:rPr lang="en-US" dirty="0">
                <a:solidFill>
                  <a:srgbClr val="003366"/>
                </a:solidFill>
                <a:ea typeface="SimSun" charset="0"/>
                <a:cs typeface="Times New Roman" pitchFamily="18" charset="0"/>
              </a:rPr>
              <a:t>		</a:t>
            </a:r>
            <a:r>
              <a:rPr lang="en-US" sz="1600" b="1" dirty="0">
                <a:solidFill>
                  <a:srgbClr val="003366"/>
                </a:solidFill>
                <a:ea typeface="SimSun" charset="0"/>
                <a:cs typeface="Times New Roman" pitchFamily="18" charset="0"/>
              </a:rPr>
              <a:t>Faculty of Sciences and Social Sciences</a:t>
            </a:r>
            <a:r>
              <a:rPr lang="en-US" b="1" dirty="0">
                <a:solidFill>
                  <a:srgbClr val="003366"/>
                </a:solidFill>
                <a:ea typeface="SimSun" charset="0"/>
                <a:cs typeface="Times New Roman" pitchFamily="18" charset="0"/>
              </a:rPr>
              <a:t> </a:t>
            </a:r>
          </a:p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990000"/>
                </a:solidFill>
                <a:ea typeface="SimSun" charset="0"/>
                <a:cs typeface="Times New Roman" pitchFamily="18" charset="0"/>
              </a:rPr>
              <a:t>		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1116013" y="6308725"/>
            <a:ext cx="7812087" cy="1588"/>
          </a:xfrm>
          <a:prstGeom prst="line">
            <a:avLst/>
          </a:prstGeom>
          <a:noFill/>
          <a:ln w="38160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  <a:cs typeface="Times New Roman" pitchFamily="18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 rot="16200000">
            <a:off x="-2391568" y="2763043"/>
            <a:ext cx="5638800" cy="1312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5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8000" b="1">
                <a:solidFill>
                  <a:srgbClr val="FFFFFF"/>
                </a:solidFill>
                <a:ea typeface="SimSun" charset="0"/>
                <a:cs typeface="Times New Roman" pitchFamily="18" charset="0"/>
              </a:rPr>
              <a:t>HOPE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hf sldNum="0" hdr="0" dt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3366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3366"/>
          </a:solidFill>
          <a:latin typeface="Arial" charset="0"/>
          <a:ea typeface="SimSun" charset="0"/>
          <a:cs typeface="SimSun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3366"/>
          </a:solidFill>
          <a:latin typeface="Arial" charset="0"/>
          <a:ea typeface="SimSun" charset="0"/>
          <a:cs typeface="SimSun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3366"/>
          </a:solidFill>
          <a:latin typeface="Arial" charset="0"/>
          <a:ea typeface="SimSun" charset="0"/>
          <a:cs typeface="SimSun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3366"/>
          </a:solidFill>
          <a:latin typeface="Arial" charset="0"/>
          <a:ea typeface="SimSun" charset="0"/>
          <a:cs typeface="SimSun" charset="0"/>
        </a:defRPr>
      </a:lvl5pPr>
      <a:lvl6pPr marL="2514600" indent="-228600" algn="l" defTabSz="44926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3366"/>
          </a:solidFill>
          <a:latin typeface="Arial" charset="0"/>
          <a:ea typeface="SimSun" charset="0"/>
          <a:cs typeface="SimSun" charset="0"/>
        </a:defRPr>
      </a:lvl6pPr>
      <a:lvl7pPr marL="2971800" indent="-228600" algn="l" defTabSz="44926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3366"/>
          </a:solidFill>
          <a:latin typeface="Arial" charset="0"/>
          <a:ea typeface="SimSun" charset="0"/>
          <a:cs typeface="SimSun" charset="0"/>
        </a:defRPr>
      </a:lvl7pPr>
      <a:lvl8pPr marL="3429000" indent="-228600" algn="l" defTabSz="44926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3366"/>
          </a:solidFill>
          <a:latin typeface="Arial" charset="0"/>
          <a:ea typeface="SimSun" charset="0"/>
          <a:cs typeface="SimSun" charset="0"/>
        </a:defRPr>
      </a:lvl8pPr>
      <a:lvl9pPr marL="3886200" indent="-228600" algn="l" defTabSz="44926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3366"/>
          </a:solidFill>
          <a:latin typeface="Arial" charset="0"/>
          <a:ea typeface="SimSun" charset="0"/>
          <a:cs typeface="SimSun" charset="0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8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400">
          <a:solidFill>
            <a:srgbClr val="003366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3366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3366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366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366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366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36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default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989138"/>
            <a:ext cx="7772400" cy="1265237"/>
          </a:xfrm>
        </p:spPr>
        <p:txBody>
          <a:bodyPr/>
          <a:lstStyle/>
          <a:p>
            <a:pPr algn="ctr"/>
            <a:r>
              <a:rPr lang="en-GB" sz="4800" dirty="0">
                <a:latin typeface="Akzidenz Grotesk Light" pitchFamily="34" charset="0"/>
              </a:rPr>
              <a:t>Website Development</a:t>
            </a:r>
            <a:br>
              <a:rPr lang="en-GB" sz="4800" dirty="0">
                <a:latin typeface="Akzidenz Grotesk Light" pitchFamily="34" charset="0"/>
              </a:rPr>
            </a:br>
            <a:r>
              <a:rPr lang="en-GB" dirty="0"/>
              <a:t>Introduction to JavaScript</a:t>
            </a:r>
            <a:endParaRPr lang="en-GB" sz="2800" dirty="0"/>
          </a:p>
        </p:txBody>
      </p:sp>
      <p:sp>
        <p:nvSpPr>
          <p:cNvPr id="15363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429000"/>
            <a:ext cx="7010400" cy="2514600"/>
          </a:xfrm>
        </p:spPr>
        <p:txBody>
          <a:bodyPr/>
          <a:lstStyle/>
          <a:p>
            <a:pPr algn="l"/>
            <a:r>
              <a:rPr lang="en-GB" dirty="0"/>
              <a:t>Neil Buckley</a:t>
            </a:r>
          </a:p>
          <a:p>
            <a:pPr algn="l"/>
            <a:r>
              <a:rPr lang="en-GB" dirty="0"/>
              <a:t>bucklen@hope.ac.uk</a:t>
            </a:r>
          </a:p>
          <a:p>
            <a:pPr algn="l"/>
            <a:r>
              <a:rPr lang="en-GB" dirty="0"/>
              <a:t>FML308B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91760"/>
      </p:ext>
    </p:extLst>
  </p:cSld>
  <p:clrMapOvr>
    <a:masterClrMapping/>
  </p:clrMapOvr>
  <p:transition advTm="852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79512" y="2348880"/>
            <a:ext cx="8856984" cy="20161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5059" name="AutoShap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Third example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800" dirty="0">
                <a:solidFill>
                  <a:schemeClr val="bg2"/>
                </a:solidFill>
              </a:rPr>
              <a:t>&lt;html&gt;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800" dirty="0">
                <a:solidFill>
                  <a:schemeClr val="bg2"/>
                </a:solidFill>
              </a:rPr>
              <a:t>&lt;head&gt; &lt;title&gt;My third JavaScript example&lt;/title&gt;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800" b="1" dirty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&lt;script language="</a:t>
            </a:r>
            <a:r>
              <a:rPr lang="en-GB" sz="1800" b="1" dirty="0" err="1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GB" sz="1800" b="1" dirty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“ type="text/</a:t>
            </a:r>
            <a:r>
              <a:rPr lang="en-GB" sz="1800" b="1" dirty="0" err="1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GB" sz="1800" b="1" dirty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&lt;!--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GB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(“ </a:t>
            </a:r>
            <a:r>
              <a:rPr lang="en-GB" sz="1800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&lt;h1&gt;</a:t>
            </a:r>
            <a:r>
              <a:rPr lang="en-GB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 can write JavaScript</a:t>
            </a:r>
            <a:r>
              <a:rPr lang="en-GB" sz="1800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&lt;/h1&gt;</a:t>
            </a:r>
            <a:r>
              <a:rPr lang="en-GB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”)</a:t>
            </a:r>
            <a:r>
              <a:rPr lang="en-GB" sz="18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//--&gt;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800" b="1" dirty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  <a:r>
              <a:rPr lang="en-GB" sz="2000" b="1" dirty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0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800" dirty="0">
                <a:solidFill>
                  <a:schemeClr val="bg2"/>
                </a:solidFill>
              </a:rPr>
              <a:t>&lt;/head&gt;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800" dirty="0">
                <a:solidFill>
                  <a:schemeClr val="bg2"/>
                </a:solidFill>
              </a:rPr>
              <a:t>&lt;body&gt; &lt;/body&gt; &lt;/html&gt;</a:t>
            </a:r>
          </a:p>
        </p:txBody>
      </p:sp>
      <p:pic>
        <p:nvPicPr>
          <p:cNvPr id="39941" name="Picture 5" descr="icanwritejavascrip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4292600"/>
            <a:ext cx="37338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3270" y="2276872"/>
            <a:ext cx="7777162" cy="2592387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6083" name="AutoShap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/>
              <a:t>JavaScript is NOT a programming Language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idx="1"/>
          </p:nvPr>
        </p:nvSpPr>
        <p:spPr>
          <a:ln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solidFill>
                  <a:schemeClr val="bg2"/>
                </a:solidFill>
              </a:rPr>
              <a:t>&lt;html&gt;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solidFill>
                  <a:schemeClr val="bg2"/>
                </a:solidFill>
              </a:rPr>
              <a:t>&lt;head&gt; &lt;title&gt;My JavaScript loop example&lt;/title&gt;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&lt;script language="</a:t>
            </a:r>
            <a:r>
              <a:rPr lang="en-GB" sz="1400" b="1" dirty="0" err="1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GB" sz="1400" b="1" dirty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“ type="text/</a:t>
            </a:r>
            <a:r>
              <a:rPr lang="en-GB" sz="1400" b="1" dirty="0" err="1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GB" sz="1400" b="1" dirty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&lt;!--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i =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for (i = 0; i &lt; 10; i++)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(" &lt;h1&gt; a loop " + i + "&lt;/h1&gt; "  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//--&gt;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  <a:r>
              <a:rPr lang="en-GB" sz="1600" b="1" dirty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800" dirty="0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solidFill>
                  <a:schemeClr val="bg2"/>
                </a:solidFill>
              </a:rPr>
              <a:t>&lt;/head&gt;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solidFill>
                  <a:schemeClr val="bg2"/>
                </a:solidFill>
              </a:rPr>
              <a:t>&lt;body&gt; &lt;/body&gt; &lt;/html&gt;</a:t>
            </a:r>
          </a:p>
        </p:txBody>
      </p:sp>
      <p:pic>
        <p:nvPicPr>
          <p:cNvPr id="40966" name="Picture 6" descr="a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23825"/>
            <a:ext cx="3419475" cy="673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259334" y="2852663"/>
            <a:ext cx="4032746" cy="172846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07" name="AutoShap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Functions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000" dirty="0"/>
              <a:t>re-useable pieces of code</a:t>
            </a:r>
          </a:p>
          <a:p>
            <a:pPr eaLnBrk="1" hangingPunct="1"/>
            <a:r>
              <a:rPr lang="en-GB" sz="2000" dirty="0"/>
              <a:t>don’t run straight away- they are called by other scripts </a:t>
            </a:r>
          </a:p>
          <a:p>
            <a:pPr eaLnBrk="1" hangingPunct="1"/>
            <a:r>
              <a:rPr lang="en-GB" sz="2000" dirty="0" err="1"/>
              <a:t>Eg</a:t>
            </a:r>
            <a:endParaRPr lang="en-GB" sz="2000" dirty="0"/>
          </a:p>
          <a:p>
            <a:pPr eaLnBrk="1" hangingPunct="1"/>
            <a:endParaRPr lang="en-GB" sz="1200" dirty="0"/>
          </a:p>
          <a:p>
            <a:pPr lvl="1" eaLnBrk="1" hangingPunct="1">
              <a:buFontTx/>
              <a:buNone/>
            </a:pPr>
            <a:r>
              <a:rPr lang="en-GB" b="1" dirty="0">
                <a:solidFill>
                  <a:srgbClr val="A50021"/>
                </a:solidFill>
                <a:latin typeface="Courier New" pitchFamily="49" charset="0"/>
              </a:rPr>
              <a:t>function </a:t>
            </a:r>
            <a:r>
              <a:rPr lang="en-GB" b="1" dirty="0" err="1">
                <a:solidFill>
                  <a:srgbClr val="A50021"/>
                </a:solidFill>
                <a:latin typeface="Courier New" pitchFamily="49" charset="0"/>
              </a:rPr>
              <a:t>openWin</a:t>
            </a:r>
            <a:r>
              <a:rPr lang="en-GB" b="1" dirty="0">
                <a:solidFill>
                  <a:srgbClr val="A50021"/>
                </a:solidFill>
                <a:latin typeface="Courier New" pitchFamily="49" charset="0"/>
              </a:rPr>
              <a:t>(</a:t>
            </a:r>
            <a:r>
              <a:rPr lang="en-GB" b="1" dirty="0" err="1">
                <a:solidFill>
                  <a:srgbClr val="0000FF"/>
                </a:solidFill>
                <a:latin typeface="Courier New" pitchFamily="49" charset="0"/>
              </a:rPr>
              <a:t>url</a:t>
            </a:r>
            <a:r>
              <a:rPr lang="en-GB" b="1" dirty="0">
                <a:solidFill>
                  <a:srgbClr val="A50021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GB" b="1" dirty="0">
                <a:solidFill>
                  <a:srgbClr val="A5002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GB" sz="1800" b="1" i="1" dirty="0">
                <a:solidFill>
                  <a:srgbClr val="0000FF"/>
                </a:solidFill>
                <a:latin typeface="Courier New" pitchFamily="49" charset="0"/>
              </a:rPr>
              <a:t>code goes here</a:t>
            </a:r>
            <a:r>
              <a:rPr lang="en-GB" sz="1800" b="1" i="1" dirty="0">
                <a:solidFill>
                  <a:srgbClr val="A50021"/>
                </a:solidFill>
                <a:latin typeface="Courier New" pitchFamily="49" charset="0"/>
              </a:rPr>
              <a:t>;</a:t>
            </a:r>
            <a:endParaRPr lang="en-GB" sz="1800" b="1" dirty="0">
              <a:solidFill>
                <a:srgbClr val="A50021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GB" b="1" dirty="0">
                <a:solidFill>
                  <a:srgbClr val="A50021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endParaRPr lang="en-GB" sz="2000" dirty="0"/>
          </a:p>
          <a:p>
            <a:pPr eaLnBrk="1" hangingPunct="1"/>
            <a:endParaRPr lang="en-GB" sz="2000" dirty="0"/>
          </a:p>
          <a:p>
            <a:pPr eaLnBrk="1" hangingPunct="1"/>
            <a:r>
              <a:rPr lang="en-GB" sz="2000" dirty="0"/>
              <a:t>Called using the name of the </a:t>
            </a:r>
            <a:r>
              <a:rPr lang="en-GB" sz="2000" dirty="0" err="1"/>
              <a:t>function:eg</a:t>
            </a:r>
            <a:r>
              <a:rPr lang="en-GB" dirty="0"/>
              <a:t>  </a:t>
            </a:r>
            <a:r>
              <a:rPr lang="en-GB" sz="2000" dirty="0" err="1">
                <a:solidFill>
                  <a:srgbClr val="CC3300"/>
                </a:solidFill>
              </a:rPr>
              <a:t>openWin</a:t>
            </a:r>
            <a:r>
              <a:rPr lang="en-GB" sz="2000" dirty="0">
                <a:solidFill>
                  <a:srgbClr val="CC3300"/>
                </a:solidFill>
              </a:rPr>
              <a:t>(‘</a:t>
            </a:r>
            <a:r>
              <a:rPr lang="en-GB" sz="2000" dirty="0">
                <a:solidFill>
                  <a:srgbClr val="0000FF"/>
                </a:solidFill>
              </a:rPr>
              <a:t>studentPortal.html’);</a:t>
            </a:r>
            <a:endParaRPr lang="en-GB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23850" y="5156201"/>
            <a:ext cx="7777163" cy="43304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95288" y="3212976"/>
            <a:ext cx="7777162" cy="136815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8132" name="AutoShape 4"/>
          <p:cNvSpPr>
            <a:spLocks noGrp="1" noChangeArrowheads="1"/>
          </p:cNvSpPr>
          <p:nvPr>
            <p:ph type="title"/>
          </p:nvPr>
        </p:nvSpPr>
        <p:spPr>
          <a:xfrm>
            <a:off x="214313" y="214313"/>
            <a:ext cx="7778750" cy="996950"/>
          </a:xfrm>
        </p:spPr>
        <p:txBody>
          <a:bodyPr/>
          <a:lstStyle/>
          <a:p>
            <a:pPr eaLnBrk="1" hangingPunct="1"/>
            <a:r>
              <a:rPr lang="en-GB"/>
              <a:t>Functions – two sections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7607300" cy="4108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600" dirty="0">
                <a:solidFill>
                  <a:schemeClr val="bg2"/>
                </a:solidFill>
              </a:rPr>
              <a:t>&lt;html&gt;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600" b="1" dirty="0"/>
              <a:t>&lt;head&gt;</a:t>
            </a:r>
            <a:r>
              <a:rPr lang="en-GB" sz="1600" dirty="0">
                <a:solidFill>
                  <a:schemeClr val="bg2"/>
                </a:solidFill>
              </a:rPr>
              <a:t> &lt;title&gt;Eg5 My first function&lt;/title</a:t>
            </a:r>
            <a:r>
              <a:rPr lang="en-GB" sz="1800" dirty="0">
                <a:solidFill>
                  <a:schemeClr val="bg2"/>
                </a:solidFill>
              </a:rPr>
              <a:t>&gt; </a:t>
            </a:r>
            <a:endParaRPr lang="en-GB" sz="1600" dirty="0">
              <a:solidFill>
                <a:schemeClr val="bg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sz="1600" dirty="0"/>
              <a:t>&lt;script language="</a:t>
            </a:r>
            <a:r>
              <a:rPr lang="en-GB" sz="1600" dirty="0" err="1"/>
              <a:t>javascript</a:t>
            </a:r>
            <a:r>
              <a:rPr lang="en-GB" sz="1600" dirty="0"/>
              <a:t>" type="text/</a:t>
            </a:r>
            <a:r>
              <a:rPr lang="en-GB" sz="1600" dirty="0" err="1"/>
              <a:t>javascript</a:t>
            </a:r>
            <a:r>
              <a:rPr lang="en-GB" sz="1600" dirty="0"/>
              <a:t>"&gt;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dirty="0"/>
              <a:t>&lt;!--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800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julep</a:t>
            </a:r>
            <a:r>
              <a:rPr lang="en-GB" sz="1800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window.prompt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("enter your name:","")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("&lt;h1&gt;Hello again " + n + " &lt;/h1&gt;")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dirty="0"/>
              <a:t>//--&gt;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dirty="0"/>
              <a:t>&lt;/script&gt; &lt;/head&gt;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1800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body </a:t>
            </a:r>
            <a:r>
              <a:rPr lang="en-GB" sz="1800" b="1" dirty="0" err="1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onLoad</a:t>
            </a:r>
            <a:r>
              <a:rPr lang="en-GB" sz="1800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GB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julep</a:t>
            </a:r>
            <a:r>
              <a:rPr lang="en-GB" sz="1800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()"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&gt;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dirty="0"/>
              <a:t>&lt;/body&gt; &lt;/html&gt;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>
          <a:xfrm>
            <a:off x="214313" y="214313"/>
            <a:ext cx="7778750" cy="996950"/>
          </a:xfrm>
        </p:spPr>
        <p:txBody>
          <a:bodyPr/>
          <a:lstStyle/>
          <a:p>
            <a:r>
              <a:rPr lang="en-GB"/>
              <a:t>Why use functions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57250" y="1428750"/>
            <a:ext cx="7691438" cy="4643438"/>
          </a:xfrm>
        </p:spPr>
        <p:txBody>
          <a:bodyPr/>
          <a:lstStyle/>
          <a:p>
            <a:r>
              <a:rPr lang="en-GB"/>
              <a:t>Web browsers will execute the JavaScript code before the HTML page loads</a:t>
            </a:r>
          </a:p>
          <a:p>
            <a:pPr lvl="1"/>
            <a:r>
              <a:rPr lang="en-GB"/>
              <a:t>Sometimes you may not want the JavaScript to be executed until a specific time</a:t>
            </a:r>
          </a:p>
          <a:p>
            <a:pPr lvl="1"/>
            <a:r>
              <a:rPr lang="en-GB"/>
              <a:t>You may want to use the JavaScript again and again</a:t>
            </a:r>
          </a:p>
          <a:p>
            <a:pPr lvl="1"/>
            <a:r>
              <a:rPr lang="en-GB"/>
              <a:t>You may want several separate JavaScript scripts running on the same page</a:t>
            </a:r>
          </a:p>
        </p:txBody>
      </p:sp>
    </p:spTree>
    <p:extLst>
      <p:ext uri="{BB962C8B-B14F-4D97-AF65-F5344CB8AC3E}">
        <p14:creationId xmlns:p14="http://schemas.microsoft.com/office/powerpoint/2010/main" val="302797865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>
          <a:xfrm>
            <a:off x="214313" y="214313"/>
            <a:ext cx="7778750" cy="996950"/>
          </a:xfrm>
        </p:spPr>
        <p:txBody>
          <a:bodyPr/>
          <a:lstStyle/>
          <a:p>
            <a:r>
              <a:rPr lang="en-GB"/>
              <a:t>A simple function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57250" y="1428750"/>
            <a:ext cx="7691438" cy="46434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displayMessage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      alert("Hello World!"); </a:t>
            </a:r>
          </a:p>
          <a:p>
            <a:pPr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>
              <a:buFont typeface="Wingdings" pitchFamily="2" charset="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906403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>
          <a:xfrm>
            <a:off x="214313" y="214313"/>
            <a:ext cx="7778750" cy="996950"/>
          </a:xfrm>
        </p:spPr>
        <p:txBody>
          <a:bodyPr/>
          <a:lstStyle/>
          <a:p>
            <a:r>
              <a:rPr lang="en-GB"/>
              <a:t>To call a function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57250" y="1428750"/>
            <a:ext cx="7691438" cy="46434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 b="1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()”</a:t>
            </a:r>
          </a:p>
          <a:p>
            <a:pPr>
              <a:buFont typeface="Wingdings" pitchFamily="2" charset="2"/>
              <a:buNone/>
            </a:pPr>
            <a:r>
              <a:rPr lang="en-GB" b="1" dirty="0" err="1">
                <a:latin typeface="Courier New" pitchFamily="49" charset="0"/>
                <a:cs typeface="Courier New" pitchFamily="49" charset="0"/>
              </a:rPr>
              <a:t>onkeydown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()”</a:t>
            </a:r>
          </a:p>
          <a:p>
            <a:pPr>
              <a:buFont typeface="Wingdings" pitchFamily="2" charset="2"/>
              <a:buNone/>
            </a:pPr>
            <a:r>
              <a:rPr lang="en-GB" b="1" dirty="0" err="1">
                <a:latin typeface="Courier New" pitchFamily="49" charset="0"/>
                <a:cs typeface="Courier New" pitchFamily="49" charset="0"/>
              </a:rPr>
              <a:t>onkeypress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()”</a:t>
            </a:r>
          </a:p>
          <a:p>
            <a:pPr>
              <a:buFont typeface="Wingdings" pitchFamily="2" charset="2"/>
              <a:buNone/>
            </a:pPr>
            <a:r>
              <a:rPr lang="en-GB" b="1" dirty="0" err="1">
                <a:latin typeface="Courier New" pitchFamily="49" charset="0"/>
                <a:cs typeface="Courier New" pitchFamily="49" charset="0"/>
              </a:rPr>
              <a:t>onkeyup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()”</a:t>
            </a:r>
          </a:p>
          <a:p>
            <a:pPr>
              <a:buFont typeface="Wingdings" pitchFamily="2" charset="2"/>
              <a:buNone/>
            </a:pPr>
            <a:r>
              <a:rPr lang="en-GB" b="1" dirty="0" err="1">
                <a:latin typeface="Courier New" pitchFamily="49" charset="0"/>
                <a:cs typeface="Courier New" pitchFamily="49" charset="0"/>
              </a:rPr>
              <a:t>onmousemove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()”</a:t>
            </a:r>
          </a:p>
          <a:p>
            <a:pPr>
              <a:buFont typeface="Wingdings" pitchFamily="2" charset="2"/>
              <a:buNone/>
            </a:pP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468313" y="2781300"/>
            <a:ext cx="7920037" cy="1411288"/>
          </a:xfrm>
          <a:prstGeom prst="rect">
            <a:avLst/>
          </a:prstGeom>
          <a:solidFill>
            <a:srgbClr val="FFFF99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r>
              <a:rPr lang="en-GB" sz="2800"/>
              <a:t>21 Event Handlers in total.</a:t>
            </a:r>
          </a:p>
          <a:p>
            <a:endParaRPr lang="en-GB" sz="2800"/>
          </a:p>
          <a:p>
            <a:r>
              <a:rPr lang="en-US" sz="2800"/>
              <a:t>http://www.w3schools.com/jsref/jsref_events.asp</a:t>
            </a:r>
          </a:p>
        </p:txBody>
      </p:sp>
    </p:spTree>
    <p:extLst>
      <p:ext uri="{BB962C8B-B14F-4D97-AF65-F5344CB8AC3E}">
        <p14:creationId xmlns:p14="http://schemas.microsoft.com/office/powerpoint/2010/main" val="3807604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Grp="1" noChangeArrowheads="1"/>
          </p:cNvSpPr>
          <p:nvPr>
            <p:ph type="title"/>
          </p:nvPr>
        </p:nvSpPr>
        <p:spPr>
          <a:xfrm>
            <a:off x="214313" y="214313"/>
            <a:ext cx="7778750" cy="996950"/>
          </a:xfrm>
        </p:spPr>
        <p:txBody>
          <a:bodyPr/>
          <a:lstStyle/>
          <a:p>
            <a:r>
              <a:rPr lang="en-GB"/>
              <a:t>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57250" y="1428750"/>
            <a:ext cx="7691438" cy="4643438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&lt;form id="form1" name="form1" method="post" action=""&gt;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Enter Telephone Number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&lt;input type="text"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       name="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telnum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       id="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telnum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"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onkeyup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checkNum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()"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7022065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>
          <a:xfrm>
            <a:off x="214313" y="214313"/>
            <a:ext cx="7778750" cy="714375"/>
          </a:xfrm>
        </p:spPr>
        <p:txBody>
          <a:bodyPr/>
          <a:lstStyle/>
          <a:p>
            <a:r>
              <a:rPr lang="en-GB"/>
              <a:t>function checkNum()</a:t>
            </a: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177925"/>
            <a:ext cx="8215312" cy="46799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function checkNum()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	   var pass = false;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    var telephone = document.getElementById("telnum").value;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    var last = telephone.length-1;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    for (var x=0 ; x &lt;= 9 ; x++)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	   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		      if (x==telephone[last])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			   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			         pass = true;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			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	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    if (pass == false)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	   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		      window.alert("You are only allowed to put numbers");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	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02438" y="71438"/>
            <a:ext cx="736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r"/>
            <a:r>
              <a:rPr lang="en-US" b="1">
                <a:latin typeface="Courier New" pitchFamily="49" charset="0"/>
                <a:cs typeface="Courier New" pitchFamily="49" charset="0"/>
              </a:rPr>
              <a:t>pass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543800" y="71438"/>
            <a:ext cx="1457325" cy="3698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</a:rPr>
              <a:t>false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115050" y="558800"/>
            <a:ext cx="142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r"/>
            <a:r>
              <a:rPr lang="en-US" b="1">
                <a:latin typeface="Courier New" pitchFamily="49" charset="0"/>
                <a:cs typeface="Courier New" pitchFamily="49" charset="0"/>
              </a:rPr>
              <a:t>telephone</a:t>
            </a: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543800" y="558800"/>
            <a:ext cx="1457325" cy="36988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</a:rPr>
              <a:t>0151 291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802438" y="1058863"/>
            <a:ext cx="736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r"/>
            <a:r>
              <a:rPr lang="en-US" b="1">
                <a:latin typeface="Courier New" pitchFamily="49" charset="0"/>
                <a:cs typeface="Courier New" pitchFamily="49" charset="0"/>
              </a:rPr>
              <a:t>last</a:t>
            </a:r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543800" y="1058863"/>
            <a:ext cx="1457325" cy="3698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</a:rPr>
              <a:t>7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215188" y="1558925"/>
            <a:ext cx="323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r"/>
            <a:r>
              <a:rPr lang="en-US" b="1">
                <a:latin typeface="Courier New" pitchFamily="49" charset="0"/>
                <a:cs typeface="Courier New" pitchFamily="49" charset="0"/>
              </a:rPr>
              <a:t>x</a:t>
            </a:r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543800" y="1558925"/>
            <a:ext cx="1457325" cy="36988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</a:rPr>
              <a:t>0</a:t>
            </a: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928938"/>
            <a:ext cx="32575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Bent-Up Arrow 16"/>
          <p:cNvSpPr/>
          <p:nvPr/>
        </p:nvSpPr>
        <p:spPr bwMode="auto">
          <a:xfrm>
            <a:off x="8001000" y="857250"/>
            <a:ext cx="357188" cy="3643313"/>
          </a:xfrm>
          <a:prstGeom prst="ben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>
              <a:solidFill>
                <a:schemeClr val="bg1"/>
              </a:solidFill>
              <a:latin typeface="Arial" charset="0"/>
              <a:ea typeface="+mn-ea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143500" y="3357563"/>
            <a:ext cx="711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r>
              <a:rPr lang="en-GB" b="1"/>
              <a:t>false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540625" y="1555750"/>
            <a:ext cx="1457325" cy="369888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r>
              <a:rPr lang="en-GB" b="1">
                <a:solidFill>
                  <a:srgbClr val="FF0000"/>
                </a:solidFill>
              </a:rPr>
              <a:t>1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4857750" y="4214813"/>
          <a:ext cx="4070351" cy="85725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90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r>
                        <a:rPr lang="en-GB" sz="1800" dirty="0"/>
                        <a:t>Index [ ]</a:t>
                      </a: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 marL="91450" marR="914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 marL="91450" marR="914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2</a:t>
                      </a:r>
                    </a:p>
                  </a:txBody>
                  <a:tcPr marL="91450" marR="914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3</a:t>
                      </a:r>
                    </a:p>
                  </a:txBody>
                  <a:tcPr marL="91450" marR="914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4</a:t>
                      </a:r>
                    </a:p>
                  </a:txBody>
                  <a:tcPr marL="91450" marR="914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5</a:t>
                      </a:r>
                    </a:p>
                  </a:txBody>
                  <a:tcPr marL="91450" marR="914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6</a:t>
                      </a:r>
                    </a:p>
                  </a:txBody>
                  <a:tcPr marL="91450" marR="914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7</a:t>
                      </a:r>
                    </a:p>
                  </a:txBody>
                  <a:tcPr marL="91450" marR="914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r>
                        <a:rPr lang="en-GB" sz="1800" dirty="0"/>
                        <a:t>telephone</a:t>
                      </a: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 marL="91450" marR="914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 marL="91450" marR="914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5</a:t>
                      </a:r>
                    </a:p>
                  </a:txBody>
                  <a:tcPr marL="91450" marR="914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 marL="91450" marR="9145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L="91450" marR="914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2</a:t>
                      </a:r>
                    </a:p>
                  </a:txBody>
                  <a:tcPr marL="91450" marR="914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9</a:t>
                      </a:r>
                    </a:p>
                  </a:txBody>
                  <a:tcPr marL="91450" marR="914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 marL="91450" marR="914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143500" y="3357563"/>
            <a:ext cx="620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r>
              <a:rPr lang="en-GB" b="1"/>
              <a:t>true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7543800" y="87313"/>
            <a:ext cx="1457325" cy="369887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r>
              <a:rPr lang="en-GB" b="1">
                <a:solidFill>
                  <a:srgbClr val="FF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894885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47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47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471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2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0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3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2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20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20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2000" fill="hold"/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20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2000" fill="hold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2000" fill="hold"/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2000" fill="hold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4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2000" fill="hold"/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2000" fill="hold"/>
                                        <p:tgtEl>
                                          <p:spTgt spid="47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2000" fill="hold"/>
                                        <p:tgtEl>
                                          <p:spTgt spid="47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" dur="2000" fill="hold"/>
                                        <p:tgtEl>
                                          <p:spTgt spid="471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allAtOnce" animBg="1"/>
      <p:bldP spid="7" grpId="1" build="allAtOnce" animBg="1"/>
      <p:bldP spid="8" grpId="0"/>
      <p:bldP spid="9" grpId="0" build="allAtOnce" animBg="1"/>
      <p:bldP spid="10" grpId="0"/>
      <p:bldP spid="11" grpId="0" build="allAtOnce" animBg="1"/>
      <p:bldP spid="12" grpId="0"/>
      <p:bldP spid="13" grpId="0" build="allAtOnce" animBg="1"/>
      <p:bldP spid="13" grpId="1" build="allAtOnce" animBg="1"/>
      <p:bldP spid="17" grpId="0" animBg="1"/>
      <p:bldP spid="17" grpId="1" animBg="1"/>
      <p:bldP spid="18" grpId="0"/>
      <p:bldP spid="18" grpId="1"/>
      <p:bldP spid="19" grpId="0" animBg="1"/>
      <p:bldP spid="47" grpId="0"/>
      <p:bldP spid="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/>
          <p:cNvSpPr>
            <a:spLocks noGrp="1" noChangeArrowheads="1"/>
          </p:cNvSpPr>
          <p:nvPr>
            <p:ph type="title"/>
          </p:nvPr>
        </p:nvSpPr>
        <p:spPr>
          <a:xfrm>
            <a:off x="214313" y="214313"/>
            <a:ext cx="7778750" cy="996950"/>
          </a:xfrm>
        </p:spPr>
        <p:txBody>
          <a:bodyPr/>
          <a:lstStyle/>
          <a:p>
            <a:r>
              <a:rPr lang="en-GB"/>
              <a:t>Passing Arguments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857250" y="1428750"/>
            <a:ext cx="7691438" cy="4643438"/>
          </a:xfrm>
        </p:spPr>
        <p:txBody>
          <a:bodyPr/>
          <a:lstStyle/>
          <a:p>
            <a:r>
              <a:rPr lang="en-GB"/>
              <a:t>Sometimes you will want to pass a value to a function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491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Aims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Introduce JavaScript basics</a:t>
            </a:r>
          </a:p>
          <a:p>
            <a:pPr eaLnBrk="1" hangingPunct="1"/>
            <a:r>
              <a:rPr lang="en-GB"/>
              <a:t>Event handlers and functions</a:t>
            </a:r>
          </a:p>
          <a:p>
            <a:pPr eaLnBrk="1" hangingPunct="1"/>
            <a:r>
              <a:rPr lang="en-GB"/>
              <a:t>Show some working examples of JavaScript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>
          <a:xfrm>
            <a:off x="214313" y="214313"/>
            <a:ext cx="7778750" cy="996950"/>
          </a:xfrm>
        </p:spPr>
        <p:txBody>
          <a:bodyPr/>
          <a:lstStyle/>
          <a:p>
            <a:r>
              <a:rPr lang="en-GB" sz="3200"/>
              <a:t>Seminar Example (passing arguments)</a:t>
            </a:r>
            <a:endParaRPr lang="en-US" sz="320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3805238" cy="3724275"/>
          </a:xfrm>
        </p:spPr>
        <p:txBody>
          <a:bodyPr/>
          <a:lstStyle/>
          <a:p>
            <a:r>
              <a:rPr lang="en-GB"/>
              <a:t>If 0 – 9 is pressed deal with the input</a:t>
            </a:r>
            <a:endParaRPr 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060575"/>
            <a:ext cx="3821113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41079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rrowheads="1"/>
          </p:cNvSpPr>
          <p:nvPr>
            <p:ph type="title"/>
          </p:nvPr>
        </p:nvSpPr>
        <p:spPr>
          <a:xfrm>
            <a:off x="214313" y="214313"/>
            <a:ext cx="7778750" cy="996950"/>
          </a:xfrm>
        </p:spPr>
        <p:txBody>
          <a:bodyPr/>
          <a:lstStyle/>
          <a:p>
            <a:r>
              <a:rPr lang="en-GB"/>
              <a:t>The HTML</a:t>
            </a: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857250" y="1428750"/>
            <a:ext cx="7691438" cy="4643438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&lt;input name="Button1" type="button" id="Button1" value="1"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getNum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(1)"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&lt;input name="Button2" type="button" id="Button2" value="2"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getNum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(2)"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&lt;input name="Button3" type="button" id="Button3" value=“3"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getNum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(3)"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703893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Grp="1" noChangeArrowheads="1"/>
          </p:cNvSpPr>
          <p:nvPr>
            <p:ph type="title"/>
          </p:nvPr>
        </p:nvSpPr>
        <p:spPr>
          <a:xfrm>
            <a:off x="214313" y="214313"/>
            <a:ext cx="7778750" cy="996950"/>
          </a:xfrm>
        </p:spPr>
        <p:txBody>
          <a:bodyPr/>
          <a:lstStyle/>
          <a:p>
            <a:r>
              <a:rPr lang="en-GB"/>
              <a:t>The Function</a:t>
            </a: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857250" y="1428750"/>
            <a:ext cx="7691438" cy="46434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getNum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(number)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document.form1.calcDisplay.value = (document.form1.calcDisplay.value + number);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5214938" y="3857625"/>
            <a:ext cx="3527425" cy="2265363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r>
              <a:rPr lang="en-GB" sz="2800" b="1"/>
              <a:t>Important</a:t>
            </a:r>
          </a:p>
          <a:p>
            <a:endParaRPr lang="en-GB" sz="2800"/>
          </a:p>
          <a:p>
            <a:r>
              <a:rPr lang="en-GB" sz="2800"/>
              <a:t>This does not perform an addition.  It concatenates! </a:t>
            </a:r>
            <a:endParaRPr lang="en-US" sz="2800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 flipH="1" flipV="1">
            <a:off x="6588224" y="2852936"/>
            <a:ext cx="504726" cy="100468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165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nimBg="1"/>
      <p:bldP spid="6349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Grp="1" noChangeArrowheads="1"/>
          </p:cNvSpPr>
          <p:nvPr>
            <p:ph type="title"/>
          </p:nvPr>
        </p:nvSpPr>
        <p:spPr>
          <a:xfrm>
            <a:off x="214313" y="214313"/>
            <a:ext cx="7778750" cy="996950"/>
          </a:xfrm>
        </p:spPr>
        <p:txBody>
          <a:bodyPr/>
          <a:lstStyle/>
          <a:p>
            <a:r>
              <a:rPr lang="en-GB" sz="3200"/>
              <a:t>Seminar Example (passing arguments)</a:t>
            </a:r>
            <a:endParaRPr lang="en-US" sz="32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3805238" cy="3724275"/>
          </a:xfrm>
        </p:spPr>
        <p:txBody>
          <a:bodyPr/>
          <a:lstStyle/>
          <a:p>
            <a:r>
              <a:rPr lang="en-GB"/>
              <a:t>If divide, multiply, subtract or add is pressed deal with the input</a:t>
            </a:r>
            <a:endParaRPr lang="en-US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060575"/>
            <a:ext cx="3821113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32504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Grp="1" noChangeArrowheads="1"/>
          </p:cNvSpPr>
          <p:nvPr>
            <p:ph type="title"/>
          </p:nvPr>
        </p:nvSpPr>
        <p:spPr>
          <a:xfrm>
            <a:off x="214313" y="214313"/>
            <a:ext cx="7778750" cy="996950"/>
          </a:xfrm>
        </p:spPr>
        <p:txBody>
          <a:bodyPr/>
          <a:lstStyle/>
          <a:p>
            <a:r>
              <a:rPr lang="en-GB"/>
              <a:t>The HTML</a:t>
            </a: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857250" y="1428750"/>
            <a:ext cx="7691438" cy="46434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&lt;input name="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Buttonplus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 type="button" id="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Buttonplus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 value="+"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="operator('+')"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/&gt;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&lt;input name="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Buttonsub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 type="button" id="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Buttonsub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 value="-"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="operator('-')"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108913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/>
          <p:cNvSpPr>
            <a:spLocks noGrp="1" noChangeArrowheads="1"/>
          </p:cNvSpPr>
          <p:nvPr>
            <p:ph type="title"/>
          </p:nvPr>
        </p:nvSpPr>
        <p:spPr>
          <a:xfrm>
            <a:off x="214313" y="214313"/>
            <a:ext cx="7778750" cy="996950"/>
          </a:xfrm>
        </p:spPr>
        <p:txBody>
          <a:bodyPr/>
          <a:lstStyle/>
          <a:p>
            <a:r>
              <a:rPr lang="en-GB"/>
              <a:t>The Function</a:t>
            </a: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0" y="1428750"/>
            <a:ext cx="9429750" cy="4572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function operator(symbol)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var running_total = document.getElementById("running_total").value;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   if (running_total == "")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	  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	        </a:t>
            </a:r>
            <a:r>
              <a:rPr lang="en-US" sz="16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document.form1.running_total.value =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document.form1.calcDisplay.value;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	        document.form1.calcDisplay.value = "";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	        document.form1.operator.value = symbol;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>
                <a:latin typeface="Courier New" pitchFamily="49" charset="0"/>
                <a:cs typeface="Courier New" pitchFamily="49" charset="0"/>
              </a:rPr>
              <a:t>	   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>
                <a:latin typeface="Courier New" pitchFamily="49" charset="0"/>
                <a:cs typeface="Courier New" pitchFamily="49" charset="0"/>
              </a:rPr>
              <a:t>		  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>
                <a:latin typeface="Courier New" pitchFamily="49" charset="0"/>
                <a:cs typeface="Courier New" pitchFamily="49" charset="0"/>
              </a:rPr>
              <a:t>	     	// next slide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>
                <a:latin typeface="Courier New" pitchFamily="49" charset="0"/>
                <a:cs typeface="Courier New" pitchFamily="49" charset="0"/>
              </a:rPr>
              <a:t>		</a:t>
            </a:r>
            <a:br>
              <a:rPr lang="en-GB" sz="1600" b="1">
                <a:latin typeface="Courier New" pitchFamily="49" charset="0"/>
                <a:cs typeface="Courier New" pitchFamily="49" charset="0"/>
              </a:rPr>
            </a:br>
            <a:r>
              <a:rPr lang="en-GB" sz="1600" b="1">
                <a:latin typeface="Courier New" pitchFamily="49" charset="0"/>
                <a:cs typeface="Courier New" pitchFamily="49" charset="0"/>
              </a:rPr>
              <a:t>	     }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69255609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214313" y="214313"/>
            <a:ext cx="7778750" cy="996950"/>
          </a:xfrm>
        </p:spPr>
        <p:txBody>
          <a:bodyPr/>
          <a:lstStyle/>
          <a:p>
            <a:r>
              <a:rPr lang="en-GB"/>
              <a:t>else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428750"/>
            <a:ext cx="8429625" cy="4643438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if (document.form1.operator.value == "+")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document.form1.running_total.value = Number(document.form1.running_total.value) + Number(document.form1.calcDisplay.value);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document.form1.operator.value = symbol;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document.form1.calcDisplay.value = "";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2514246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214313" y="214313"/>
            <a:ext cx="7778750" cy="996950"/>
          </a:xfrm>
        </p:spPr>
        <p:txBody>
          <a:bodyPr/>
          <a:lstStyle/>
          <a:p>
            <a:r>
              <a:rPr lang="en-GB"/>
              <a:t>Very crude?</a:t>
            </a: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857250" y="1428750"/>
            <a:ext cx="7691438" cy="4643438"/>
          </a:xfrm>
        </p:spPr>
        <p:txBody>
          <a:bodyPr/>
          <a:lstStyle/>
          <a:p>
            <a:r>
              <a:rPr lang="en-GB"/>
              <a:t>Although the calculator works</a:t>
            </a:r>
          </a:p>
          <a:p>
            <a:endParaRPr lang="en-GB"/>
          </a:p>
          <a:p>
            <a:pPr lvl="1"/>
            <a:r>
              <a:rPr lang="en-US"/>
              <a:t>lacks finish</a:t>
            </a:r>
          </a:p>
          <a:p>
            <a:pPr lvl="1"/>
            <a:r>
              <a:rPr lang="en-US"/>
              <a:t>polish </a:t>
            </a:r>
          </a:p>
          <a:p>
            <a:pPr lvl="1"/>
            <a:r>
              <a:rPr lang="en-US"/>
              <a:t>completeness</a:t>
            </a:r>
          </a:p>
          <a:p>
            <a:pPr lvl="1"/>
            <a:r>
              <a:rPr lang="en-GB"/>
              <a:t>functionality</a:t>
            </a:r>
            <a:endParaRPr lang="en-US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339975" y="1773238"/>
            <a:ext cx="4464050" cy="4400550"/>
          </a:xfrm>
          <a:prstGeom prst="rect">
            <a:avLst/>
          </a:prstGeom>
          <a:solidFill>
            <a:srgbClr val="FFFF99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r>
              <a:rPr lang="en-GB" sz="2800"/>
              <a:t>Can you do better?</a:t>
            </a:r>
          </a:p>
          <a:p>
            <a:endParaRPr lang="en-GB" sz="2800"/>
          </a:p>
          <a:p>
            <a:r>
              <a:rPr lang="en-GB" sz="2800"/>
              <a:t>Start thinking about your</a:t>
            </a:r>
          </a:p>
          <a:p>
            <a:pPr>
              <a:buFontTx/>
              <a:buChar char="•"/>
            </a:pPr>
            <a:r>
              <a:rPr lang="en-GB" sz="2800"/>
              <a:t> design</a:t>
            </a:r>
          </a:p>
          <a:p>
            <a:pPr>
              <a:buFontTx/>
              <a:buChar char="•"/>
            </a:pPr>
            <a:r>
              <a:rPr lang="en-GB" sz="2800"/>
              <a:t> functionality</a:t>
            </a:r>
          </a:p>
          <a:p>
            <a:endParaRPr lang="en-GB" sz="2800"/>
          </a:p>
          <a:p>
            <a:r>
              <a:rPr lang="en-GB" sz="2800"/>
              <a:t>To develop in your seminar, you can work in pairs.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37443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Grp="1" noChangeArrowheads="1"/>
          </p:cNvSpPr>
          <p:nvPr>
            <p:ph type="title"/>
          </p:nvPr>
        </p:nvSpPr>
        <p:spPr>
          <a:xfrm>
            <a:off x="214313" y="214313"/>
            <a:ext cx="7778750" cy="996950"/>
          </a:xfrm>
        </p:spPr>
        <p:txBody>
          <a:bodyPr/>
          <a:lstStyle/>
          <a:p>
            <a:r>
              <a:rPr lang="en-GB"/>
              <a:t>Any Questions?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857250" y="1428750"/>
            <a:ext cx="7691438" cy="4643438"/>
          </a:xfrm>
        </p:spPr>
        <p:txBody>
          <a:bodyPr/>
          <a:lstStyle/>
          <a:p>
            <a:r>
              <a:rPr lang="en-GB"/>
              <a:t>Next week?</a:t>
            </a:r>
          </a:p>
          <a:p>
            <a:endParaRPr lang="en-GB"/>
          </a:p>
          <a:p>
            <a:pPr>
              <a:buFont typeface="Wingdings" pitchFamily="2" charset="2"/>
              <a:buNone/>
            </a:pPr>
            <a:r>
              <a:rPr lang="en-GB"/>
              <a:t>Regular Expression</a:t>
            </a:r>
            <a:endParaRPr lang="en-US"/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1071563" y="3119438"/>
            <a:ext cx="7715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GB" sz="2800" b="1"/>
              <a:t>/^\w+([\.]?\w+)*@\w+([\.-]?\w+)*(\.\w{2,3})+$/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58331282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Grp="1" noChangeArrowheads="1"/>
          </p:cNvSpPr>
          <p:nvPr>
            <p:ph type="title"/>
          </p:nvPr>
        </p:nvSpPr>
        <p:spPr>
          <a:xfrm>
            <a:off x="214313" y="214313"/>
            <a:ext cx="7778750" cy="996950"/>
          </a:xfrm>
        </p:spPr>
        <p:txBody>
          <a:bodyPr/>
          <a:lstStyle/>
          <a:p>
            <a:pPr eaLnBrk="1" hangingPunct="1"/>
            <a:r>
              <a:rPr lang="en-GB"/>
              <a:t>Javascript tutorial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492375"/>
            <a:ext cx="8375650" cy="2808288"/>
          </a:xfrm>
        </p:spPr>
        <p:txBody>
          <a:bodyPr/>
          <a:lstStyle/>
          <a:p>
            <a:pPr eaLnBrk="1" hangingPunct="1"/>
            <a:r>
              <a:rPr lang="en-US">
                <a:hlinkClick r:id="rId2"/>
              </a:rPr>
              <a:t>http://www.w3schools.com/js/default.asp</a:t>
            </a:r>
            <a:endParaRPr lang="en-US"/>
          </a:p>
          <a:p>
            <a:pPr eaLnBrk="1" hangingPunct="1"/>
            <a:r>
              <a:rPr lang="en-GB"/>
              <a:t>More JavaScript Next Week</a:t>
            </a:r>
          </a:p>
          <a:p>
            <a:pPr lvl="1" eaLnBrk="1" hangingPunct="1"/>
            <a:r>
              <a:rPr lang="en-GB"/>
              <a:t>Rollovers</a:t>
            </a:r>
          </a:p>
          <a:p>
            <a:pPr lvl="1" eaLnBrk="1" hangingPunct="1"/>
            <a:r>
              <a:rPr lang="en-GB"/>
              <a:t>Form Validation</a:t>
            </a:r>
          </a:p>
          <a:p>
            <a:pPr lvl="1" eaLnBrk="1" hangingPunct="1"/>
            <a:r>
              <a:rPr lang="en-GB"/>
              <a:t>Dates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/>
          <p:cNvSpPr>
            <a:spLocks noGrp="1" noChangeArrowheads="1"/>
          </p:cNvSpPr>
          <p:nvPr>
            <p:ph type="title"/>
          </p:nvPr>
        </p:nvSpPr>
        <p:spPr>
          <a:xfrm>
            <a:off x="214313" y="214313"/>
            <a:ext cx="7778750" cy="996950"/>
          </a:xfrm>
        </p:spPr>
        <p:txBody>
          <a:bodyPr/>
          <a:lstStyle/>
          <a:p>
            <a:pPr eaLnBrk="1" hangingPunct="1"/>
            <a:r>
              <a:rPr lang="en-GB"/>
              <a:t>JavaScript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428750"/>
            <a:ext cx="7691438" cy="4643438"/>
          </a:xfrm>
        </p:spPr>
        <p:txBody>
          <a:bodyPr/>
          <a:lstStyle/>
          <a:p>
            <a:pPr eaLnBrk="1" hangingPunct="1"/>
            <a:r>
              <a:rPr lang="en-GB" dirty="0"/>
              <a:t>Is an </a:t>
            </a:r>
            <a:r>
              <a:rPr lang="en-GB" dirty="0">
                <a:solidFill>
                  <a:srgbClr val="CC3300"/>
                </a:solidFill>
              </a:rPr>
              <a:t>object-oriented</a:t>
            </a:r>
            <a:r>
              <a:rPr lang="en-GB" dirty="0"/>
              <a:t> scripting language</a:t>
            </a:r>
          </a:p>
          <a:p>
            <a:pPr eaLnBrk="1" hangingPunct="1"/>
            <a:r>
              <a:rPr lang="en-GB" dirty="0"/>
              <a:t>Used to make web pages interactive</a:t>
            </a:r>
          </a:p>
          <a:p>
            <a:pPr eaLnBrk="1" hangingPunct="1"/>
            <a:r>
              <a:rPr lang="en-GB" dirty="0"/>
              <a:t>Principle use: Client-side</a:t>
            </a:r>
          </a:p>
          <a:p>
            <a:pPr lvl="1" eaLnBrk="1" hangingPunct="1"/>
            <a:r>
              <a:rPr lang="en-GB" dirty="0"/>
              <a:t>Interpreted by browser</a:t>
            </a:r>
          </a:p>
          <a:p>
            <a:pPr eaLnBrk="1" hangingPunct="1"/>
            <a:r>
              <a:rPr lang="en-GB" dirty="0"/>
              <a:t>Possible to use it Server-side</a:t>
            </a:r>
          </a:p>
          <a:p>
            <a:pPr lvl="1" eaLnBrk="1" hangingPunct="1"/>
            <a:r>
              <a:rPr lang="en-GB" dirty="0"/>
              <a:t>Node.js and other technologies.</a:t>
            </a:r>
          </a:p>
          <a:p>
            <a:pPr lvl="1" eaLnBrk="1" hangingPunct="1"/>
            <a:r>
              <a:rPr lang="en-GB" dirty="0"/>
              <a:t>Can be used, but not covered this year.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JavaScript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Works with XHTML/HTML5</a:t>
            </a:r>
          </a:p>
          <a:p>
            <a:pPr lvl="2" eaLnBrk="1" hangingPunct="1"/>
            <a:r>
              <a:rPr lang="en-GB" sz="1800" dirty="0"/>
              <a:t>Embedded in the document</a:t>
            </a:r>
          </a:p>
          <a:p>
            <a:pPr lvl="2" eaLnBrk="1" hangingPunct="1"/>
            <a:r>
              <a:rPr lang="en-GB" sz="1800" dirty="0"/>
              <a:t>External file linked - </a:t>
            </a:r>
            <a:r>
              <a:rPr lang="en-GB" sz="1800" b="1" dirty="0">
                <a:solidFill>
                  <a:srgbClr val="A50021"/>
                </a:solidFill>
              </a:rPr>
              <a:t>.</a:t>
            </a:r>
            <a:r>
              <a:rPr lang="en-GB" sz="1800" b="1" dirty="0" err="1">
                <a:solidFill>
                  <a:srgbClr val="A50021"/>
                </a:solidFill>
              </a:rPr>
              <a:t>js</a:t>
            </a:r>
            <a:r>
              <a:rPr lang="en-GB" sz="1800" dirty="0"/>
              <a:t> extension</a:t>
            </a:r>
          </a:p>
          <a:p>
            <a:pPr eaLnBrk="1" hangingPunct="1"/>
            <a:r>
              <a:rPr lang="en-GB" sz="2400" dirty="0"/>
              <a:t>May not work in all browsers/settings</a:t>
            </a:r>
          </a:p>
          <a:p>
            <a:pPr lvl="2" eaLnBrk="1" hangingPunct="1"/>
            <a:r>
              <a:rPr lang="en-GB" sz="1800" dirty="0"/>
              <a:t>Different browsers interpret the code differently</a:t>
            </a:r>
          </a:p>
          <a:p>
            <a:pPr lvl="2" eaLnBrk="1" hangingPunct="1"/>
            <a:r>
              <a:rPr lang="en-GB" sz="1800" dirty="0"/>
              <a:t>Check as you develop</a:t>
            </a:r>
          </a:p>
          <a:p>
            <a:pPr lvl="2" eaLnBrk="1" hangingPunct="1"/>
            <a:r>
              <a:rPr lang="en-GB" sz="1800" dirty="0"/>
              <a:t>Use browser detection and browser specific code</a:t>
            </a:r>
          </a:p>
          <a:p>
            <a:pPr lvl="2" eaLnBrk="1" hangingPunct="1"/>
            <a:r>
              <a:rPr lang="en-GB" sz="1800" dirty="0"/>
              <a:t>Much less of a problem these days </a:t>
            </a:r>
            <a:r>
              <a:rPr lang="en-GB" sz="1800" dirty="0">
                <a:sym typeface="Wingdings" panose="05000000000000000000" pitchFamily="2" charset="2"/>
              </a:rPr>
              <a:t></a:t>
            </a:r>
            <a:endParaRPr lang="en-GB" sz="1800" dirty="0"/>
          </a:p>
          <a:p>
            <a:pPr eaLnBrk="1" hangingPunct="1"/>
            <a:r>
              <a:rPr lang="en-GB" sz="2400" dirty="0"/>
              <a:t>NOT Java</a:t>
            </a:r>
          </a:p>
          <a:p>
            <a:pPr eaLnBrk="1" hangingPunct="1"/>
            <a:r>
              <a:rPr lang="en-GB" sz="2400" dirty="0"/>
              <a:t>Event driven (responds to click, load, mouse events etc)</a:t>
            </a:r>
          </a:p>
          <a:p>
            <a:pPr eaLnBrk="1" hangingPunct="1"/>
            <a:r>
              <a:rPr lang="en-GB" sz="2400" dirty="0"/>
              <a:t>New version is object-oriented.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Uses of JavaScript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/>
              <a:t>Window or Frame control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Image effects (e.g. rollover or movement)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Date information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Data validation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Forms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Performing calculations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CSS visibility or positioning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Plus more</a:t>
            </a:r>
          </a:p>
          <a:p>
            <a:pPr eaLnBrk="1" hangingPunct="1">
              <a:lnSpc>
                <a:spcPct val="90000"/>
              </a:lnSpc>
            </a:pP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"/>
          <p:cNvSpPr>
            <a:spLocks noGrp="1" noChangeArrowheads="1"/>
          </p:cNvSpPr>
          <p:nvPr>
            <p:ph type="title"/>
          </p:nvPr>
        </p:nvSpPr>
        <p:spPr>
          <a:xfrm>
            <a:off x="214313" y="214313"/>
            <a:ext cx="7778750" cy="996950"/>
          </a:xfrm>
        </p:spPr>
        <p:txBody>
          <a:bodyPr/>
          <a:lstStyle/>
          <a:p>
            <a:pPr eaLnBrk="1" hangingPunct="1"/>
            <a:r>
              <a:rPr lang="en-GB"/>
              <a:t>JavaScript and Web Pages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428750"/>
            <a:ext cx="7691438" cy="46434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/>
              <a:t>Normally in the head, but can go in the body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Use &lt;script&gt; &lt;/script&gt;tag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Use comment to hide from older browsers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JavaScript is </a:t>
            </a:r>
            <a:r>
              <a:rPr lang="en-GB" dirty="0">
                <a:solidFill>
                  <a:srgbClr val="CC3300"/>
                </a:solidFill>
              </a:rPr>
              <a:t>case sensitive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Page elements </a:t>
            </a:r>
            <a:r>
              <a:rPr lang="en-GB" dirty="0">
                <a:solidFill>
                  <a:srgbClr val="FF0000"/>
                </a:solidFill>
              </a:rPr>
              <a:t>need to be named </a:t>
            </a:r>
            <a:r>
              <a:rPr lang="en-GB" dirty="0"/>
              <a:t>to work with JavaScript</a:t>
            </a:r>
          </a:p>
          <a:p>
            <a:pPr eaLnBrk="1" hangingPunct="1">
              <a:lnSpc>
                <a:spcPct val="90000"/>
              </a:lnSpc>
            </a:pP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&lt;input type=“text” name=“forename” id=“forename” /&gt;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is event driven</a:t>
            </a:r>
          </a:p>
          <a:p>
            <a:pPr lvl="1"/>
            <a:r>
              <a:rPr lang="en-GB" dirty="0"/>
              <a:t>i.e. we need something to happen (an event) before JavaScript will do anything</a:t>
            </a:r>
          </a:p>
          <a:p>
            <a:pPr lvl="1"/>
            <a:r>
              <a:rPr lang="en-GB" dirty="0"/>
              <a:t>a web page loading is an event.  This could be very useful</a:t>
            </a:r>
          </a:p>
        </p:txBody>
      </p:sp>
    </p:spTree>
    <p:extLst>
      <p:ext uri="{BB962C8B-B14F-4D97-AF65-F5344CB8AC3E}">
        <p14:creationId xmlns:p14="http://schemas.microsoft.com/office/powerpoint/2010/main" val="396022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15616" y="2276872"/>
            <a:ext cx="7416800" cy="15843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3011" name="AutoShap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First example 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857224" y="1428736"/>
            <a:ext cx="7819232" cy="464347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&lt;head&gt; &lt;title&gt;My first JavaScript example&lt;/title&gt;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	&lt;script language="</a:t>
            </a:r>
            <a:r>
              <a:rPr lang="en-GB" sz="1800" b="1" dirty="0" err="1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GB" sz="1800" b="1" dirty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“ type="text/</a:t>
            </a:r>
            <a:r>
              <a:rPr lang="en-GB" sz="1800" b="1" dirty="0" err="1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GB" sz="1800" b="1" dirty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		&lt;!--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			</a:t>
            </a:r>
            <a:r>
              <a:rPr lang="en-GB" sz="18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alert(“Hello Students")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		//--&gt;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	&lt;/script&gt;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800" b="1" dirty="0">
              <a:solidFill>
                <a:srgbClr val="00008B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&lt;/head&gt;</a:t>
            </a:r>
            <a:endParaRPr lang="en-GB" sz="1800" b="1" dirty="0">
              <a:solidFill>
                <a:srgbClr val="00008B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&lt;body&gt;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&lt;/body&gt;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pic>
        <p:nvPicPr>
          <p:cNvPr id="37896" name="Picture 8" descr="hellostud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076700"/>
            <a:ext cx="29051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11188" y="2276872"/>
            <a:ext cx="7921252" cy="20161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035" name="AutoShap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Second example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800" dirty="0">
                <a:solidFill>
                  <a:srgbClr val="000000"/>
                </a:solidFill>
              </a:rPr>
              <a:t>&lt;html&gt;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800" dirty="0">
                <a:solidFill>
                  <a:srgbClr val="000000"/>
                </a:solidFill>
              </a:rPr>
              <a:t>&lt;head&gt; &lt;title&gt;My second JavaScript example&lt;/title&gt;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800" b="1" dirty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&lt;script language="</a:t>
            </a:r>
            <a:r>
              <a:rPr lang="en-GB" sz="1800" b="1" dirty="0" err="1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GB" sz="1800" b="1" dirty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“ type="text/</a:t>
            </a:r>
            <a:r>
              <a:rPr lang="en-GB" sz="1800" b="1" dirty="0" err="1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GB" sz="1800" b="1" dirty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&lt;!--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GB" sz="20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(“I can write JavaScript”)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//--&gt;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800" b="1" dirty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  <a:r>
              <a:rPr lang="en-GB" sz="2000" b="1" dirty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000" dirty="0">
              <a:solidFill>
                <a:srgbClr val="00008B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000000"/>
                </a:solidFill>
              </a:rPr>
              <a:t>&lt;/head&gt;</a:t>
            </a:r>
            <a:endParaRPr lang="en-GB" sz="2000" dirty="0">
              <a:solidFill>
                <a:srgbClr val="00008B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000000"/>
                </a:solidFill>
              </a:rPr>
              <a:t>&lt;body&gt; &lt;/body&gt; &lt;/html&gt;</a:t>
            </a:r>
          </a:p>
        </p:txBody>
      </p:sp>
      <p:pic>
        <p:nvPicPr>
          <p:cNvPr id="38919" name="Picture 7" descr="icanwrite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4149725"/>
            <a:ext cx="40290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Hop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Office Theme">
      <a:majorFont>
        <a:latin typeface="Arial"/>
        <a:ea typeface="SimSun"/>
        <a:cs typeface="SimSun"/>
      </a:majorFont>
      <a:minorFont>
        <a:latin typeface="Arial"/>
        <a:ea typeface="SimSun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newHope</Template>
  <TotalTime>3705</TotalTime>
  <Words>1477</Words>
  <Application>Microsoft Office PowerPoint</Application>
  <PresentationFormat>On-screen Show (4:3)</PresentationFormat>
  <Paragraphs>277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SimSun</vt:lpstr>
      <vt:lpstr>Akzidenz Grotesk Light</vt:lpstr>
      <vt:lpstr>Arial</vt:lpstr>
      <vt:lpstr>Courier New</vt:lpstr>
      <vt:lpstr>Lucida Sans Unicode</vt:lpstr>
      <vt:lpstr>Tahoma</vt:lpstr>
      <vt:lpstr>Times New Roman</vt:lpstr>
      <vt:lpstr>Wingdings</vt:lpstr>
      <vt:lpstr>newHope</vt:lpstr>
      <vt:lpstr>Website Development Introduction to JavaScript</vt:lpstr>
      <vt:lpstr>Aims</vt:lpstr>
      <vt:lpstr>JavaScript</vt:lpstr>
      <vt:lpstr>JavaScript</vt:lpstr>
      <vt:lpstr>Uses of JavaScript</vt:lpstr>
      <vt:lpstr>JavaScript and Web Pages</vt:lpstr>
      <vt:lpstr>How it works</vt:lpstr>
      <vt:lpstr>First example </vt:lpstr>
      <vt:lpstr>Second example</vt:lpstr>
      <vt:lpstr>Third example</vt:lpstr>
      <vt:lpstr>JavaScript is NOT a programming Language</vt:lpstr>
      <vt:lpstr>Functions</vt:lpstr>
      <vt:lpstr>Functions – two sections</vt:lpstr>
      <vt:lpstr>Why use functions</vt:lpstr>
      <vt:lpstr>A simple function</vt:lpstr>
      <vt:lpstr>To call a function</vt:lpstr>
      <vt:lpstr>Example</vt:lpstr>
      <vt:lpstr>function checkNum()</vt:lpstr>
      <vt:lpstr>Passing Arguments</vt:lpstr>
      <vt:lpstr>Seminar Example (passing arguments)</vt:lpstr>
      <vt:lpstr>The HTML</vt:lpstr>
      <vt:lpstr>The Function</vt:lpstr>
      <vt:lpstr>Seminar Example (passing arguments)</vt:lpstr>
      <vt:lpstr>The HTML</vt:lpstr>
      <vt:lpstr>The Function</vt:lpstr>
      <vt:lpstr>else</vt:lpstr>
      <vt:lpstr>Very crude?</vt:lpstr>
      <vt:lpstr>Any Questions?</vt:lpstr>
      <vt:lpstr>Javascript tutorial</vt:lpstr>
    </vt:vector>
  </TitlesOfParts>
  <Company>Edge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INF205 Introduction</dc:title>
  <dc:subject>Module Introductory Lecture</dc:subject>
  <dc:creator>Stewart Blakeway</dc:creator>
  <cp:lastModifiedBy>Neil Buckley</cp:lastModifiedBy>
  <cp:revision>81</cp:revision>
  <dcterms:created xsi:type="dcterms:W3CDTF">1998-12-07T15:43:11Z</dcterms:created>
  <dcterms:modified xsi:type="dcterms:W3CDTF">2020-10-22T09:47:13Z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beaumonc@edgehill.ac.uk</vt:lpwstr>
  </property>
  <property fmtid="{D5CDD505-2E9C-101B-9397-08002B2CF9AE}" pid="8" name="HomePage">
    <vt:lpwstr>http://www.edgehill.ac.uk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C:\EdgeHill\inf205\WebCT\Presentations</vt:lpwstr>
  </property>
</Properties>
</file>