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0"/>
  </p:notesMasterIdLst>
  <p:handoutMasterIdLst>
    <p:handoutMasterId r:id="rId31"/>
  </p:handoutMasterIdLst>
  <p:sldIdLst>
    <p:sldId id="294" r:id="rId2"/>
    <p:sldId id="379" r:id="rId3"/>
    <p:sldId id="295" r:id="rId4"/>
    <p:sldId id="334" r:id="rId5"/>
    <p:sldId id="378" r:id="rId6"/>
    <p:sldId id="296" r:id="rId7"/>
    <p:sldId id="358" r:id="rId8"/>
    <p:sldId id="359" r:id="rId9"/>
    <p:sldId id="297" r:id="rId10"/>
    <p:sldId id="365" r:id="rId11"/>
    <p:sldId id="323" r:id="rId12"/>
    <p:sldId id="325" r:id="rId13"/>
    <p:sldId id="360" r:id="rId14"/>
    <p:sldId id="326" r:id="rId15"/>
    <p:sldId id="368" r:id="rId16"/>
    <p:sldId id="369" r:id="rId17"/>
    <p:sldId id="371" r:id="rId18"/>
    <p:sldId id="372" r:id="rId19"/>
    <p:sldId id="373" r:id="rId20"/>
    <p:sldId id="375" r:id="rId21"/>
    <p:sldId id="376" r:id="rId22"/>
    <p:sldId id="374" r:id="rId23"/>
    <p:sldId id="377" r:id="rId24"/>
    <p:sldId id="362" r:id="rId25"/>
    <p:sldId id="363" r:id="rId26"/>
    <p:sldId id="364" r:id="rId27"/>
    <p:sldId id="370" r:id="rId28"/>
    <p:sldId id="361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FFCC"/>
    <a:srgbClr val="F0E6D8"/>
    <a:srgbClr val="FFFF99"/>
    <a:srgbClr val="CC3300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91" autoAdjust="0"/>
  </p:normalViewPr>
  <p:slideViewPr>
    <p:cSldViewPr>
      <p:cViewPr varScale="1">
        <p:scale>
          <a:sx n="103" d="100"/>
          <a:sy n="103" d="100"/>
        </p:scale>
        <p:origin x="3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579D78AF-65AF-4A41-9071-35E4653DB4A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008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D045A631-39B7-44CF-BD4E-F310DFAA28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15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5A631-39B7-44CF-BD4E-F310DFAA28A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2852936"/>
            <a:ext cx="6656784" cy="278586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833438"/>
            <a:ext cx="1944688" cy="5251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438" y="833438"/>
            <a:ext cx="5681662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438" y="833438"/>
            <a:ext cx="7778750" cy="996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04800"/>
            <a:ext cx="8663880" cy="8199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99592" y="1268760"/>
            <a:ext cx="8015808" cy="4752528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778750" cy="996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2776"/>
            <a:ext cx="7691438" cy="4672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778750" cy="996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84784"/>
            <a:ext cx="3768725" cy="46001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325" y="1484784"/>
            <a:ext cx="3770313" cy="46001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56207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00808"/>
            <a:ext cx="4040188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00808"/>
            <a:ext cx="4041775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778750" cy="7920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3438" y="833438"/>
            <a:ext cx="7778750" cy="996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1438" cy="3722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  <a:cs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  <a:cs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4138" y="6242050"/>
            <a:ext cx="585787" cy="487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1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>
                <a:solidFill>
                  <a:srgbClr val="000000"/>
                </a:solidFill>
                <a:ea typeface="+mn-ea"/>
                <a:cs typeface="Lucida Sans Unicode" charset="0"/>
              </a:defRPr>
            </a:lvl1pPr>
          </a:lstStyle>
          <a:p>
            <a:fld id="{C0AD9EC8-4E38-4F1B-AAF6-C4A3F073F96A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5" cstate="print">
            <a:lum bright="52000" contrast="-56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283325"/>
            <a:ext cx="1042988" cy="574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835150" y="1989138"/>
            <a:ext cx="5761038" cy="519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  <a:cs typeface="Times New Roman" pitchFamily="18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116013" y="6308725"/>
            <a:ext cx="8027987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990000"/>
                </a:solidFill>
                <a:ea typeface="SimSun" charset="0"/>
                <a:cs typeface="Times New Roman" pitchFamily="18" charset="0"/>
              </a:rPr>
              <a:t>www.</a:t>
            </a:r>
            <a:r>
              <a:rPr lang="en-US" b="1" dirty="0">
                <a:solidFill>
                  <a:srgbClr val="990000"/>
                </a:solidFill>
                <a:ea typeface="SimSun" charset="0"/>
                <a:cs typeface="Times New Roman" pitchFamily="18" charset="0"/>
              </a:rPr>
              <a:t>hope</a:t>
            </a:r>
            <a:r>
              <a:rPr lang="en-US" dirty="0">
                <a:solidFill>
                  <a:srgbClr val="990000"/>
                </a:solidFill>
                <a:ea typeface="SimSun" charset="0"/>
                <a:cs typeface="Times New Roman" pitchFamily="18" charset="0"/>
              </a:rPr>
              <a:t>.ac.uk </a:t>
            </a:r>
            <a:r>
              <a:rPr lang="en-US" dirty="0">
                <a:solidFill>
                  <a:srgbClr val="003366"/>
                </a:solidFill>
                <a:ea typeface="SimSun" charset="0"/>
                <a:cs typeface="Times New Roman" pitchFamily="18" charset="0"/>
              </a:rPr>
              <a:t>		</a:t>
            </a:r>
            <a:r>
              <a:rPr lang="en-US" sz="1600" b="1" dirty="0">
                <a:solidFill>
                  <a:srgbClr val="003366"/>
                </a:solidFill>
                <a:ea typeface="SimSun" charset="0"/>
                <a:cs typeface="Times New Roman" pitchFamily="18" charset="0"/>
              </a:rPr>
              <a:t>Faculty of Sciences and Social Sciences </a:t>
            </a:r>
            <a:endParaRPr lang="en-US" b="1" dirty="0">
              <a:solidFill>
                <a:srgbClr val="003366"/>
              </a:solidFill>
              <a:ea typeface="SimSun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990000"/>
                </a:solidFill>
                <a:ea typeface="SimSun" charset="0"/>
                <a:cs typeface="Times New Roman" pitchFamily="18" charset="0"/>
              </a:rPr>
              <a:t>		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1116013" y="6308725"/>
            <a:ext cx="7812087" cy="1588"/>
          </a:xfrm>
          <a:prstGeom prst="line">
            <a:avLst/>
          </a:prstGeom>
          <a:noFill/>
          <a:ln w="38160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  <a:cs typeface="Times New Roman" pitchFamily="18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 rot="16200000">
            <a:off x="-2391568" y="2763043"/>
            <a:ext cx="5638800" cy="1312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5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8000" b="1">
                <a:solidFill>
                  <a:srgbClr val="FFFFFF"/>
                </a:solidFill>
                <a:ea typeface="SimSun" charset="0"/>
                <a:cs typeface="Times New Roman" pitchFamily="18" charset="0"/>
              </a:rPr>
              <a:t>HOPE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sldNum="0" hdr="0" dt="0"/>
  <p:txStyles>
    <p:titleStyle>
      <a:lvl1pPr algn="l" defTabSz="44926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3366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3366"/>
          </a:solidFill>
          <a:latin typeface="Arial" charset="0"/>
          <a:ea typeface="SimSun" charset="0"/>
          <a:cs typeface="SimSun" charset="0"/>
        </a:defRPr>
      </a:lvl2pPr>
      <a:lvl3pPr algn="l" defTabSz="44926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3366"/>
          </a:solidFill>
          <a:latin typeface="Arial" charset="0"/>
          <a:ea typeface="SimSun" charset="0"/>
          <a:cs typeface="SimSun" charset="0"/>
        </a:defRPr>
      </a:lvl3pPr>
      <a:lvl4pPr algn="l" defTabSz="44926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3366"/>
          </a:solidFill>
          <a:latin typeface="Arial" charset="0"/>
          <a:ea typeface="SimSun" charset="0"/>
          <a:cs typeface="SimSun" charset="0"/>
        </a:defRPr>
      </a:lvl4pPr>
      <a:lvl5pPr algn="l" defTabSz="44926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3366"/>
          </a:solidFill>
          <a:latin typeface="Arial" charset="0"/>
          <a:ea typeface="SimSun" charset="0"/>
          <a:cs typeface="SimSun" charset="0"/>
        </a:defRPr>
      </a:lvl5pPr>
      <a:lvl6pPr marL="2514600" indent="-228600" algn="l" defTabSz="44926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3366"/>
          </a:solidFill>
          <a:latin typeface="Arial" charset="0"/>
          <a:ea typeface="SimSun" charset="0"/>
          <a:cs typeface="SimSun" charset="0"/>
        </a:defRPr>
      </a:lvl6pPr>
      <a:lvl7pPr marL="2971800" indent="-228600" algn="l" defTabSz="44926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3366"/>
          </a:solidFill>
          <a:latin typeface="Arial" charset="0"/>
          <a:ea typeface="SimSun" charset="0"/>
          <a:cs typeface="SimSun" charset="0"/>
        </a:defRPr>
      </a:lvl7pPr>
      <a:lvl8pPr marL="3429000" indent="-228600" algn="l" defTabSz="44926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3366"/>
          </a:solidFill>
          <a:latin typeface="Arial" charset="0"/>
          <a:ea typeface="SimSun" charset="0"/>
          <a:cs typeface="SimSun" charset="0"/>
        </a:defRPr>
      </a:lvl8pPr>
      <a:lvl9pPr marL="3886200" indent="-228600" algn="l" defTabSz="44926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3366"/>
          </a:solidFill>
          <a:latin typeface="Arial" charset="0"/>
          <a:ea typeface="SimSun" charset="0"/>
          <a:cs typeface="SimSun" charset="0"/>
        </a:defRPr>
      </a:lvl9pPr>
    </p:titleStyle>
    <p:bodyStyle>
      <a:lvl1pPr marL="342900" indent="-342900" algn="l" defTabSz="449263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8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400">
          <a:solidFill>
            <a:srgbClr val="003366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3366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3366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366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366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366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36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/>
              <a:t>PHP </a:t>
            </a:r>
            <a:r>
              <a:rPr lang="en-GB" sz="4000" dirty="0">
                <a:latin typeface="Times New Roman"/>
              </a:rPr>
              <a:t>–</a:t>
            </a:r>
            <a:r>
              <a:rPr lang="en-GB" sz="4000" dirty="0"/>
              <a:t> Working with Input</a:t>
            </a:r>
            <a:endParaRPr lang="en-US" sz="4000" dirty="0"/>
          </a:p>
        </p:txBody>
      </p:sp>
      <p:sp>
        <p:nvSpPr>
          <p:cNvPr id="177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Neil Buckley</a:t>
            </a:r>
            <a:endParaRPr lang="en-GB" dirty="0"/>
          </a:p>
          <a:p>
            <a:r>
              <a:rPr lang="en-GB" dirty="0" smtClean="0"/>
              <a:t>bucklen@hope.ac.uk</a:t>
            </a:r>
            <a:endParaRPr lang="en-GB" dirty="0"/>
          </a:p>
          <a:p>
            <a:r>
              <a:rPr lang="en-GB" dirty="0" smtClean="0"/>
              <a:t>FML308B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Radio Buttons</a:t>
            </a:r>
            <a:endParaRPr lang="en-US"/>
          </a:p>
        </p:txBody>
      </p:sp>
      <p:sp>
        <p:nvSpPr>
          <p:cNvPr id="2549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50825" y="1905000"/>
            <a:ext cx="8664575" cy="449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1" dirty="0"/>
              <a:t>&lt;input name="</a:t>
            </a:r>
            <a:r>
              <a:rPr lang="en-US" sz="2000" b="1" dirty="0" err="1"/>
              <a:t>radiobutton</a:t>
            </a:r>
            <a:r>
              <a:rPr lang="en-US" sz="2000" b="1" dirty="0"/>
              <a:t>" type="radio" value="</a:t>
            </a:r>
            <a:r>
              <a:rPr lang="en-US" sz="2000" b="1" dirty="0" err="1"/>
              <a:t>brady</a:t>
            </a:r>
            <a:r>
              <a:rPr lang="en-US" sz="2000" b="1" dirty="0"/>
              <a:t>" /&gt;</a:t>
            </a:r>
          </a:p>
          <a:p>
            <a:pPr>
              <a:buFont typeface="Wingdings" pitchFamily="2" charset="2"/>
              <a:buNone/>
            </a:pPr>
            <a:r>
              <a:rPr lang="en-US" sz="2000" b="1" dirty="0"/>
              <a:t>&lt;input name="</a:t>
            </a:r>
            <a:r>
              <a:rPr lang="en-US" sz="2000" b="1" dirty="0" err="1"/>
              <a:t>radiobutton</a:t>
            </a:r>
            <a:r>
              <a:rPr lang="en-US" sz="2000" b="1" dirty="0"/>
              <a:t>" type="radio" value="</a:t>
            </a:r>
            <a:r>
              <a:rPr lang="en-US" sz="2000" b="1" dirty="0" err="1"/>
              <a:t>learmond</a:t>
            </a:r>
            <a:r>
              <a:rPr lang="en-US" sz="2000" b="1" dirty="0"/>
              <a:t>" /&gt;</a:t>
            </a:r>
          </a:p>
          <a:p>
            <a:pPr>
              <a:buFont typeface="Wingdings" pitchFamily="2" charset="2"/>
              <a:buNone/>
            </a:pPr>
            <a:endParaRPr lang="en-GB" sz="2000" b="1" dirty="0"/>
          </a:p>
          <a:p>
            <a:pPr>
              <a:buFont typeface="Wingdings" pitchFamily="2" charset="2"/>
              <a:buNone/>
            </a:pPr>
            <a:endParaRPr lang="en-GB" sz="2000" b="1" dirty="0"/>
          </a:p>
          <a:p>
            <a:pPr>
              <a:buFont typeface="Wingdings" pitchFamily="2" charset="2"/>
              <a:buNone/>
            </a:pPr>
            <a:r>
              <a:rPr lang="en-GB" sz="2000" b="1" dirty="0"/>
              <a:t>&lt;?</a:t>
            </a:r>
            <a:r>
              <a:rPr lang="en-GB" sz="2000" b="1" dirty="0" err="1"/>
              <a:t>php</a:t>
            </a:r>
            <a:endParaRPr lang="en-GB" sz="2000" b="1" dirty="0"/>
          </a:p>
          <a:p>
            <a:pPr>
              <a:buFont typeface="Wingdings" pitchFamily="2" charset="2"/>
              <a:buNone/>
            </a:pPr>
            <a:endParaRPr lang="en-GB" sz="2000" b="1" dirty="0"/>
          </a:p>
          <a:p>
            <a:pPr>
              <a:buFont typeface="Wingdings" pitchFamily="2" charset="2"/>
              <a:buNone/>
            </a:pPr>
            <a:r>
              <a:rPr lang="en-GB" sz="2000" b="1" dirty="0"/>
              <a:t>$</a:t>
            </a:r>
            <a:r>
              <a:rPr lang="en-GB" sz="2000" b="1" dirty="0" err="1"/>
              <a:t>myLocalVariable</a:t>
            </a:r>
            <a:r>
              <a:rPr lang="en-GB" sz="2000" b="1" dirty="0"/>
              <a:t> = $_POST[‘</a:t>
            </a:r>
            <a:r>
              <a:rPr lang="en-GB" sz="2000" b="1" dirty="0" err="1"/>
              <a:t>radiobutton</a:t>
            </a:r>
            <a:r>
              <a:rPr lang="en-GB" sz="2000" b="1" dirty="0"/>
              <a:t>’];</a:t>
            </a:r>
          </a:p>
          <a:p>
            <a:pPr>
              <a:buFont typeface="Wingdings" pitchFamily="2" charset="2"/>
              <a:buNone/>
            </a:pPr>
            <a:r>
              <a:rPr lang="en-GB" sz="2000" b="1" dirty="0"/>
              <a:t>echo (</a:t>
            </a:r>
            <a:r>
              <a:rPr lang="en-GB" sz="2000" b="1" dirty="0">
                <a:latin typeface="Times New Roman"/>
              </a:rPr>
              <a:t>“</a:t>
            </a:r>
            <a:r>
              <a:rPr lang="en-GB" sz="2000" b="1" dirty="0"/>
              <a:t>selected was:</a:t>
            </a:r>
            <a:r>
              <a:rPr lang="en-GB" sz="2000" b="1" dirty="0">
                <a:latin typeface="Times New Roman"/>
              </a:rPr>
              <a:t>”</a:t>
            </a:r>
            <a:r>
              <a:rPr lang="en-GB" sz="2000" b="1" dirty="0"/>
              <a:t> . $</a:t>
            </a:r>
            <a:r>
              <a:rPr lang="en-GB" sz="2000" b="1" dirty="0" err="1"/>
              <a:t>myLocalVariable</a:t>
            </a:r>
            <a:r>
              <a:rPr lang="en-GB" sz="2000" b="1" dirty="0"/>
              <a:t>);</a:t>
            </a:r>
          </a:p>
          <a:p>
            <a:pPr>
              <a:buFont typeface="Wingdings" pitchFamily="2" charset="2"/>
              <a:buNone/>
            </a:pPr>
            <a:endParaRPr lang="en-GB" sz="2000" b="1" dirty="0"/>
          </a:p>
          <a:p>
            <a:pPr>
              <a:buFont typeface="Wingdings" pitchFamily="2" charset="2"/>
              <a:buNone/>
            </a:pPr>
            <a:r>
              <a:rPr lang="en-GB" sz="2000" b="1" dirty="0"/>
              <a:t>?&gt;</a:t>
            </a:r>
            <a:endParaRPr lang="en-US" sz="2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values passed</a:t>
            </a:r>
            <a:endParaRPr lang="en-US"/>
          </a:p>
        </p:txBody>
      </p:sp>
      <p:sp>
        <p:nvSpPr>
          <p:cNvPr id="210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values passed so far have been one value per control.</a:t>
            </a:r>
          </a:p>
          <a:p>
            <a:r>
              <a:rPr lang="en-GB" dirty="0"/>
              <a:t>The same principles apply to all form elements that pass one value</a:t>
            </a:r>
          </a:p>
          <a:p>
            <a:endParaRPr lang="en-GB" dirty="0"/>
          </a:p>
          <a:p>
            <a:r>
              <a:rPr lang="en-GB" dirty="0"/>
              <a:t>What if we wanted to pass more than a single value from a predefined list.  For example a select control list or check boxes?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Code</a:t>
            </a:r>
            <a:endParaRPr lang="en-US"/>
          </a:p>
        </p:txBody>
      </p:sp>
      <p:sp>
        <p:nvSpPr>
          <p:cNvPr id="2129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&lt;form action="form_listing.php" method="post"&gt;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   &lt;p&gt;Name:&lt;input type="text"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name=“user”</a:t>
            </a:r>
            <a:r>
              <a:rPr lang="en-GB" sz="1600" b="1" dirty="0">
                <a:latin typeface="Courier New" pitchFamily="49" charset="0"/>
              </a:rPr>
              <a:t> id="user" /&gt;&lt;/p&gt;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   Address: &lt;</a:t>
            </a:r>
            <a:r>
              <a:rPr lang="en-GB" sz="1600" b="1" dirty="0" err="1">
                <a:latin typeface="Courier New" pitchFamily="49" charset="0"/>
              </a:rPr>
              <a:t>br</a:t>
            </a:r>
            <a:r>
              <a:rPr lang="en-GB" sz="1600" b="1" dirty="0">
                <a:latin typeface="Courier New" pitchFamily="49" charset="0"/>
              </a:rPr>
              <a:t> /&gt; &lt;</a:t>
            </a:r>
            <a:r>
              <a:rPr lang="en-GB" sz="1600" b="1" dirty="0" err="1">
                <a:latin typeface="Courier New" pitchFamily="49" charset="0"/>
              </a:rPr>
              <a:t>textarea</a:t>
            </a:r>
            <a:r>
              <a:rPr lang="en-GB" sz="1600" b="1" dirty="0">
                <a:latin typeface="Courier New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name="address" </a:t>
            </a:r>
            <a:r>
              <a:rPr lang="en-GB" sz="1600" b="1" dirty="0">
                <a:latin typeface="Courier New" pitchFamily="49" charset="0"/>
              </a:rPr>
              <a:t>id="address"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                    rows="5" cols="30"&gt;&lt;/</a:t>
            </a:r>
            <a:r>
              <a:rPr lang="en-GB" sz="1600" b="1" dirty="0" err="1">
                <a:latin typeface="Courier New" pitchFamily="49" charset="0"/>
              </a:rPr>
              <a:t>textarea</a:t>
            </a:r>
            <a:r>
              <a:rPr lang="en-GB" sz="1600" b="1" dirty="0">
                <a:latin typeface="Courier New" pitchFamily="49" charset="0"/>
              </a:rPr>
              <a:t>&gt;&lt;</a:t>
            </a:r>
            <a:r>
              <a:rPr lang="en-GB" sz="1600" b="1" dirty="0" err="1">
                <a:latin typeface="Courier New" pitchFamily="49" charset="0"/>
              </a:rPr>
              <a:t>br</a:t>
            </a:r>
            <a:r>
              <a:rPr lang="en-GB" sz="1600" b="1" dirty="0">
                <a:latin typeface="Courier New" pitchFamily="49" charset="0"/>
              </a:rPr>
              <a:t> 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1600" b="1" dirty="0">
              <a:solidFill>
                <a:srgbClr val="CC33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rgbClr val="CC3300"/>
                </a:solidFill>
                <a:latin typeface="Courier New" pitchFamily="49" charset="0"/>
              </a:rPr>
              <a:t>  &lt;select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name="course[]"</a:t>
            </a:r>
            <a:r>
              <a:rPr lang="en-GB" sz="1600" b="1" dirty="0">
                <a:solidFill>
                  <a:srgbClr val="CC3300"/>
                </a:solidFill>
                <a:latin typeface="Courier New" pitchFamily="49" charset="0"/>
              </a:rPr>
              <a:t> multiple&gt;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rgbClr val="CC3300"/>
                </a:solidFill>
                <a:latin typeface="Courier New" pitchFamily="49" charset="0"/>
              </a:rPr>
              <a:t>    &lt;option value="NOS"&gt;Networks and OSs&lt;/option&gt;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rgbClr val="CC3300"/>
                </a:solidFill>
                <a:latin typeface="Courier New" pitchFamily="49" charset="0"/>
              </a:rPr>
              <a:t>    &lt;option value="</a:t>
            </a:r>
            <a:r>
              <a:rPr lang="en-GB" sz="1600" b="1" dirty="0" err="1">
                <a:solidFill>
                  <a:srgbClr val="CC3300"/>
                </a:solidFill>
                <a:latin typeface="Courier New" pitchFamily="49" charset="0"/>
              </a:rPr>
              <a:t>WebDev</a:t>
            </a:r>
            <a:r>
              <a:rPr lang="en-GB" sz="1600" b="1" dirty="0">
                <a:solidFill>
                  <a:srgbClr val="CC3300"/>
                </a:solidFill>
                <a:latin typeface="Courier New" pitchFamily="49" charset="0"/>
              </a:rPr>
              <a:t>"&gt;Web Site Development&lt;/option&gt;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rgbClr val="CC3300"/>
                </a:solidFill>
                <a:latin typeface="Courier New" pitchFamily="49" charset="0"/>
              </a:rPr>
              <a:t>    &lt;option value="ITBA"&gt;IT Business Applications&lt;/option&gt;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rgbClr val="CC3300"/>
                </a:solidFill>
                <a:latin typeface="Courier New" pitchFamily="49" charset="0"/>
              </a:rPr>
              <a:t>    &lt;option value="DBTECH"&gt;Database Technology&lt;/option&gt;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rgbClr val="CC3300"/>
                </a:solidFill>
                <a:latin typeface="Courier New" pitchFamily="49" charset="0"/>
              </a:rPr>
              <a:t>  &lt;/select&gt;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  &lt;input type="submit" value="send" 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&lt;/form&gt;</a:t>
            </a: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This produces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86446" y="1412776"/>
            <a:ext cx="3357554" cy="4672112"/>
          </a:xfrm>
        </p:spPr>
        <p:txBody>
          <a:bodyPr/>
          <a:lstStyle/>
          <a:p>
            <a:pPr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name=“user”</a:t>
            </a:r>
          </a:p>
          <a:p>
            <a:pPr>
              <a:buNone/>
            </a:pPr>
            <a:r>
              <a:rPr lang="en-GB" sz="2000" b="1" i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Stewart</a:t>
            </a:r>
          </a:p>
          <a:p>
            <a:pPr>
              <a:buNone/>
            </a:pPr>
            <a:endParaRPr lang="en-GB" sz="2000" b="1" dirty="0">
              <a:latin typeface="Courier New" pitchFamily="49" charset="0"/>
            </a:endParaRPr>
          </a:p>
          <a:p>
            <a:pPr>
              <a:buNone/>
            </a:pPr>
            <a:r>
              <a:rPr lang="en-GB" sz="2000" b="1" dirty="0">
                <a:latin typeface="Courier New" pitchFamily="49" charset="0"/>
              </a:rPr>
              <a:t>name="address"</a:t>
            </a:r>
            <a:endParaRPr lang="en-GB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000" b="1" i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Somewhere in Liverpool</a:t>
            </a:r>
          </a:p>
          <a:p>
            <a:endParaRPr lang="en-GB" sz="2000" b="1" dirty="0">
              <a:latin typeface="Courier New" pitchFamily="49" charset="0"/>
              <a:cs typeface="Courier New" pitchFamily="49" charset="0"/>
            </a:endParaRPr>
          </a:p>
          <a:p>
            <a:endParaRPr lang="en-GB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name=“course[]”</a:t>
            </a:r>
          </a:p>
          <a:p>
            <a:pPr>
              <a:buNone/>
            </a:pPr>
            <a:r>
              <a:rPr lang="en-GB" sz="2000" b="1" i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Networks and Operating Systems</a:t>
            </a:r>
          </a:p>
          <a:p>
            <a:pPr>
              <a:buNone/>
            </a:pPr>
            <a:r>
              <a:rPr lang="en-GB" sz="2000" b="1" i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Website Development</a:t>
            </a:r>
          </a:p>
        </p:txBody>
      </p:sp>
      <p:pic>
        <p:nvPicPr>
          <p:cNvPr id="2488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571612"/>
            <a:ext cx="4895850" cy="4313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71472" y="1412776"/>
            <a:ext cx="8358246" cy="4672112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&lt;?</a:t>
            </a:r>
            <a:r>
              <a:rPr lang="en-US" sz="2400" b="1" dirty="0" err="1">
                <a:latin typeface="Courier New" pitchFamily="49" charset="0"/>
              </a:rPr>
              <a:t>php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echo "Hello ".$_POST[‘user’]."&lt;</a:t>
            </a:r>
            <a:r>
              <a:rPr lang="en-US" sz="2400" b="1" dirty="0" err="1">
                <a:latin typeface="Courier New" pitchFamily="49" charset="0"/>
              </a:rPr>
              <a:t>br</a:t>
            </a:r>
            <a:r>
              <a:rPr lang="en-US" sz="2400" b="1" dirty="0">
                <a:latin typeface="Courier New" pitchFamily="49" charset="0"/>
              </a:rPr>
              <a:t> /&gt;";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echo "Your Address is: ".$_POST[‘address’];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if (!empty($_POST[‘course’]))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 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   echo "&lt;</a:t>
            </a:r>
            <a:r>
              <a:rPr lang="en-US" sz="2400" b="1" dirty="0" err="1">
                <a:latin typeface="Courier New" pitchFamily="49" charset="0"/>
              </a:rPr>
              <a:t>ul</a:t>
            </a:r>
            <a:r>
              <a:rPr lang="en-US" sz="2400" b="1" dirty="0">
                <a:latin typeface="Courier New" pitchFamily="49" charset="0"/>
              </a:rPr>
              <a:t>&gt;";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	   </a:t>
            </a:r>
            <a:r>
              <a:rPr lang="en-US" sz="2400" b="1" dirty="0" err="1">
                <a:latin typeface="Courier New" pitchFamily="49" charset="0"/>
              </a:rPr>
              <a:t>foreach</a:t>
            </a:r>
            <a:r>
              <a:rPr lang="en-US" sz="2400" b="1" dirty="0">
                <a:latin typeface="Courier New" pitchFamily="49" charset="0"/>
              </a:rPr>
              <a:t> ($_POST[‘course’] as $value)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	   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	     echo "&lt;</a:t>
            </a:r>
            <a:r>
              <a:rPr lang="en-US" sz="2400" b="1" dirty="0" err="1">
                <a:latin typeface="Courier New" pitchFamily="49" charset="0"/>
              </a:rPr>
              <a:t>li</a:t>
            </a:r>
            <a:r>
              <a:rPr lang="en-US" sz="2400" b="1" dirty="0">
                <a:latin typeface="Courier New" pitchFamily="49" charset="0"/>
              </a:rPr>
              <a:t>&gt;".$value."&lt;/</a:t>
            </a:r>
            <a:r>
              <a:rPr lang="en-US" sz="2400" b="1" dirty="0" err="1">
                <a:latin typeface="Courier New" pitchFamily="49" charset="0"/>
              </a:rPr>
              <a:t>li</a:t>
            </a:r>
            <a:r>
              <a:rPr lang="en-US" sz="2400" b="1" dirty="0">
                <a:latin typeface="Courier New" pitchFamily="49" charset="0"/>
              </a:rPr>
              <a:t>&gt;";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	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		echo “&lt;/</a:t>
            </a:r>
            <a:r>
              <a:rPr lang="en-US" sz="2400" b="1" dirty="0" err="1">
                <a:latin typeface="Courier New" pitchFamily="49" charset="0"/>
              </a:rPr>
              <a:t>ul</a:t>
            </a:r>
            <a:r>
              <a:rPr lang="en-US" sz="2400" b="1" dirty="0">
                <a:latin typeface="Courier New" pitchFamily="49" charset="0"/>
              </a:rPr>
              <a:t>&gt;”;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?&gt;</a:t>
            </a: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Form Listing</a:t>
            </a:r>
            <a:endParaRPr lang="en-US"/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4140200" y="4221163"/>
            <a:ext cx="3621088" cy="495300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What will be echoed out?</a:t>
            </a:r>
            <a:endParaRPr lang="en-US"/>
          </a:p>
        </p:txBody>
      </p:sp>
      <p:pic>
        <p:nvPicPr>
          <p:cNvPr id="2140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2276475"/>
            <a:ext cx="8035925" cy="2882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14023" name="Text Box 7"/>
          <p:cNvSpPr txBox="1">
            <a:spLocks noChangeArrowheads="1"/>
          </p:cNvSpPr>
          <p:nvPr/>
        </p:nvSpPr>
        <p:spPr bwMode="auto">
          <a:xfrm>
            <a:off x="827088" y="4868863"/>
            <a:ext cx="7489825" cy="860425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b="1"/>
              <a:t>Try to remember, the value stored is not necessarily what the user sees!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 animBg="1"/>
      <p:bldP spid="214020" grpId="1" animBg="1"/>
      <p:bldP spid="2140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Form Listing</a:t>
            </a:r>
            <a:endParaRPr lang="en-US"/>
          </a:p>
        </p:txBody>
      </p:sp>
      <p:sp>
        <p:nvSpPr>
          <p:cNvPr id="258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28596" y="1412776"/>
            <a:ext cx="8101042" cy="4672112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&lt;?</a:t>
            </a:r>
            <a:r>
              <a:rPr lang="en-US" sz="2400" b="1" dirty="0" err="1">
                <a:latin typeface="Courier New" pitchFamily="49" charset="0"/>
              </a:rPr>
              <a:t>php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echo "Hello ".$_POST[‘user’]."&lt;</a:t>
            </a:r>
            <a:r>
              <a:rPr lang="en-US" sz="2400" b="1" dirty="0" err="1">
                <a:solidFill>
                  <a:schemeClr val="bg2"/>
                </a:solidFill>
                <a:latin typeface="Courier New" pitchFamily="49" charset="0"/>
              </a:rPr>
              <a:t>br</a:t>
            </a: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&gt;";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echo "Your Address is: ".$_POST[‘address’];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if (!empty($_POST[‘course’]))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    echo "&lt;</a:t>
            </a:r>
            <a:r>
              <a:rPr lang="en-US" sz="2400" b="1" dirty="0" err="1">
                <a:solidFill>
                  <a:schemeClr val="bg2"/>
                </a:solidFill>
                <a:latin typeface="Courier New" pitchFamily="49" charset="0"/>
              </a:rPr>
              <a:t>ul</a:t>
            </a: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&gt;";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    </a:t>
            </a:r>
            <a:r>
              <a:rPr lang="en-US" sz="2400" b="1" dirty="0" err="1">
                <a:solidFill>
                  <a:schemeClr val="bg2"/>
                </a:solidFill>
                <a:latin typeface="Courier New" pitchFamily="49" charset="0"/>
              </a:rPr>
              <a:t>foreach</a:t>
            </a: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 ($_POST[‘course’] as $value)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		  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		    echo "&lt;</a:t>
            </a:r>
            <a:r>
              <a:rPr lang="en-US" sz="2400" b="1" dirty="0" err="1">
                <a:solidFill>
                  <a:schemeClr val="bg2"/>
                </a:solidFill>
                <a:latin typeface="Courier New" pitchFamily="49" charset="0"/>
              </a:rPr>
              <a:t>li</a:t>
            </a: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&gt;".$value."&lt;/</a:t>
            </a:r>
            <a:r>
              <a:rPr lang="en-US" sz="2400" b="1" dirty="0" err="1">
                <a:solidFill>
                  <a:schemeClr val="bg2"/>
                </a:solidFill>
                <a:latin typeface="Courier New" pitchFamily="49" charset="0"/>
              </a:rPr>
              <a:t>li</a:t>
            </a: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&gt;";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		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		  echo “&lt;/</a:t>
            </a:r>
            <a:r>
              <a:rPr lang="en-US" sz="2400" b="1" dirty="0" err="1">
                <a:solidFill>
                  <a:schemeClr val="bg2"/>
                </a:solidFill>
                <a:latin typeface="Courier New" pitchFamily="49" charset="0"/>
              </a:rPr>
              <a:t>ul</a:t>
            </a: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&gt;”;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?&gt;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Form Listing</a:t>
            </a:r>
            <a:endParaRPr lang="en-US"/>
          </a:p>
        </p:txBody>
      </p:sp>
      <p:sp>
        <p:nvSpPr>
          <p:cNvPr id="259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&lt;?</a:t>
            </a:r>
            <a:r>
              <a:rPr lang="en-US" sz="2400" b="1" dirty="0" err="1">
                <a:latin typeface="Courier New" pitchFamily="49" charset="0"/>
              </a:rPr>
              <a:t>php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echo "Hello ".$_POST[user]."&lt;</a:t>
            </a:r>
            <a:r>
              <a:rPr lang="en-US" sz="2400" b="1" dirty="0" err="1">
                <a:solidFill>
                  <a:schemeClr val="bg2"/>
                </a:solidFill>
                <a:latin typeface="Courier New" pitchFamily="49" charset="0"/>
              </a:rPr>
              <a:t>br</a:t>
            </a: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&gt;";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echo "Your Address is: ".$_POST[address];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	if (!empty($_POST[course]))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	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  </a:t>
            </a: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echo "&lt;</a:t>
            </a:r>
            <a:r>
              <a:rPr lang="en-US" sz="2400" b="1" dirty="0" err="1">
                <a:solidFill>
                  <a:schemeClr val="bg2"/>
                </a:solidFill>
                <a:latin typeface="Courier New" pitchFamily="49" charset="0"/>
              </a:rPr>
              <a:t>ul</a:t>
            </a: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&gt;";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	 </a:t>
            </a:r>
            <a:r>
              <a:rPr lang="en-US" sz="2400" b="1" dirty="0" err="1">
                <a:latin typeface="Courier New" pitchFamily="49" charset="0"/>
              </a:rPr>
              <a:t>foreach</a:t>
            </a:r>
            <a:r>
              <a:rPr lang="en-US" sz="2400" b="1" dirty="0">
                <a:latin typeface="Courier New" pitchFamily="49" charset="0"/>
              </a:rPr>
              <a:t> ($_POST[course] as $value)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	 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	   echo "&lt;</a:t>
            </a:r>
            <a:r>
              <a:rPr lang="en-US" sz="2400" b="1" dirty="0" err="1">
                <a:latin typeface="Courier New" pitchFamily="49" charset="0"/>
              </a:rPr>
              <a:t>li</a:t>
            </a:r>
            <a:r>
              <a:rPr lang="en-US" sz="2400" b="1" dirty="0">
                <a:latin typeface="Courier New" pitchFamily="49" charset="0"/>
              </a:rPr>
              <a:t>&gt;".$value."&lt;/</a:t>
            </a:r>
            <a:r>
              <a:rPr lang="en-US" sz="2400" b="1" dirty="0" err="1">
                <a:latin typeface="Courier New" pitchFamily="49" charset="0"/>
              </a:rPr>
              <a:t>li</a:t>
            </a:r>
            <a:r>
              <a:rPr lang="en-US" sz="2400" b="1" dirty="0">
                <a:latin typeface="Courier New" pitchFamily="49" charset="0"/>
              </a:rPr>
              <a:t>&gt;";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	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 echo “&lt;/</a:t>
            </a:r>
            <a:r>
              <a:rPr lang="en-US" sz="2400" b="1" dirty="0" err="1">
                <a:latin typeface="Courier New" pitchFamily="49" charset="0"/>
              </a:rPr>
              <a:t>ul</a:t>
            </a:r>
            <a:r>
              <a:rPr lang="en-US" sz="2400" b="1" dirty="0">
                <a:latin typeface="Courier New" pitchFamily="49" charset="0"/>
              </a:rPr>
              <a:t>&gt;”;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  </a:t>
            </a: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?&gt;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PHP File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 of your assessment requires you to read input from a file</a:t>
            </a:r>
          </a:p>
          <a:p>
            <a:pPr lvl="1"/>
            <a:r>
              <a:rPr lang="en-GB" dirty="0"/>
              <a:t>List of Students to automatically enrol on a course</a:t>
            </a:r>
          </a:p>
          <a:p>
            <a:pPr lvl="1"/>
            <a:r>
              <a:rPr lang="en-GB" dirty="0"/>
              <a:t>Questions in a Quiz</a:t>
            </a:r>
          </a:p>
          <a:p>
            <a:pPr lvl="1"/>
            <a:endParaRPr lang="en-GB" dirty="0"/>
          </a:p>
          <a:p>
            <a:r>
              <a:rPr lang="en-GB" dirty="0"/>
              <a:t>Outputting to a file is also useful</a:t>
            </a:r>
          </a:p>
          <a:p>
            <a:pPr lvl="1"/>
            <a:r>
              <a:rPr lang="en-GB" dirty="0"/>
              <a:t>Students enrolled on a course (</a:t>
            </a:r>
            <a:r>
              <a:rPr lang="en-GB" i="1" dirty="0"/>
              <a:t>for registers?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Student Marks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PHP File Handling - Opening a File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7232"/>
            <a:ext cx="7691438" cy="5227656"/>
          </a:xfrm>
        </p:spPr>
        <p:txBody>
          <a:bodyPr/>
          <a:lstStyle/>
          <a:p>
            <a:endParaRPr lang="en-GB" dirty="0"/>
          </a:p>
          <a:p>
            <a:pPr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	$file=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list.txt","r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5720" y="3329329"/>
          <a:ext cx="8572560" cy="274287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3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037">
                <a:tc>
                  <a:txBody>
                    <a:bodyPr/>
                    <a:lstStyle/>
                    <a:p>
                      <a:pPr algn="l"/>
                      <a:r>
                        <a:rPr lang="en-GB" sz="1500" dirty="0"/>
                        <a:t>Modes</a:t>
                      </a:r>
                    </a:p>
                  </a:txBody>
                  <a:tcPr marL="75259" marR="75259" marT="37630" marB="3763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500"/>
                        <a:t>Description</a:t>
                      </a:r>
                    </a:p>
                  </a:txBody>
                  <a:tcPr marL="75259" marR="75259" marT="37630" marB="3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37">
                <a:tc>
                  <a:txBody>
                    <a:bodyPr/>
                    <a:lstStyle/>
                    <a:p>
                      <a:r>
                        <a:rPr lang="en-GB" sz="1500"/>
                        <a:t>r</a:t>
                      </a:r>
                    </a:p>
                  </a:txBody>
                  <a:tcPr marL="75259" marR="75259" marT="37630" marB="37630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Read only. Starts at the beginning of the file</a:t>
                      </a:r>
                    </a:p>
                  </a:txBody>
                  <a:tcPr marL="75259" marR="75259" marT="37630" marB="3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37">
                <a:tc>
                  <a:txBody>
                    <a:bodyPr/>
                    <a:lstStyle/>
                    <a:p>
                      <a:r>
                        <a:rPr lang="en-GB" sz="1500"/>
                        <a:t>r+</a:t>
                      </a:r>
                    </a:p>
                  </a:txBody>
                  <a:tcPr marL="75259" marR="75259" marT="37630" marB="37630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Read/Write. Starts at the beginning of the file</a:t>
                      </a:r>
                    </a:p>
                  </a:txBody>
                  <a:tcPr marL="75259" marR="75259" marT="37630" marB="3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428">
                <a:tc>
                  <a:txBody>
                    <a:bodyPr/>
                    <a:lstStyle/>
                    <a:p>
                      <a:r>
                        <a:rPr lang="en-GB" sz="1500" dirty="0"/>
                        <a:t>w</a:t>
                      </a:r>
                    </a:p>
                  </a:txBody>
                  <a:tcPr marL="75259" marR="75259" marT="37630" marB="37630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Write only. Opens and clears the contents of file; or creates a new file if it doesn't exist</a:t>
                      </a:r>
                    </a:p>
                  </a:txBody>
                  <a:tcPr marL="75259" marR="75259" marT="37630" marB="3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20">
                <a:tc>
                  <a:txBody>
                    <a:bodyPr/>
                    <a:lstStyle/>
                    <a:p>
                      <a:r>
                        <a:rPr lang="en-GB" sz="1500" dirty="0"/>
                        <a:t>w+</a:t>
                      </a:r>
                    </a:p>
                  </a:txBody>
                  <a:tcPr marL="75259" marR="75259" marT="37630" marB="37630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Read/Write. Opens and clears the contents of file; or creates a new file if it doesn't exist</a:t>
                      </a:r>
                    </a:p>
                  </a:txBody>
                  <a:tcPr marL="75259" marR="75259" marT="37630" marB="376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774">
                <a:tc>
                  <a:txBody>
                    <a:bodyPr/>
                    <a:lstStyle/>
                    <a:p>
                      <a:r>
                        <a:rPr lang="en-GB" sz="1500"/>
                        <a:t>a</a:t>
                      </a:r>
                    </a:p>
                  </a:txBody>
                  <a:tcPr marL="75259" marR="75259" marT="37630" marB="37630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Append. Opens and writes to the end of the file or creates a new file if it doesn't exist</a:t>
                      </a:r>
                    </a:p>
                  </a:txBody>
                  <a:tcPr marL="75259" marR="75259" marT="37630" marB="376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104">
                <a:tc>
                  <a:txBody>
                    <a:bodyPr/>
                    <a:lstStyle/>
                    <a:p>
                      <a:r>
                        <a:rPr lang="en-GB" sz="1500"/>
                        <a:t>a+</a:t>
                      </a:r>
                    </a:p>
                  </a:txBody>
                  <a:tcPr marL="75259" marR="75259" marT="37630" marB="37630" anchor="ctr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Read/Append. Preserves file content by writing to the end of the file</a:t>
                      </a:r>
                    </a:p>
                  </a:txBody>
                  <a:tcPr marL="75259" marR="75259" marT="37630" marB="3763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434">
                <a:tc>
                  <a:txBody>
                    <a:bodyPr/>
                    <a:lstStyle/>
                    <a:p>
                      <a:r>
                        <a:rPr lang="en-GB" sz="1500"/>
                        <a:t>x</a:t>
                      </a:r>
                    </a:p>
                  </a:txBody>
                  <a:tcPr marL="75259" marR="75259" marT="37630" marB="37630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Write only. Creates a new file. Returns FALSE and an error if file already exists</a:t>
                      </a:r>
                    </a:p>
                  </a:txBody>
                  <a:tcPr marL="75259" marR="75259" marT="37630" marB="376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997">
                <a:tc>
                  <a:txBody>
                    <a:bodyPr/>
                    <a:lstStyle/>
                    <a:p>
                      <a:r>
                        <a:rPr lang="en-GB" sz="1500"/>
                        <a:t>x+</a:t>
                      </a:r>
                    </a:p>
                  </a:txBody>
                  <a:tcPr marL="75259" marR="75259" marT="37630" marB="37630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Read/Write. Creates a new file. Returns FALSE and an error if file already exists</a:t>
                      </a:r>
                    </a:p>
                  </a:txBody>
                  <a:tcPr marL="75259" marR="75259" marT="37630" marB="3763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PHP File Handling - Opening a File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7232"/>
            <a:ext cx="7691438" cy="5227656"/>
          </a:xfrm>
        </p:spPr>
        <p:txBody>
          <a:bodyPr/>
          <a:lstStyle/>
          <a:p>
            <a:endParaRPr lang="en-GB" dirty="0"/>
          </a:p>
          <a:p>
            <a:pPr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	$file=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list.txt","r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") </a:t>
            </a:r>
            <a:r>
              <a:rPr lang="en-GB" dirty="0">
                <a:solidFill>
                  <a:srgbClr val="0000FF"/>
                </a:solidFill>
              </a:rPr>
              <a:t>or exit("Unable to open file!")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5720" y="3329329"/>
          <a:ext cx="8572560" cy="274287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3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037">
                <a:tc>
                  <a:txBody>
                    <a:bodyPr/>
                    <a:lstStyle/>
                    <a:p>
                      <a:pPr algn="l"/>
                      <a:r>
                        <a:rPr lang="en-GB" sz="1500" dirty="0"/>
                        <a:t>Modes</a:t>
                      </a:r>
                    </a:p>
                  </a:txBody>
                  <a:tcPr marL="75259" marR="75259" marT="37630" marB="3763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500"/>
                        <a:t>Description</a:t>
                      </a:r>
                    </a:p>
                  </a:txBody>
                  <a:tcPr marL="75259" marR="75259" marT="37630" marB="3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37">
                <a:tc>
                  <a:txBody>
                    <a:bodyPr/>
                    <a:lstStyle/>
                    <a:p>
                      <a:r>
                        <a:rPr lang="en-GB" sz="1500"/>
                        <a:t>r</a:t>
                      </a:r>
                    </a:p>
                  </a:txBody>
                  <a:tcPr marL="75259" marR="75259" marT="37630" marB="37630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Read only. Starts at the beginning of the file</a:t>
                      </a:r>
                    </a:p>
                  </a:txBody>
                  <a:tcPr marL="75259" marR="75259" marT="37630" marB="3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37">
                <a:tc>
                  <a:txBody>
                    <a:bodyPr/>
                    <a:lstStyle/>
                    <a:p>
                      <a:r>
                        <a:rPr lang="en-GB" sz="1500"/>
                        <a:t>r+</a:t>
                      </a:r>
                    </a:p>
                  </a:txBody>
                  <a:tcPr marL="75259" marR="75259" marT="37630" marB="37630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Read/Write. Starts at the beginning of the file</a:t>
                      </a:r>
                    </a:p>
                  </a:txBody>
                  <a:tcPr marL="75259" marR="75259" marT="37630" marB="3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428">
                <a:tc>
                  <a:txBody>
                    <a:bodyPr/>
                    <a:lstStyle/>
                    <a:p>
                      <a:r>
                        <a:rPr lang="en-GB" sz="1500" dirty="0"/>
                        <a:t>w</a:t>
                      </a:r>
                    </a:p>
                  </a:txBody>
                  <a:tcPr marL="75259" marR="75259" marT="37630" marB="37630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Write only. Opens and clears the contents of file; or creates a new file if it doesn't exist</a:t>
                      </a:r>
                    </a:p>
                  </a:txBody>
                  <a:tcPr marL="75259" marR="75259" marT="37630" marB="3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20">
                <a:tc>
                  <a:txBody>
                    <a:bodyPr/>
                    <a:lstStyle/>
                    <a:p>
                      <a:r>
                        <a:rPr lang="en-GB" sz="1500" dirty="0"/>
                        <a:t>w+</a:t>
                      </a:r>
                    </a:p>
                  </a:txBody>
                  <a:tcPr marL="75259" marR="75259" marT="37630" marB="37630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Read/Write. Opens and clears the contents of file; or creates a new file if it doesn't exist</a:t>
                      </a:r>
                    </a:p>
                  </a:txBody>
                  <a:tcPr marL="75259" marR="75259" marT="37630" marB="376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774">
                <a:tc>
                  <a:txBody>
                    <a:bodyPr/>
                    <a:lstStyle/>
                    <a:p>
                      <a:r>
                        <a:rPr lang="en-GB" sz="1500"/>
                        <a:t>a</a:t>
                      </a:r>
                    </a:p>
                  </a:txBody>
                  <a:tcPr marL="75259" marR="75259" marT="37630" marB="37630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Append. Opens and writes to the end of the file or creates a new file if it doesn't exist</a:t>
                      </a:r>
                    </a:p>
                  </a:txBody>
                  <a:tcPr marL="75259" marR="75259" marT="37630" marB="376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104">
                <a:tc>
                  <a:txBody>
                    <a:bodyPr/>
                    <a:lstStyle/>
                    <a:p>
                      <a:r>
                        <a:rPr lang="en-GB" sz="1500"/>
                        <a:t>a+</a:t>
                      </a:r>
                    </a:p>
                  </a:txBody>
                  <a:tcPr marL="75259" marR="75259" marT="37630" marB="37630" anchor="ctr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Read/Append. Preserves file content by writing to the end of the file</a:t>
                      </a:r>
                    </a:p>
                  </a:txBody>
                  <a:tcPr marL="75259" marR="75259" marT="37630" marB="3763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434">
                <a:tc>
                  <a:txBody>
                    <a:bodyPr/>
                    <a:lstStyle/>
                    <a:p>
                      <a:r>
                        <a:rPr lang="en-GB" sz="1500"/>
                        <a:t>x</a:t>
                      </a:r>
                    </a:p>
                  </a:txBody>
                  <a:tcPr marL="75259" marR="75259" marT="37630" marB="37630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Write only. Creates a new file. Returns FALSE and an error if file already exists</a:t>
                      </a:r>
                    </a:p>
                  </a:txBody>
                  <a:tcPr marL="75259" marR="75259" marT="37630" marB="376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997">
                <a:tc>
                  <a:txBody>
                    <a:bodyPr/>
                    <a:lstStyle/>
                    <a:p>
                      <a:r>
                        <a:rPr lang="en-GB" sz="1500"/>
                        <a:t>x+</a:t>
                      </a:r>
                    </a:p>
                  </a:txBody>
                  <a:tcPr marL="75259" marR="75259" marT="37630" marB="37630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Read/Write. Creates a new file. Returns FALSE and an error if file already exists</a:t>
                      </a:r>
                    </a:p>
                  </a:txBody>
                  <a:tcPr marL="75259" marR="75259" marT="37630" marB="3763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HTML, CSS, JavaScript and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	&lt;head&gt;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&lt;style	</a:t>
            </a:r>
            <a:r>
              <a:rPr lang="en-GB" sz="18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rel</a:t>
            </a:r>
            <a:r>
              <a:rPr lang="en-GB" sz="1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en-GB" sz="18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GB" sz="1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			type=“text/</a:t>
            </a:r>
            <a:r>
              <a:rPr lang="en-GB" sz="18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GB" sz="1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			</a:t>
            </a:r>
            <a:r>
              <a:rPr lang="en-GB" sz="18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GB" sz="1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=“mystyle.css” /&gt;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		&lt;title&gt;Page Title&lt;/title&gt;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		&lt;script&gt;// Your Scripts&lt;/script&gt;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	&lt;/head&gt;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	&lt;body&gt;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		&lt;p&gt;Page Content&lt;/p&gt;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		&lt;?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echo(“&lt;p&gt;More content&lt;/p&gt;”); ?&gt;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	&lt;/body&gt;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10107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931852"/>
            <a:ext cx="7778750" cy="996950"/>
          </a:xfrm>
        </p:spPr>
        <p:txBody>
          <a:bodyPr/>
          <a:lstStyle/>
          <a:p>
            <a:r>
              <a:rPr lang="en-GB" dirty="0"/>
              <a:t>PHP File Handling – Reading from the file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b="1" dirty="0">
                <a:latin typeface="Courier New" pitchFamily="49" charset="0"/>
                <a:cs typeface="Courier New" pitchFamily="49" charset="0"/>
              </a:rPr>
            </a:br>
            <a:r>
              <a:rPr lang="en-GB" b="1" dirty="0">
                <a:latin typeface="Courier New" pitchFamily="49" charset="0"/>
                <a:cs typeface="Courier New" pitchFamily="49" charset="0"/>
              </a:rPr>
              <a:t>$file =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list.txt","r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");</a:t>
            </a:r>
            <a:br>
              <a:rPr lang="en-GB" b="1" dirty="0">
                <a:latin typeface="Courier New" pitchFamily="49" charset="0"/>
                <a:cs typeface="Courier New" pitchFamily="49" charset="0"/>
              </a:rPr>
            </a:br>
            <a:r>
              <a:rPr lang="en-GB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b="1" dirty="0">
                <a:latin typeface="Courier New" pitchFamily="49" charset="0"/>
                <a:cs typeface="Courier New" pitchFamily="49" charset="0"/>
              </a:rPr>
            </a:br>
            <a:r>
              <a:rPr lang="en-GB" b="1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($file);</a:t>
            </a:r>
            <a:br>
              <a:rPr lang="en-GB" b="1" dirty="0">
                <a:latin typeface="Courier New" pitchFamily="49" charset="0"/>
                <a:cs typeface="Courier New" pitchFamily="49" charset="0"/>
              </a:rPr>
            </a:br>
            <a:r>
              <a:rPr lang="en-GB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b="1" dirty="0">
                <a:latin typeface="Courier New" pitchFamily="49" charset="0"/>
                <a:cs typeface="Courier New" pitchFamily="49" charset="0"/>
              </a:rPr>
            </a:br>
            <a:r>
              <a:rPr lang="en-GB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b="1" dirty="0">
                <a:latin typeface="Courier New" pitchFamily="49" charset="0"/>
                <a:cs typeface="Courier New" pitchFamily="49" charset="0"/>
              </a:rPr>
            </a:b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32" y="4643446"/>
            <a:ext cx="2928958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r>
              <a:rPr lang="en-GB" b="1" dirty="0" err="1">
                <a:latin typeface="Courier New" pitchFamily="49" charset="0"/>
                <a:cs typeface="Courier New" pitchFamily="49" charset="0"/>
              </a:rPr>
              <a:t>fgetc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($file);</a:t>
            </a:r>
          </a:p>
          <a:p>
            <a:pPr algn="ctr"/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931852"/>
            <a:ext cx="7778750" cy="996950"/>
          </a:xfrm>
        </p:spPr>
        <p:txBody>
          <a:bodyPr/>
          <a:lstStyle/>
          <a:p>
            <a:r>
              <a:rPr lang="en-GB" dirty="0"/>
              <a:t>PHP File Handling – Reading from the file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b="1" dirty="0">
                <a:latin typeface="Courier New" pitchFamily="49" charset="0"/>
                <a:cs typeface="Courier New" pitchFamily="49" charset="0"/>
              </a:rPr>
            </a:br>
            <a:r>
              <a:rPr lang="en-GB" b="1" dirty="0">
                <a:latin typeface="Courier New" pitchFamily="49" charset="0"/>
                <a:cs typeface="Courier New" pitchFamily="49" charset="0"/>
              </a:rPr>
              <a:t>$file =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list.txt","r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");</a:t>
            </a:r>
            <a:br>
              <a:rPr lang="en-GB" b="1" dirty="0">
                <a:latin typeface="Courier New" pitchFamily="49" charset="0"/>
                <a:cs typeface="Courier New" pitchFamily="49" charset="0"/>
              </a:rPr>
            </a:br>
            <a:r>
              <a:rPr lang="en-GB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b="1" dirty="0">
                <a:latin typeface="Courier New" pitchFamily="49" charset="0"/>
                <a:cs typeface="Courier New" pitchFamily="49" charset="0"/>
              </a:rPr>
            </a:br>
            <a:r>
              <a:rPr lang="en-GB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echo (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($file)</a:t>
            </a:r>
            <a:r>
              <a:rPr lang="en-GB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GB" b="1" dirty="0">
                <a:latin typeface="Courier New" pitchFamily="49" charset="0"/>
                <a:cs typeface="Courier New" pitchFamily="49" charset="0"/>
              </a:rPr>
            </a:br>
            <a:r>
              <a:rPr lang="en-GB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b="1" dirty="0">
                <a:latin typeface="Courier New" pitchFamily="49" charset="0"/>
                <a:cs typeface="Courier New" pitchFamily="49" charset="0"/>
              </a:rPr>
            </a:br>
            <a:r>
              <a:rPr lang="en-GB" b="1" dirty="0">
                <a:latin typeface="Courier New" pitchFamily="49" charset="0"/>
                <a:cs typeface="Courier New" pitchFamily="49" charset="0"/>
              </a:rPr>
              <a:t>$line =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($file);</a:t>
            </a:r>
            <a:br>
              <a:rPr lang="en-GB" b="1" dirty="0">
                <a:latin typeface="Courier New" pitchFamily="49" charset="0"/>
                <a:cs typeface="Courier New" pitchFamily="49" charset="0"/>
              </a:rPr>
            </a:b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PHP File Handling – Closing a File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70"/>
            <a:ext cx="7691438" cy="4672112"/>
          </a:xfrm>
        </p:spPr>
        <p:txBody>
          <a:bodyPr/>
          <a:lstStyle/>
          <a:p>
            <a:endParaRPr lang="en-GB" dirty="0"/>
          </a:p>
          <a:p>
            <a:pPr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b="1" dirty="0">
                <a:latin typeface="Courier New" pitchFamily="49" charset="0"/>
                <a:cs typeface="Courier New" pitchFamily="49" charset="0"/>
              </a:rPr>
            </a:br>
            <a:r>
              <a:rPr lang="en-GB" b="1" dirty="0">
                <a:latin typeface="Courier New" pitchFamily="49" charset="0"/>
                <a:cs typeface="Courier New" pitchFamily="49" charset="0"/>
              </a:rPr>
              <a:t>$file =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test.txt","r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");</a:t>
            </a:r>
            <a:br>
              <a:rPr lang="en-GB" b="1" dirty="0">
                <a:latin typeface="Courier New" pitchFamily="49" charset="0"/>
                <a:cs typeface="Courier New" pitchFamily="49" charset="0"/>
              </a:rPr>
            </a:br>
            <a:r>
              <a:rPr lang="en-GB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b="1" dirty="0">
                <a:latin typeface="Courier New" pitchFamily="49" charset="0"/>
                <a:cs typeface="Courier New" pitchFamily="49" charset="0"/>
              </a:rPr>
            </a:br>
            <a:r>
              <a:rPr lang="en-GB" b="1" dirty="0">
                <a:latin typeface="Courier New" pitchFamily="49" charset="0"/>
                <a:cs typeface="Courier New" pitchFamily="49" charset="0"/>
              </a:rPr>
              <a:t>$line =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($file); </a:t>
            </a:r>
            <a:br>
              <a:rPr lang="en-GB" b="1" dirty="0">
                <a:latin typeface="Courier New" pitchFamily="49" charset="0"/>
                <a:cs typeface="Courier New" pitchFamily="49" charset="0"/>
              </a:rPr>
            </a:b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($file);</a:t>
            </a:r>
            <a:br>
              <a:rPr lang="en-GB" b="1" dirty="0">
                <a:latin typeface="Courier New" pitchFamily="49" charset="0"/>
                <a:cs typeface="Courier New" pitchFamily="49" charset="0"/>
              </a:rPr>
            </a:b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PHP File Handling – End of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2776"/>
            <a:ext cx="7691438" cy="1087530"/>
          </a:xfrm>
        </p:spPr>
        <p:txBody>
          <a:bodyPr/>
          <a:lstStyle/>
          <a:p>
            <a:r>
              <a:rPr lang="en-GB" dirty="0"/>
              <a:t>PHP can check to determine if it is the end of file.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2643182"/>
            <a:ext cx="67151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Courier New" pitchFamily="49" charset="0"/>
                <a:cs typeface="Courier New" pitchFamily="49" charset="0"/>
              </a:rPr>
              <a:t>feof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($file);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2571744"/>
            <a:ext cx="6500858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feof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($file))</a:t>
            </a:r>
          </a:p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   echo (“End of File”);</a:t>
            </a:r>
          </a:p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   }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3012514"/>
            <a:ext cx="6500858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GB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feof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($file))</a:t>
            </a:r>
          </a:p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   $line =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($file);</a:t>
            </a:r>
          </a:p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   } </a:t>
            </a:r>
          </a:p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echo (“End of File Reached”);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Passing Data to the Same Page</a:t>
            </a:r>
          </a:p>
        </p:txBody>
      </p:sp>
      <p:sp>
        <p:nvSpPr>
          <p:cNvPr id="2519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Sometimes you may want to pass data to the same page</a:t>
            </a:r>
          </a:p>
          <a:p>
            <a:r>
              <a:rPr lang="en-GB"/>
              <a:t>Consider the following example</a:t>
            </a:r>
          </a:p>
          <a:p>
            <a:endParaRPr lang="en-GB"/>
          </a:p>
          <a:p>
            <a:pPr lvl="1"/>
            <a:r>
              <a:rPr lang="en-GB"/>
              <a:t>If submit not clicked display form</a:t>
            </a:r>
          </a:p>
          <a:p>
            <a:pPr lvl="1"/>
            <a:r>
              <a:rPr lang="en-GB"/>
              <a:t>Else do something with data (typically you will add to the database)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Structure</a:t>
            </a:r>
          </a:p>
        </p:txBody>
      </p:sp>
      <p:sp>
        <p:nvSpPr>
          <p:cNvPr id="2529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</a:rPr>
              <a:t>if ($_POST[viewed] != "yes")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</a:rPr>
              <a:t>	// display form for input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</a:rPr>
              <a:t>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</a:rPr>
              <a:t>	// process data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</a:rPr>
              <a:t>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2996952"/>
            <a:ext cx="8013026" cy="3046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isset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($_POST[‘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formElementName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’])</a:t>
            </a:r>
            <a:r>
              <a:rPr lang="en-GB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	// process data</a:t>
            </a:r>
          </a:p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GB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	// display the form for input</a:t>
            </a:r>
          </a:p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GB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Requirements</a:t>
            </a:r>
          </a:p>
        </p:txBody>
      </p:sp>
      <p:sp>
        <p:nvSpPr>
          <p:cNvPr id="2539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action in the form needs to be set to $_SERVER[‘PHP_SELF’]</a:t>
            </a:r>
          </a:p>
          <a:p>
            <a:r>
              <a:rPr lang="en-GB" dirty="0"/>
              <a:t>the form needs a hidden field called viewed</a:t>
            </a:r>
          </a:p>
          <a:p>
            <a:pPr lvl="1"/>
            <a:r>
              <a:rPr lang="en-GB" dirty="0"/>
              <a:t>or if using </a:t>
            </a:r>
            <a:r>
              <a:rPr lang="en-GB" dirty="0" err="1"/>
              <a:t>isset</a:t>
            </a:r>
            <a:r>
              <a:rPr lang="en-GB" dirty="0"/>
              <a:t> an existing form element</a:t>
            </a:r>
          </a:p>
          <a:p>
            <a:r>
              <a:rPr lang="en-GB" dirty="0"/>
              <a:t>viewed must be set to yes once the form has been displayed</a:t>
            </a:r>
          </a:p>
          <a:p>
            <a:pPr lvl="1"/>
            <a:r>
              <a:rPr lang="en-GB" dirty="0"/>
              <a:t>or a value associated with the form element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98525" y="4941168"/>
            <a:ext cx="7173937" cy="1200329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Works better once you begin using functions!</a:t>
            </a:r>
          </a:p>
          <a:p>
            <a:pPr algn="ctr"/>
            <a:endParaRPr lang="en-GB" b="1" dirty="0"/>
          </a:p>
          <a:p>
            <a:pPr algn="ctr"/>
            <a:r>
              <a:rPr lang="en-GB" b="1" dirty="0"/>
              <a:t>This will be revisited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have we covered?</a:t>
            </a:r>
            <a:endParaRPr lang="en-US"/>
          </a:p>
        </p:txBody>
      </p:sp>
      <p:sp>
        <p:nvSpPr>
          <p:cNvPr id="260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Forms Recap</a:t>
            </a:r>
          </a:p>
          <a:p>
            <a:r>
              <a:rPr lang="en-GB" dirty="0"/>
              <a:t>Passing data as a global variable</a:t>
            </a:r>
          </a:p>
          <a:p>
            <a:r>
              <a:rPr lang="en-GB" dirty="0"/>
              <a:t>Accessing the data from the global variable</a:t>
            </a:r>
          </a:p>
          <a:p>
            <a:r>
              <a:rPr lang="en-GB" dirty="0"/>
              <a:t>Radio Buttons</a:t>
            </a:r>
          </a:p>
          <a:p>
            <a:r>
              <a:rPr lang="en-GB" dirty="0"/>
              <a:t>Multiple Selections</a:t>
            </a:r>
          </a:p>
          <a:p>
            <a:r>
              <a:rPr lang="en-GB" dirty="0"/>
              <a:t>File Input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898525" y="5013325"/>
            <a:ext cx="7489825" cy="1225550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b="1"/>
              <a:t>We also touched on Flow Control and Arrays.  These are covered in much more detail over the next few weeks.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 Questions?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will we cover</a:t>
            </a:r>
            <a:endParaRPr lang="en-US"/>
          </a:p>
        </p:txBody>
      </p:sp>
      <p:sp>
        <p:nvSpPr>
          <p:cNvPr id="178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review how to create HTML input forms</a:t>
            </a:r>
          </a:p>
          <a:p>
            <a:r>
              <a:rPr lang="en-GB" dirty="0"/>
              <a:t>How to access user input</a:t>
            </a:r>
          </a:p>
          <a:p>
            <a:r>
              <a:rPr lang="en-GB" dirty="0"/>
              <a:t>How to handle multiple selections</a:t>
            </a:r>
          </a:p>
          <a:p>
            <a:r>
              <a:rPr lang="en-GB" dirty="0"/>
              <a:t>Form submission</a:t>
            </a:r>
          </a:p>
          <a:p>
            <a:r>
              <a:rPr lang="en-GB" dirty="0"/>
              <a:t>Reading in Files and Interpreting</a:t>
            </a:r>
          </a:p>
          <a:p>
            <a:r>
              <a:rPr lang="en-GB" dirty="0"/>
              <a:t>To learn how to pass data from HTML forms to PHP scripts</a:t>
            </a:r>
          </a:p>
          <a:p>
            <a:pPr lvl="1"/>
            <a:r>
              <a:rPr lang="en-GB" dirty="0"/>
              <a:t>Externally</a:t>
            </a:r>
          </a:p>
          <a:p>
            <a:pPr lvl="1"/>
            <a:r>
              <a:rPr lang="en-GB" dirty="0"/>
              <a:t>Internally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071934" y="4714884"/>
            <a:ext cx="4143404" cy="1357322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Each lecture we cover, you should</a:t>
            </a:r>
            <a:r>
              <a:rPr kumimoji="0" lang="en-GB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be thinking how this will apply to your assessment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Forms</a:t>
            </a:r>
            <a:endParaRPr lang="en-US"/>
          </a:p>
        </p:txBody>
      </p:sp>
      <p:sp>
        <p:nvSpPr>
          <p:cNvPr id="2222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 input is more often than not obtained using forms and form elements</a:t>
            </a:r>
          </a:p>
          <a:p>
            <a:r>
              <a:rPr lang="en-GB" dirty="0"/>
              <a:t>What happens to the data from the form is dictated by the action attribute in the form tag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HTML5 form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placeholder			autofocus				autocomplete</a:t>
            </a:r>
          </a:p>
          <a:p>
            <a:pPr marL="0" indent="0">
              <a:buNone/>
            </a:pPr>
            <a:r>
              <a:rPr lang="en-GB" sz="2400" dirty="0"/>
              <a:t>required				pattern				list</a:t>
            </a:r>
          </a:p>
          <a:p>
            <a:pPr marL="0" indent="0">
              <a:buNone/>
            </a:pPr>
            <a:r>
              <a:rPr lang="en-GB" sz="2400" dirty="0"/>
              <a:t>multiple				</a:t>
            </a:r>
            <a:r>
              <a:rPr lang="en-GB" sz="2400" dirty="0" err="1"/>
              <a:t>novalidate</a:t>
            </a:r>
            <a:r>
              <a:rPr lang="en-GB" sz="2400" dirty="0"/>
              <a:t>			</a:t>
            </a:r>
            <a:r>
              <a:rPr lang="en-GB" sz="2400" dirty="0" err="1"/>
              <a:t>formnovalidate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form					</a:t>
            </a:r>
            <a:r>
              <a:rPr lang="en-GB" sz="2400" dirty="0" err="1"/>
              <a:t>formaction</a:t>
            </a:r>
            <a:r>
              <a:rPr lang="en-GB" sz="2400" dirty="0"/>
              <a:t>			</a:t>
            </a:r>
            <a:r>
              <a:rPr lang="en-GB" sz="2400" dirty="0" err="1"/>
              <a:t>formenctype</a:t>
            </a:r>
            <a:endParaRPr lang="en-GB" sz="2400" dirty="0"/>
          </a:p>
          <a:p>
            <a:pPr marL="0" indent="0">
              <a:buNone/>
            </a:pPr>
            <a:r>
              <a:rPr lang="en-GB" sz="2400" dirty="0" err="1"/>
              <a:t>formmethod</a:t>
            </a:r>
            <a:r>
              <a:rPr lang="en-GB" sz="2400" dirty="0"/>
              <a:t>			</a:t>
            </a:r>
            <a:r>
              <a:rPr lang="en-GB" sz="2400" dirty="0" err="1"/>
              <a:t>formtarget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Careful when using these features not all browsers support the attributes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09712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Simple HTML Form</a:t>
            </a:r>
            <a:endParaRPr lang="en-US"/>
          </a:p>
        </p:txBody>
      </p:sp>
      <p:sp>
        <p:nvSpPr>
          <p:cNvPr id="179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&lt;form </a:t>
            </a:r>
            <a:r>
              <a:rPr lang="en-US" sz="2000" b="1" dirty="0">
                <a:solidFill>
                  <a:srgbClr val="CC3300"/>
                </a:solidFill>
                <a:latin typeface="Courier New" pitchFamily="49" charset="0"/>
              </a:rPr>
              <a:t>action="form_listing.php"</a:t>
            </a:r>
            <a:r>
              <a:rPr lang="en-US" sz="2000" b="1" dirty="0">
                <a:latin typeface="Courier New" pitchFamily="49" charset="0"/>
              </a:rPr>
              <a:t> method="post"&gt;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&lt;p&gt;Name: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&lt;input type="text" </a:t>
            </a:r>
            <a:r>
              <a:rPr lang="en-US" sz="2000" b="1" dirty="0">
                <a:solidFill>
                  <a:srgbClr val="CC3300"/>
                </a:solidFill>
                <a:latin typeface="Courier New" pitchFamily="49" charset="0"/>
              </a:rPr>
              <a:t>name="user"</a:t>
            </a:r>
            <a:r>
              <a:rPr lang="en-US" sz="2000" b="1" dirty="0">
                <a:latin typeface="Courier New" pitchFamily="49" charset="0"/>
              </a:rPr>
              <a:t> id="user" /&gt;&lt;/p&gt;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Address: &lt;</a:t>
            </a:r>
            <a:r>
              <a:rPr lang="en-US" sz="2000" b="1" dirty="0" err="1">
                <a:latin typeface="Courier New" pitchFamily="49" charset="0"/>
              </a:rPr>
              <a:t>br</a:t>
            </a:r>
            <a:r>
              <a:rPr lang="en-US" sz="2000" b="1" dirty="0">
                <a:latin typeface="Courier New" pitchFamily="49" charset="0"/>
              </a:rPr>
              <a:t> 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&lt;</a:t>
            </a:r>
            <a:r>
              <a:rPr lang="en-US" sz="2000" b="1" dirty="0" err="1">
                <a:latin typeface="Courier New" pitchFamily="49" charset="0"/>
              </a:rPr>
              <a:t>textarea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C3300"/>
                </a:solidFill>
                <a:latin typeface="Courier New" pitchFamily="49" charset="0"/>
              </a:rPr>
              <a:t>name="address"</a:t>
            </a:r>
            <a:r>
              <a:rPr lang="en-US" sz="2000" b="1" dirty="0">
                <a:latin typeface="Courier New" pitchFamily="49" charset="0"/>
              </a:rPr>
              <a:t> id="address" rows="5" cols="30"&gt;&lt;/</a:t>
            </a:r>
            <a:r>
              <a:rPr lang="en-US" sz="2000" b="1" dirty="0" err="1">
                <a:latin typeface="Courier New" pitchFamily="49" charset="0"/>
              </a:rPr>
              <a:t>textarea</a:t>
            </a:r>
            <a:r>
              <a:rPr lang="en-US" sz="2000" b="1" dirty="0">
                <a:latin typeface="Courier New" pitchFamily="49" charset="0"/>
              </a:rPr>
              <a:t>&gt;&lt;</a:t>
            </a:r>
            <a:r>
              <a:rPr lang="en-US" sz="2000" b="1" dirty="0" err="1">
                <a:latin typeface="Courier New" pitchFamily="49" charset="0"/>
              </a:rPr>
              <a:t>br</a:t>
            </a:r>
            <a:r>
              <a:rPr lang="en-US" sz="2000" b="1" dirty="0">
                <a:latin typeface="Courier New" pitchFamily="49" charset="0"/>
              </a:rPr>
              <a:t> 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&lt;input type="submit" value="send" 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&lt;/form&gt;</a:t>
            </a:r>
          </a:p>
        </p:txBody>
      </p:sp>
      <p:pic>
        <p:nvPicPr>
          <p:cNvPr id="1792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37188" y="1989138"/>
            <a:ext cx="4608513" cy="3163887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684318" y="5157192"/>
            <a:ext cx="44596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Address of Envelope: form_listings.php</a:t>
            </a:r>
          </a:p>
          <a:p>
            <a:endParaRPr lang="en-GB" sz="1600" dirty="0"/>
          </a:p>
          <a:p>
            <a:r>
              <a:rPr lang="en-GB" sz="1600" dirty="0"/>
              <a:t>Contents of Envelope:  information for user</a:t>
            </a:r>
          </a:p>
          <a:p>
            <a:r>
              <a:rPr lang="en-GB" sz="1600" dirty="0"/>
              <a:t>	 	     information for address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869160"/>
            <a:ext cx="1224136" cy="89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4077072"/>
            <a:ext cx="1512168" cy="2190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627784" y="4221088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user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71800" y="458112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goe Script" pitchFamily="34" charset="0"/>
              </a:rPr>
              <a:t>Stewart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85185E-6 L 0.85833 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What happens if you click send?</a:t>
            </a:r>
            <a:endParaRPr lang="en-US" sz="4000"/>
          </a:p>
        </p:txBody>
      </p:sp>
      <p:sp>
        <p:nvSpPr>
          <p:cNvPr id="2467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 this case the form will attempt to send the data to a PHP page called form_listing</a:t>
            </a:r>
          </a:p>
          <a:p>
            <a:r>
              <a:rPr lang="en-GB"/>
              <a:t>What happens if the page does not exist?</a:t>
            </a:r>
            <a:endParaRPr lang="en-US"/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684213" y="3894138"/>
            <a:ext cx="7848600" cy="2225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sz="3400" b="1">
                <a:latin typeface="Times New Roman" pitchFamily="18" charset="0"/>
              </a:rPr>
              <a:t>Not Found</a:t>
            </a:r>
          </a:p>
          <a:p>
            <a:pPr eaLnBrk="0" hangingPunct="0"/>
            <a:r>
              <a:rPr lang="en-US" sz="1700">
                <a:latin typeface="Times New Roman" pitchFamily="18" charset="0"/>
              </a:rPr>
              <a:t>The requested URL /form_listing.php was not found on this server.</a:t>
            </a:r>
          </a:p>
          <a:p>
            <a:pPr eaLnBrk="0" hangingPunct="0"/>
            <a:endParaRPr lang="en-GB" sz="1700">
              <a:latin typeface="Times New Roman" pitchFamily="18" charset="0"/>
            </a:endParaRPr>
          </a:p>
          <a:p>
            <a:pPr algn="ctr"/>
            <a:endParaRPr lang="en-US" sz="3600" i="1"/>
          </a:p>
          <a:p>
            <a:r>
              <a:rPr lang="en-US" sz="1700">
                <a:latin typeface="Times New Roman" pitchFamily="18" charset="0"/>
              </a:rPr>
              <a:t>Apache/2.0.47 (Win32) PHP/4.3.3 Server at localhost Port 80</a:t>
            </a:r>
            <a:r>
              <a:rPr lang="en-US" sz="36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form_listings.php</a:t>
            </a:r>
            <a:endParaRPr lang="en-US"/>
          </a:p>
        </p:txBody>
      </p:sp>
      <p:sp>
        <p:nvSpPr>
          <p:cNvPr id="2478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71472" y="1412776"/>
            <a:ext cx="7958166" cy="46721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&lt;?</a:t>
            </a:r>
            <a:r>
              <a:rPr lang="en-US" sz="2400" b="1" dirty="0" err="1">
                <a:latin typeface="Courier New" pitchFamily="49" charset="0"/>
              </a:rPr>
              <a:t>php</a:t>
            </a:r>
            <a:endParaRPr lang="en-US" sz="2400" b="1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echo "Hello ".$_POST[‘user’]."&lt;</a:t>
            </a:r>
            <a:r>
              <a:rPr lang="en-US" sz="2400" b="1" dirty="0" err="1">
                <a:latin typeface="Courier New" pitchFamily="49" charset="0"/>
              </a:rPr>
              <a:t>br</a:t>
            </a:r>
            <a:r>
              <a:rPr lang="en-US" sz="2400" b="1" dirty="0">
                <a:latin typeface="Courier New" pitchFamily="49" charset="0"/>
              </a:rPr>
              <a:t> /&gt;";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echo "Your Address is:".$_POST[‘address’];</a:t>
            </a:r>
          </a:p>
          <a:p>
            <a:pPr>
              <a:buFont typeface="Wingdings" pitchFamily="2" charset="2"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?&gt;</a:t>
            </a:r>
          </a:p>
        </p:txBody>
      </p:sp>
      <p:pic>
        <p:nvPicPr>
          <p:cNvPr id="2478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3284538"/>
            <a:ext cx="5616575" cy="2627312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3933056"/>
            <a:ext cx="1512168" cy="2190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308304" y="4077072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user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2320" y="443711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goe Script" pitchFamily="34" charset="0"/>
              </a:rPr>
              <a:t>Stewart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Let</a:t>
            </a:r>
            <a:r>
              <a:rPr lang="en-GB">
                <a:latin typeface="Times New Roman"/>
              </a:rPr>
              <a:t>’</a:t>
            </a:r>
            <a:r>
              <a:rPr lang="en-GB"/>
              <a:t>s break it down</a:t>
            </a:r>
            <a:endParaRPr lang="en-US"/>
          </a:p>
        </p:txBody>
      </p:sp>
      <p:sp>
        <p:nvSpPr>
          <p:cNvPr id="180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79388" y="1905000"/>
            <a:ext cx="3816350" cy="44767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&lt;form </a:t>
            </a: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action="form_listing.php"</a:t>
            </a:r>
            <a:r>
              <a:rPr lang="en-US" sz="2000" b="1">
                <a:latin typeface="Courier New" pitchFamily="49" charset="0"/>
              </a:rPr>
              <a:t> method="post"&gt;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&lt;p&gt;Name: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&lt;input type="text" </a:t>
            </a: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name="user"</a:t>
            </a:r>
            <a:r>
              <a:rPr lang="en-US" sz="2000" b="1">
                <a:latin typeface="Courier New" pitchFamily="49" charset="0"/>
              </a:rPr>
              <a:t> id="user" /&gt;&lt;/p&gt;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Address: &lt;br 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&lt;textarea </a:t>
            </a: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name="address"</a:t>
            </a:r>
            <a:r>
              <a:rPr lang="en-US" sz="2000" b="1">
                <a:latin typeface="Courier New" pitchFamily="49" charset="0"/>
              </a:rPr>
              <a:t> id="address" rows="5" cols="30"&gt;&lt;/textarea&gt;&lt;br 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&lt;input type="submit" value="send" 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&lt;/form&gt;</a:t>
            </a:r>
          </a:p>
          <a:p>
            <a:pPr>
              <a:lnSpc>
                <a:spcPct val="80000"/>
              </a:lnSpc>
            </a:pPr>
            <a:endParaRPr lang="en-US" sz="1800"/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5003800" y="1844675"/>
            <a:ext cx="4140200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&lt;?</a:t>
            </a:r>
            <a:r>
              <a:rPr lang="en-US" b="1" dirty="0" err="1">
                <a:solidFill>
                  <a:srgbClr val="0000FF"/>
                </a:solidFill>
              </a:rPr>
              <a:t>php</a:t>
            </a:r>
            <a:endParaRPr lang="en-US" b="1" dirty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echo "Hello ".</a:t>
            </a:r>
            <a:r>
              <a:rPr lang="en-US" b="1" dirty="0">
                <a:solidFill>
                  <a:srgbClr val="CC3300"/>
                </a:solidFill>
              </a:rPr>
              <a:t>$_POST[‘user’]</a:t>
            </a:r>
            <a:r>
              <a:rPr lang="en-US" b="1" dirty="0">
                <a:solidFill>
                  <a:srgbClr val="0000FF"/>
                </a:solidFill>
              </a:rPr>
              <a:t>."&lt;</a:t>
            </a:r>
            <a:r>
              <a:rPr lang="en-US" b="1" dirty="0" err="1">
                <a:solidFill>
                  <a:srgbClr val="0000FF"/>
                </a:solidFill>
              </a:rPr>
              <a:t>br</a:t>
            </a:r>
            <a:r>
              <a:rPr lang="en-US" b="1" dirty="0">
                <a:solidFill>
                  <a:srgbClr val="0000FF"/>
                </a:solidFill>
              </a:rPr>
              <a:t>&gt;";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echo "Your Address is:".</a:t>
            </a:r>
            <a:r>
              <a:rPr lang="en-US" b="1" dirty="0">
                <a:solidFill>
                  <a:srgbClr val="CC3300"/>
                </a:solidFill>
              </a:rPr>
              <a:t>$_POST[‘address’]</a:t>
            </a:r>
            <a:r>
              <a:rPr lang="en-US" b="1" dirty="0">
                <a:solidFill>
                  <a:srgbClr val="0000FF"/>
                </a:solidFill>
              </a:rPr>
              <a:t>;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?&gt;</a:t>
            </a:r>
          </a:p>
          <a:p>
            <a:endParaRPr lang="en-US" dirty="0"/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539750" y="476250"/>
            <a:ext cx="7489825" cy="495300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b="1"/>
              <a:t>Two Separate Files</a:t>
            </a:r>
            <a:endParaRPr lang="en-US" b="1"/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755650" y="692150"/>
            <a:ext cx="7489825" cy="495300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b="1"/>
              <a:t>Creates a single global variable </a:t>
            </a:r>
            <a:r>
              <a:rPr lang="en-GB" b="1">
                <a:latin typeface="Times New Roman"/>
              </a:rPr>
              <a:t>–</a:t>
            </a:r>
            <a:r>
              <a:rPr lang="en-GB" b="1"/>
              <a:t> an array!</a:t>
            </a:r>
            <a:endParaRPr lang="en-US" b="1"/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971550" y="908050"/>
            <a:ext cx="7489825" cy="495300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b="1"/>
              <a:t>The array has two elements</a:t>
            </a:r>
            <a:endParaRPr lang="en-US" b="1"/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1187450" y="1123950"/>
            <a:ext cx="7489825" cy="495300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b="1"/>
              <a:t>NORMALLY you would move to a local variable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9" grpId="0" animBg="1"/>
      <p:bldP spid="180230" grpId="0" animBg="1"/>
      <p:bldP spid="180231" grpId="0" animBg="1"/>
      <p:bldP spid="180232" grpId="0" animBg="1"/>
    </p:bldLst>
  </p:timing>
</p:sld>
</file>

<file path=ppt/theme/theme1.xml><?xml version="1.0" encoding="utf-8"?>
<a:theme xmlns:a="http://schemas.openxmlformats.org/drawingml/2006/main" name="LiverpoolHop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Office Theme">
      <a:majorFont>
        <a:latin typeface="Arial"/>
        <a:ea typeface="SimSun"/>
        <a:cs typeface="SimSun"/>
      </a:majorFont>
      <a:minorFont>
        <a:latin typeface="Arial"/>
        <a:ea typeface="SimSun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LiverpoolHope</Template>
  <TotalTime>10574</TotalTime>
  <Words>1387</Words>
  <Application>Microsoft Office PowerPoint</Application>
  <PresentationFormat>On-screen Show (4:3)</PresentationFormat>
  <Paragraphs>306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SimSun</vt:lpstr>
      <vt:lpstr>Arial</vt:lpstr>
      <vt:lpstr>Courier New</vt:lpstr>
      <vt:lpstr>Lucida Sans Unicode</vt:lpstr>
      <vt:lpstr>Segoe Script</vt:lpstr>
      <vt:lpstr>Tahoma</vt:lpstr>
      <vt:lpstr>Times New Roman</vt:lpstr>
      <vt:lpstr>Wingdings</vt:lpstr>
      <vt:lpstr>LiverpoolHope</vt:lpstr>
      <vt:lpstr>PHP – Working with Input</vt:lpstr>
      <vt:lpstr>HTML, CSS, JavaScript and PHP</vt:lpstr>
      <vt:lpstr>What will we cover</vt:lpstr>
      <vt:lpstr>Forms</vt:lpstr>
      <vt:lpstr>HTML5 form attributes</vt:lpstr>
      <vt:lpstr>A Simple HTML Form</vt:lpstr>
      <vt:lpstr>What happens if you click send?</vt:lpstr>
      <vt:lpstr>form_listings.php</vt:lpstr>
      <vt:lpstr>Let’s break it down</vt:lpstr>
      <vt:lpstr>Radio Buttons</vt:lpstr>
      <vt:lpstr>The values passed</vt:lpstr>
      <vt:lpstr>The Code</vt:lpstr>
      <vt:lpstr>This produces</vt:lpstr>
      <vt:lpstr>Form Listing</vt:lpstr>
      <vt:lpstr>Form Listing</vt:lpstr>
      <vt:lpstr>Form Listing</vt:lpstr>
      <vt:lpstr>PHP File Handling</vt:lpstr>
      <vt:lpstr>PHP File Handling - Opening a File </vt:lpstr>
      <vt:lpstr>PHP File Handling - Opening a File </vt:lpstr>
      <vt:lpstr>PHP File Handling – Reading from the file </vt:lpstr>
      <vt:lpstr>PHP File Handling – Reading from the file </vt:lpstr>
      <vt:lpstr>PHP File Handling – Closing a File </vt:lpstr>
      <vt:lpstr>PHP File Handling – End of File?</vt:lpstr>
      <vt:lpstr>Passing Data to the Same Page</vt:lpstr>
      <vt:lpstr>The Structure</vt:lpstr>
      <vt:lpstr>Requirements</vt:lpstr>
      <vt:lpstr>What have we covered?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Stewart Blakeway</dc:creator>
  <cp:lastModifiedBy>Neil Buckley</cp:lastModifiedBy>
  <cp:revision>155</cp:revision>
  <dcterms:created xsi:type="dcterms:W3CDTF">1601-01-01T00:00:00Z</dcterms:created>
  <dcterms:modified xsi:type="dcterms:W3CDTF">2019-11-21T11:41:36Z</dcterms:modified>
</cp:coreProperties>
</file>