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344" r:id="rId5"/>
    <p:sldId id="266" r:id="rId6"/>
    <p:sldId id="267" r:id="rId7"/>
    <p:sldId id="257" r:id="rId8"/>
    <p:sldId id="259" r:id="rId9"/>
    <p:sldId id="263" r:id="rId10"/>
    <p:sldId id="258" r:id="rId11"/>
    <p:sldId id="260" r:id="rId12"/>
    <p:sldId id="268" r:id="rId13"/>
    <p:sldId id="300" r:id="rId14"/>
    <p:sldId id="301" r:id="rId15"/>
    <p:sldId id="302" r:id="rId16"/>
    <p:sldId id="303" r:id="rId17"/>
    <p:sldId id="304" r:id="rId18"/>
    <p:sldId id="299" r:id="rId19"/>
    <p:sldId id="307" r:id="rId20"/>
    <p:sldId id="308" r:id="rId21"/>
    <p:sldId id="310" r:id="rId22"/>
    <p:sldId id="370" r:id="rId23"/>
    <p:sldId id="309" r:id="rId24"/>
    <p:sldId id="261" r:id="rId25"/>
    <p:sldId id="262" r:id="rId26"/>
    <p:sldId id="306" r:id="rId27"/>
    <p:sldId id="321" r:id="rId28"/>
    <p:sldId id="322" r:id="rId29"/>
    <p:sldId id="271" r:id="rId30"/>
    <p:sldId id="354" r:id="rId31"/>
    <p:sldId id="275" r:id="rId32"/>
    <p:sldId id="277" r:id="rId33"/>
    <p:sldId id="276" r:id="rId34"/>
    <p:sldId id="272" r:id="rId35"/>
    <p:sldId id="273" r:id="rId36"/>
    <p:sldId id="278" r:id="rId37"/>
    <p:sldId id="355" r:id="rId38"/>
    <p:sldId id="356" r:id="rId39"/>
    <p:sldId id="274" r:id="rId40"/>
    <p:sldId id="279" r:id="rId41"/>
    <p:sldId id="280" r:id="rId42"/>
    <p:sldId id="281" r:id="rId43"/>
    <p:sldId id="288" r:id="rId44"/>
    <p:sldId id="342" r:id="rId45"/>
    <p:sldId id="343" r:id="rId46"/>
    <p:sldId id="366" r:id="rId47"/>
    <p:sldId id="367" r:id="rId48"/>
    <p:sldId id="282" r:id="rId49"/>
    <p:sldId id="285" r:id="rId50"/>
    <p:sldId id="284" r:id="rId51"/>
    <p:sldId id="297" r:id="rId52"/>
    <p:sldId id="287" r:id="rId53"/>
    <p:sldId id="286" r:id="rId54"/>
    <p:sldId id="357" r:id="rId55"/>
    <p:sldId id="358" r:id="rId56"/>
    <p:sldId id="361" r:id="rId57"/>
    <p:sldId id="362" r:id="rId58"/>
    <p:sldId id="359" r:id="rId59"/>
    <p:sldId id="360" r:id="rId60"/>
    <p:sldId id="291" r:id="rId61"/>
    <p:sldId id="363" r:id="rId62"/>
    <p:sldId id="292" r:id="rId63"/>
    <p:sldId id="311" r:id="rId64"/>
    <p:sldId id="293" r:id="rId65"/>
    <p:sldId id="315" r:id="rId66"/>
    <p:sldId id="368" r:id="rId67"/>
    <p:sldId id="316" r:id="rId68"/>
    <p:sldId id="317" r:id="rId69"/>
    <p:sldId id="313" r:id="rId70"/>
    <p:sldId id="318" r:id="rId71"/>
    <p:sldId id="365" r:id="rId72"/>
    <p:sldId id="352" r:id="rId73"/>
    <p:sldId id="319" r:id="rId74"/>
    <p:sldId id="305" r:id="rId75"/>
    <p:sldId id="349" r:id="rId76"/>
    <p:sldId id="364" r:id="rId77"/>
    <p:sldId id="314" r:id="rId78"/>
    <p:sldId id="320" r:id="rId79"/>
    <p:sldId id="351" r:id="rId80"/>
    <p:sldId id="369" r:id="rId81"/>
    <p:sldId id="298" r:id="rId82"/>
    <p:sldId id="312" r:id="rId83"/>
    <p:sldId id="325" r:id="rId84"/>
    <p:sldId id="326" r:id="rId85"/>
    <p:sldId id="327" r:id="rId86"/>
    <p:sldId id="353" r:id="rId87"/>
    <p:sldId id="294" r:id="rId88"/>
    <p:sldId id="295" r:id="rId89"/>
    <p:sldId id="296" r:id="rId90"/>
    <p:sldId id="328" r:id="rId91"/>
    <p:sldId id="329" r:id="rId92"/>
    <p:sldId id="331" r:id="rId93"/>
    <p:sldId id="332" r:id="rId94"/>
    <p:sldId id="336" r:id="rId95"/>
    <p:sldId id="350" r:id="rId96"/>
    <p:sldId id="333" r:id="rId97"/>
    <p:sldId id="335" r:id="rId98"/>
    <p:sldId id="334" r:id="rId99"/>
    <p:sldId id="323" r:id="rId100"/>
    <p:sldId id="324" r:id="rId101"/>
    <p:sldId id="341" r:id="rId102"/>
    <p:sldId id="340" r:id="rId103"/>
    <p:sldId id="337" r:id="rId104"/>
    <p:sldId id="346" r:id="rId105"/>
    <p:sldId id="345" r:id="rId106"/>
    <p:sldId id="347" r:id="rId107"/>
    <p:sldId id="348" r:id="rId10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693" autoAdjust="0"/>
  </p:normalViewPr>
  <p:slideViewPr>
    <p:cSldViewPr snapToGrid="0" snapToObjects="1">
      <p:cViewPr varScale="1">
        <p:scale>
          <a:sx n="109" d="100"/>
          <a:sy n="109" d="100"/>
        </p:scale>
        <p:origin x="-16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83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54D25E-236F-274D-B447-96705AC0EAD8}" type="datetimeFigureOut">
              <a:rPr kumimoji="1" lang="zh-TW" altLang="en-US" smtClean="0"/>
              <a:pPr/>
              <a:t>2017/5/10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json-generator.com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tex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neden.github.io/animate.css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" TargetMode="External"/><Relationship Id="rId2" Type="http://schemas.openxmlformats.org/officeDocument/2006/relationships/hyperlink" Target="http://js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bin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easings.net/zh-tw" TargetMode="External"/><Relationship Id="rId2" Type="http://schemas.openxmlformats.org/officeDocument/2006/relationships/hyperlink" Target="http://gsgd.co.uk/sandbox/jquery/easing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257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DOM ready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$(document).ready(function()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 smtClean="0"/>
              <a:t>/</a:t>
            </a:r>
            <a:r>
              <a:rPr lang="en-US" altLang="zh-TW" i="1" dirty="0"/>
              <a:t>/ </a:t>
            </a:r>
            <a:r>
              <a:rPr lang="en-US" altLang="zh-TW" i="1" dirty="0" err="1"/>
              <a:t>jQuery</a:t>
            </a:r>
            <a:r>
              <a:rPr lang="en-US" altLang="zh-TW" i="1" dirty="0"/>
              <a:t> methods go here...</a:t>
            </a:r>
            <a:endParaRPr lang="en-US" altLang="zh-TW" dirty="0"/>
          </a:p>
          <a:p>
            <a:pPr marL="0" indent="0">
              <a:buNone/>
            </a:pPr>
            <a:r>
              <a:rPr lang="mr-IN" altLang="zh-TW" dirty="0" smtClean="0"/>
              <a:t>}</a:t>
            </a:r>
            <a:r>
              <a:rPr lang="mr-IN" altLang="zh-TW" dirty="0"/>
              <a:t>)</a:t>
            </a:r>
            <a:r>
              <a:rPr lang="mr-IN" altLang="zh-TW" dirty="0" smtClean="0"/>
              <a:t>;</a:t>
            </a:r>
            <a:endParaRPr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或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$(function(){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00032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AJAX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altLang="zh-TW" dirty="0"/>
              <a:t>$.</a:t>
            </a:r>
            <a:r>
              <a:rPr lang="de-DE" altLang="zh-TW" dirty="0" err="1"/>
              <a:t>ajax</a:t>
            </a:r>
            <a:r>
              <a:rPr lang="de-DE" altLang="zh-TW" dirty="0"/>
              <a:t>({</a:t>
            </a:r>
          </a:p>
          <a:p>
            <a:r>
              <a:rPr lang="de-DE" altLang="zh-TW" dirty="0"/>
              <a:t>    </a:t>
            </a:r>
            <a:r>
              <a:rPr lang="de-DE" altLang="zh-TW" dirty="0" err="1"/>
              <a:t>url</a:t>
            </a:r>
            <a:r>
              <a:rPr lang="de-DE" altLang="zh-TW" dirty="0"/>
              <a:t>: </a:t>
            </a:r>
            <a:r>
              <a:rPr lang="de-DE" altLang="zh-TW" dirty="0" err="1" smtClean="0"/>
              <a:t>url</a:t>
            </a:r>
            <a:r>
              <a:rPr lang="de-DE" altLang="zh-TW" dirty="0" smtClean="0"/>
              <a:t>, //</a:t>
            </a:r>
            <a:r>
              <a:rPr lang="zh-TW" altLang="en-US" dirty="0" smtClean="0"/>
              <a:t>目標處理資料網址</a:t>
            </a:r>
            <a:endParaRPr lang="de-DE" altLang="zh-TW" dirty="0"/>
          </a:p>
          <a:p>
            <a:r>
              <a:rPr lang="de-DE" altLang="zh-TW" dirty="0"/>
              <a:t>    type: 'GET'</a:t>
            </a:r>
            <a:r>
              <a:rPr lang="de-DE" altLang="zh-TW" dirty="0" smtClean="0"/>
              <a:t>,</a:t>
            </a:r>
          </a:p>
          <a:p>
            <a:r>
              <a:rPr lang="de-DE" altLang="zh-TW" dirty="0"/>
              <a:t>   </a:t>
            </a:r>
            <a:r>
              <a:rPr lang="de-DE" altLang="zh-TW" dirty="0" err="1"/>
              <a:t>dataType</a:t>
            </a:r>
            <a:r>
              <a:rPr lang="de-DE" altLang="zh-TW" dirty="0"/>
              <a:t>: '</a:t>
            </a:r>
            <a:r>
              <a:rPr lang="de-DE" altLang="zh-TW" dirty="0" err="1"/>
              <a:t>json</a:t>
            </a:r>
            <a:r>
              <a:rPr lang="de-DE" altLang="zh-TW" dirty="0"/>
              <a:t>',</a:t>
            </a:r>
          </a:p>
          <a:p>
            <a:r>
              <a:rPr lang="de-DE" altLang="zh-TW" dirty="0"/>
              <a:t>    </a:t>
            </a:r>
            <a:r>
              <a:rPr lang="de-DE" altLang="zh-TW" dirty="0" err="1"/>
              <a:t>data</a:t>
            </a:r>
            <a:r>
              <a:rPr lang="de-DE" altLang="zh-TW" dirty="0"/>
              <a:t>: </a:t>
            </a:r>
            <a:r>
              <a:rPr lang="de-DE" altLang="zh-TW" dirty="0" smtClean="0"/>
              <a:t>{ //</a:t>
            </a:r>
            <a:r>
              <a:rPr lang="zh-TW" altLang="en-US" dirty="0" smtClean="0"/>
              <a:t>傳送資料</a:t>
            </a:r>
            <a:endParaRPr lang="de-DE" altLang="zh-TW" dirty="0"/>
          </a:p>
          <a:p>
            <a:r>
              <a:rPr lang="de-DE" altLang="zh-TW" dirty="0"/>
              <a:t>    </a:t>
            </a:r>
            <a:r>
              <a:rPr lang="de-DE" altLang="zh-TW" dirty="0" smtClean="0"/>
              <a:t>}</a:t>
            </a:r>
            <a:r>
              <a:rPr lang="de-DE" altLang="zh-TW" dirty="0"/>
              <a:t>,</a:t>
            </a:r>
          </a:p>
          <a:p>
            <a:r>
              <a:rPr lang="de-DE" altLang="zh-TW" dirty="0"/>
              <a:t>    </a:t>
            </a:r>
            <a:r>
              <a:rPr lang="de-DE" altLang="zh-TW" dirty="0" err="1"/>
              <a:t>error</a:t>
            </a:r>
            <a:r>
              <a:rPr lang="de-DE" altLang="zh-TW" dirty="0"/>
              <a:t>: </a:t>
            </a:r>
            <a:r>
              <a:rPr lang="de-DE" altLang="zh-TW" dirty="0" err="1"/>
              <a:t>function</a:t>
            </a:r>
            <a:r>
              <a:rPr lang="de-DE" altLang="zh-TW" dirty="0"/>
              <a:t>(</a:t>
            </a:r>
            <a:r>
              <a:rPr lang="de-DE" altLang="zh-TW" dirty="0" err="1"/>
              <a:t>xhr</a:t>
            </a:r>
            <a:r>
              <a:rPr lang="de-DE" altLang="zh-TW" dirty="0"/>
              <a:t>) {</a:t>
            </a:r>
          </a:p>
          <a:p>
            <a:r>
              <a:rPr lang="de-DE" altLang="zh-TW" dirty="0"/>
              <a:t>      </a:t>
            </a:r>
            <a:r>
              <a:rPr lang="en-US" altLang="zh-TW" dirty="0" smtClean="0"/>
              <a:t>//</a:t>
            </a:r>
            <a:r>
              <a:rPr lang="zh-TW" altLang="en-US" dirty="0" smtClean="0"/>
              <a:t>錯誤處理</a:t>
            </a:r>
            <a:endParaRPr lang="de-DE" altLang="zh-TW" dirty="0"/>
          </a:p>
          <a:p>
            <a:r>
              <a:rPr lang="de-DE" altLang="zh-TW" dirty="0"/>
              <a:t>    },</a:t>
            </a:r>
          </a:p>
          <a:p>
            <a:r>
              <a:rPr lang="de-DE" altLang="zh-TW" dirty="0"/>
              <a:t>    </a:t>
            </a:r>
            <a:r>
              <a:rPr lang="de-DE" altLang="zh-TW" dirty="0" err="1"/>
              <a:t>success</a:t>
            </a:r>
            <a:r>
              <a:rPr lang="de-DE" altLang="zh-TW" dirty="0"/>
              <a:t>: </a:t>
            </a:r>
            <a:r>
              <a:rPr lang="de-DE" altLang="zh-TW" dirty="0" err="1"/>
              <a:t>function</a:t>
            </a:r>
            <a:r>
              <a:rPr lang="de-DE" altLang="zh-TW" dirty="0"/>
              <a:t>(</a:t>
            </a:r>
            <a:r>
              <a:rPr lang="de-DE" altLang="zh-TW" dirty="0" err="1"/>
              <a:t>response</a:t>
            </a:r>
            <a:r>
              <a:rPr lang="de-DE" altLang="zh-TW" dirty="0"/>
              <a:t>) {</a:t>
            </a:r>
          </a:p>
          <a:p>
            <a:r>
              <a:rPr lang="de-DE" altLang="zh-TW" dirty="0"/>
              <a:t>      </a:t>
            </a:r>
            <a:r>
              <a:rPr lang="de-DE" altLang="zh-TW" dirty="0" smtClean="0"/>
              <a:t>//</a:t>
            </a:r>
            <a:r>
              <a:rPr lang="zh-TW" altLang="en-US" dirty="0" smtClean="0"/>
              <a:t>資料正確回傳處理</a:t>
            </a:r>
            <a:endParaRPr lang="en-US" altLang="zh-TW" dirty="0" smtClean="0"/>
          </a:p>
          <a:p>
            <a:endParaRPr lang="de-DE" altLang="zh-TW" dirty="0"/>
          </a:p>
          <a:p>
            <a:r>
              <a:rPr lang="de-DE" altLang="zh-TW" dirty="0"/>
              <a:t>    }</a:t>
            </a:r>
          </a:p>
          <a:p>
            <a:r>
              <a:rPr lang="de-DE" altLang="zh-TW" dirty="0"/>
              <a:t>  });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17585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什麼是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json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>
                <a:hlinkClick r:id="rId2"/>
              </a:rPr>
              <a:t>http://www.json.org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/>
              <a:t>JSON</a:t>
            </a:r>
            <a:r>
              <a:rPr kumimoji="1" lang="zh-TW" altLang="en-US" dirty="0"/>
              <a:t>用於描述資料結構，有以下形式存在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  <a:p>
            <a:r>
              <a:rPr kumimoji="1" lang="zh-TW" altLang="en-US" dirty="0"/>
              <a:t>    物件（</a:t>
            </a:r>
            <a:r>
              <a:rPr kumimoji="1" lang="en-US" altLang="zh-TW" dirty="0"/>
              <a:t>object</a:t>
            </a:r>
            <a:r>
              <a:rPr kumimoji="1" lang="zh-TW" altLang="en-US" dirty="0"/>
              <a:t>）：一個物件以</a:t>
            </a:r>
            <a:r>
              <a:rPr kumimoji="1" lang="en-US" altLang="zh-TW" dirty="0"/>
              <a:t>{</a:t>
            </a:r>
            <a:r>
              <a:rPr kumimoji="1" lang="zh-TW" altLang="en-US" dirty="0"/>
              <a:t>開始，並以</a:t>
            </a:r>
            <a:r>
              <a:rPr kumimoji="1" lang="en-US" altLang="zh-TW" dirty="0"/>
              <a:t>}</a:t>
            </a:r>
            <a:r>
              <a:rPr kumimoji="1" lang="zh-TW" altLang="en-US" dirty="0"/>
              <a:t>結束。一個物件包含一系列非排序的名稱／值對，每個名稱／值對之間使用</a:t>
            </a:r>
            <a:r>
              <a:rPr kumimoji="1" lang="en-US" altLang="zh-TW" dirty="0"/>
              <a:t>,</a:t>
            </a:r>
            <a:r>
              <a:rPr kumimoji="1" lang="zh-TW" altLang="en-US" dirty="0"/>
              <a:t>分割。</a:t>
            </a:r>
          </a:p>
          <a:p>
            <a:r>
              <a:rPr kumimoji="1" lang="zh-TW" altLang="en-US" dirty="0"/>
              <a:t>    名稱／值（</a:t>
            </a:r>
            <a:r>
              <a:rPr kumimoji="1" lang="en-US" altLang="zh-TW" dirty="0"/>
              <a:t>collection</a:t>
            </a:r>
            <a:r>
              <a:rPr kumimoji="1" lang="zh-TW" altLang="en-US" dirty="0"/>
              <a:t>）：名稱和值之間使用：隔開，一般的形式是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  <a:p>
            <a:r>
              <a:rPr kumimoji="1" lang="en-US" altLang="zh-TW" dirty="0"/>
              <a:t>{</a:t>
            </a:r>
            <a:r>
              <a:rPr kumimoji="1" lang="en-US" altLang="zh-TW" dirty="0" err="1"/>
              <a:t>name:value</a:t>
            </a:r>
            <a:r>
              <a:rPr kumimoji="1" lang="en-US" altLang="zh-TW" dirty="0" smtClean="0"/>
              <a:t>}</a:t>
            </a:r>
            <a:endParaRPr kumimoji="1" lang="en-US" altLang="zh-TW" dirty="0"/>
          </a:p>
          <a:p>
            <a:r>
              <a:rPr kumimoji="1" lang="zh-TW" altLang="en-US" dirty="0"/>
              <a:t>一個名稱是一個字串； 一個值可以是一個字串，一個數值，一個物件，一個布林值，一個有序列表，或者一個</a:t>
            </a:r>
            <a:r>
              <a:rPr kumimoji="1" lang="en-US" altLang="zh-TW" dirty="0"/>
              <a:t>null</a:t>
            </a:r>
            <a:r>
              <a:rPr kumimoji="1" lang="zh-TW" altLang="en-US" dirty="0"/>
              <a:t>值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  <a:p>
            <a:r>
              <a:rPr kumimoji="1" lang="zh-TW" altLang="en-US" dirty="0"/>
              <a:t>    值的有序列表（</a:t>
            </a:r>
            <a:r>
              <a:rPr kumimoji="1" lang="en-US" altLang="zh-TW" dirty="0"/>
              <a:t>Array</a:t>
            </a:r>
            <a:r>
              <a:rPr kumimoji="1" lang="zh-TW" altLang="en-US" dirty="0"/>
              <a:t>）：一個或者多個值用</a:t>
            </a:r>
            <a:r>
              <a:rPr kumimoji="1" lang="en-US" altLang="zh-TW" dirty="0"/>
              <a:t>,</a:t>
            </a:r>
            <a:r>
              <a:rPr kumimoji="1" lang="zh-TW" altLang="en-US" dirty="0"/>
              <a:t>分割後，使用</a:t>
            </a:r>
            <a:r>
              <a:rPr kumimoji="1" lang="en-US" altLang="zh-TW" dirty="0"/>
              <a:t>[</a:t>
            </a:r>
            <a:r>
              <a:rPr kumimoji="1" lang="zh-TW" altLang="en-US" dirty="0"/>
              <a:t>，</a:t>
            </a:r>
            <a:r>
              <a:rPr kumimoji="1" lang="en-US" altLang="zh-TW" dirty="0"/>
              <a:t>]</a:t>
            </a:r>
            <a:r>
              <a:rPr kumimoji="1" lang="zh-TW" altLang="en-US" dirty="0"/>
              <a:t>括起來就形成了這樣的列表，形如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  <a:p>
            <a:r>
              <a:rPr kumimoji="1" lang="en-US" altLang="zh-TW" dirty="0"/>
              <a:t>[collection, collection</a:t>
            </a:r>
            <a:r>
              <a:rPr kumimoji="1" lang="en-US" altLang="zh-TW" dirty="0" smtClean="0"/>
              <a:t>]</a:t>
            </a:r>
            <a:endParaRPr kumimoji="1" lang="en-US" altLang="zh-TW" dirty="0"/>
          </a:p>
          <a:p>
            <a:r>
              <a:rPr kumimoji="1" lang="en-US" altLang="zh-TW" dirty="0"/>
              <a:t>    </a:t>
            </a:r>
            <a:r>
              <a:rPr kumimoji="1" lang="zh-TW" altLang="en-US" dirty="0"/>
              <a:t>字串：以</a:t>
            </a:r>
            <a:r>
              <a:rPr kumimoji="1" lang="en-US" altLang="zh-TW" dirty="0"/>
              <a:t>""</a:t>
            </a:r>
            <a:r>
              <a:rPr kumimoji="1" lang="zh-TW" altLang="en-US" dirty="0"/>
              <a:t>括起來的一串字元。</a:t>
            </a:r>
          </a:p>
          <a:p>
            <a:r>
              <a:rPr kumimoji="1" lang="zh-TW" altLang="en-US" dirty="0"/>
              <a:t>    數值：一系列</a:t>
            </a:r>
            <a:r>
              <a:rPr kumimoji="1" lang="en-US" altLang="zh-TW" dirty="0"/>
              <a:t>0-9</a:t>
            </a:r>
            <a:r>
              <a:rPr kumimoji="1" lang="zh-TW" altLang="en-US" dirty="0"/>
              <a:t>的數字組合，可以為負數或者小數。還可以用</a:t>
            </a:r>
            <a:r>
              <a:rPr kumimoji="1" lang="en-US" altLang="zh-TW" dirty="0"/>
              <a:t>e</a:t>
            </a:r>
            <a:r>
              <a:rPr kumimoji="1" lang="zh-TW" altLang="en-US" dirty="0"/>
              <a:t>或者</a:t>
            </a:r>
            <a:r>
              <a:rPr kumimoji="1" lang="en-US" altLang="zh-TW" dirty="0"/>
              <a:t>E</a:t>
            </a:r>
            <a:r>
              <a:rPr kumimoji="1" lang="zh-TW" altLang="en-US" dirty="0"/>
              <a:t>表示為指數形式。</a:t>
            </a:r>
          </a:p>
          <a:p>
            <a:r>
              <a:rPr kumimoji="1" lang="zh-TW" altLang="en-US" dirty="0"/>
              <a:t>    布林值：表示為</a:t>
            </a:r>
            <a:r>
              <a:rPr kumimoji="1" lang="en-US" altLang="zh-TW" dirty="0"/>
              <a:t>true</a:t>
            </a:r>
            <a:r>
              <a:rPr kumimoji="1" lang="zh-TW" altLang="en-US" dirty="0"/>
              <a:t>或者</a:t>
            </a:r>
            <a:r>
              <a:rPr kumimoji="1" lang="en-US" altLang="zh-TW" dirty="0"/>
              <a:t>false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8819504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</a:t>
            </a:r>
            <a:r>
              <a:rPr kumimoji="1" lang="en-US" altLang="zh-TW" dirty="0" err="1" smtClean="0"/>
              <a:t>son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檔產生器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http://beta.json-generator.com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69937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練習把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json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資料轉成網頁內容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77042"/>
          </a:xfrm>
        </p:spPr>
        <p:txBody>
          <a:bodyPr/>
          <a:lstStyle/>
          <a:p>
            <a:r>
              <a:rPr kumimoji="1" lang="en-US" altLang="zh-TW" dirty="0" err="1" smtClean="0"/>
              <a:t>ajax.html</a:t>
            </a:r>
            <a:endParaRPr kumimoji="1" lang="zh-TW" altLang="en-US" dirty="0"/>
          </a:p>
        </p:txBody>
      </p:sp>
      <p:pic>
        <p:nvPicPr>
          <p:cNvPr id="4" name="圖片 3" descr="aj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0087" y="2206874"/>
            <a:ext cx="5963362" cy="43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8079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/>
              <a:t>d</a:t>
            </a:r>
            <a:r>
              <a:rPr kumimoji="1" lang="en-US" altLang="zh-TW" dirty="0" err="1" smtClean="0"/>
              <a:t>ata.html</a:t>
            </a:r>
            <a:endParaRPr kumimoji="1" lang="en-US" altLang="zh-TW" dirty="0" smtClean="0"/>
          </a:p>
          <a:p>
            <a:r>
              <a:rPr kumimoji="1" lang="en-US" altLang="zh-TW" dirty="0" smtClean="0"/>
              <a:t>HTML5 </a:t>
            </a:r>
            <a:r>
              <a:rPr kumimoji="1" lang="zh-TW" altLang="en-US" dirty="0" smtClean="0"/>
              <a:t>後新增自訂屬性</a:t>
            </a:r>
            <a:r>
              <a:rPr kumimoji="1" lang="en-US" altLang="zh-TW" dirty="0" smtClean="0"/>
              <a:t> </a:t>
            </a:r>
            <a:r>
              <a:rPr lang="en-US" altLang="zh-TW" dirty="0"/>
              <a:t>data-</a:t>
            </a:r>
            <a:r>
              <a:rPr lang="en-US" altLang="zh-TW" dirty="0" smtClean="0"/>
              <a:t>*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可以直接取得這些資訊</a:t>
            </a:r>
            <a:endParaRPr lang="en-US" altLang="zh-TW" dirty="0" smtClean="0"/>
          </a:p>
          <a:p>
            <a:r>
              <a:rPr kumimoji="1" lang="zh-TW" altLang="en-US" dirty="0" smtClean="0"/>
              <a:t>例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HTML</a:t>
            </a:r>
          </a:p>
          <a:p>
            <a:pPr lvl="1"/>
            <a:r>
              <a:rPr kumimoji="1" lang="en-US" altLang="zh-TW" dirty="0"/>
              <a:t>&lt;div class="text-center" id="</a:t>
            </a:r>
            <a:r>
              <a:rPr kumimoji="1" lang="en-US" altLang="zh-TW" dirty="0" err="1"/>
              <a:t>nameCard</a:t>
            </a:r>
            <a:r>
              <a:rPr kumimoji="1" lang="en-US" altLang="zh-TW" dirty="0"/>
              <a:t>" data-name="Jason" data-</a:t>
            </a:r>
            <a:r>
              <a:rPr kumimoji="1" lang="en-US" altLang="zh-TW" dirty="0">
                <a:solidFill>
                  <a:srgbClr val="FF0000"/>
                </a:solidFill>
              </a:rPr>
              <a:t>last-name</a:t>
            </a:r>
            <a:r>
              <a:rPr kumimoji="1" lang="en-US" altLang="zh-TW" dirty="0"/>
              <a:t>="Kidd" data-age="42"&gt;Jason Kidd&lt;/div</a:t>
            </a:r>
            <a:r>
              <a:rPr kumimoji="1" lang="en-US" altLang="zh-TW" dirty="0" smtClean="0"/>
              <a:t>&gt;</a:t>
            </a:r>
          </a:p>
          <a:p>
            <a:pPr lvl="1"/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取值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$("#</a:t>
            </a:r>
            <a:r>
              <a:rPr kumimoji="1" lang="en-US" altLang="zh-TW" dirty="0" err="1"/>
              <a:t>nameCard</a:t>
            </a:r>
            <a:r>
              <a:rPr kumimoji="1" lang="en-US" altLang="zh-TW" dirty="0"/>
              <a:t>").data('name'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/>
              <a:t>$("#</a:t>
            </a:r>
            <a:r>
              <a:rPr kumimoji="1" lang="en-US" altLang="zh-TW" dirty="0" err="1"/>
              <a:t>nameCard</a:t>
            </a:r>
            <a:r>
              <a:rPr kumimoji="1" lang="en-US" altLang="zh-TW" dirty="0"/>
              <a:t>").data('</a:t>
            </a:r>
            <a:r>
              <a:rPr kumimoji="1" lang="en-US" altLang="zh-TW" dirty="0" err="1">
                <a:solidFill>
                  <a:srgbClr val="FF0000"/>
                </a:solidFill>
              </a:rPr>
              <a:t>lastName</a:t>
            </a:r>
            <a:r>
              <a:rPr kumimoji="1" lang="en-US" altLang="zh-TW" dirty="0"/>
              <a:t>'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/>
              <a:t>$("#</a:t>
            </a:r>
            <a:r>
              <a:rPr kumimoji="1" lang="en-US" altLang="zh-TW" dirty="0" err="1"/>
              <a:t>nameCard</a:t>
            </a:r>
            <a:r>
              <a:rPr kumimoji="1" lang="en-US" altLang="zh-TW" dirty="0"/>
              <a:t>").data</a:t>
            </a:r>
            <a:r>
              <a:rPr kumimoji="1" lang="en-US" altLang="zh-TW" dirty="0" smtClean="0"/>
              <a:t>(’age'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98630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json</a:t>
            </a:r>
            <a:endParaRPr kumimoji="1" lang="en-US" altLang="zh-TW" dirty="0" smtClean="0"/>
          </a:p>
          <a:p>
            <a:r>
              <a:rPr kumimoji="1" lang="en-US" altLang="zh-TW" dirty="0"/>
              <a:t>data-options='{"</a:t>
            </a:r>
            <a:r>
              <a:rPr kumimoji="1" lang="en-US" altLang="zh-TW" dirty="0" err="1"/>
              <a:t>first":"Jason","last":"Kidd</a:t>
            </a:r>
            <a:r>
              <a:rPr kumimoji="1" lang="en-US" altLang="zh-TW" dirty="0"/>
              <a:t>"</a:t>
            </a:r>
            <a:r>
              <a:rPr kumimoji="1" lang="en-US" altLang="zh-TW" dirty="0" smtClean="0"/>
              <a:t>}’</a:t>
            </a:r>
          </a:p>
          <a:p>
            <a:r>
              <a:rPr kumimoji="1" lang="zh-TW" altLang="en-US" dirty="0" smtClean="0"/>
              <a:t>取值</a:t>
            </a:r>
            <a:endParaRPr kumimoji="1" lang="en-US" altLang="zh-TW" dirty="0" smtClean="0"/>
          </a:p>
          <a:p>
            <a:r>
              <a:rPr kumimoji="1" lang="en-US" altLang="zh-TW" dirty="0"/>
              <a:t>$("#</a:t>
            </a:r>
            <a:r>
              <a:rPr kumimoji="1" lang="en-US" altLang="zh-TW" dirty="0" err="1"/>
              <a:t>jsonCard</a:t>
            </a:r>
            <a:r>
              <a:rPr kumimoji="1" lang="en-US" altLang="zh-TW" dirty="0"/>
              <a:t>").data('options').first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47905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removeData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刪除綁定的資料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463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data2.html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把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ajax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取得的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json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資料存到</a:t>
            </a:r>
            <a:r>
              <a:rPr kumimoji="1" lang="en-US" altLang="zh-TW" dirty="0" smtClean="0"/>
              <a:t> data </a:t>
            </a:r>
            <a:r>
              <a:rPr kumimoji="1" lang="zh-TW" altLang="en-US" dirty="0" smtClean="0"/>
              <a:t>後，按</a:t>
            </a:r>
            <a:r>
              <a:rPr kumimoji="1" lang="en-US" altLang="zh-TW" dirty="0" smtClean="0"/>
              <a:t> click </a:t>
            </a:r>
            <a:r>
              <a:rPr kumimoji="1" lang="zh-TW" altLang="en-US" dirty="0" smtClean="0"/>
              <a:t>顯示為顯示的資料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提示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.on 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 .data()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808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選取器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以前的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javascript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document.getElementById</a:t>
            </a:r>
            <a:r>
              <a:rPr kumimoji="1" lang="en-US" altLang="zh-TW" dirty="0"/>
              <a:t>("xyz"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 smtClean="0"/>
              <a:t>document.getElementsByTagName</a:t>
            </a:r>
            <a:r>
              <a:rPr kumimoji="1" lang="en-US" altLang="zh-TW" dirty="0"/>
              <a:t>("</a:t>
            </a:r>
            <a:r>
              <a:rPr kumimoji="1" lang="en-US" altLang="zh-TW" dirty="0" smtClean="0"/>
              <a:t>p”)</a:t>
            </a:r>
          </a:p>
          <a:p>
            <a:pPr lvl="1"/>
            <a:r>
              <a:rPr kumimoji="1" lang="en-US" altLang="zh-TW" dirty="0" err="1" smtClean="0"/>
              <a:t>document.getElementsByClassName</a:t>
            </a:r>
            <a:r>
              <a:rPr kumimoji="1" lang="en-US" altLang="zh-TW" dirty="0"/>
              <a:t>("</a:t>
            </a:r>
            <a:r>
              <a:rPr kumimoji="1" lang="en-US" altLang="zh-TW" dirty="0" err="1" smtClean="0"/>
              <a:t>abc</a:t>
            </a:r>
            <a:r>
              <a:rPr kumimoji="1" lang="en-US" altLang="zh-TW" dirty="0" smtClean="0"/>
              <a:t>”)</a:t>
            </a:r>
          </a:p>
          <a:p>
            <a:pPr lvl="1"/>
            <a:r>
              <a:rPr kumimoji="1" lang="en-US" altLang="zh-TW" dirty="0" err="1"/>
              <a:t>document.querySelectorAll</a:t>
            </a:r>
            <a:r>
              <a:rPr kumimoji="1" lang="en-US" altLang="zh-TW" dirty="0"/>
              <a:t>("</a:t>
            </a:r>
            <a:r>
              <a:rPr kumimoji="1" lang="en-US" altLang="zh-TW" dirty="0" err="1"/>
              <a:t>span.a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span.c</a:t>
            </a:r>
            <a:r>
              <a:rPr kumimoji="1" lang="en-US" altLang="zh-TW" dirty="0"/>
              <a:t>"</a:t>
            </a:r>
            <a:r>
              <a:rPr kumimoji="1" lang="en-US" altLang="zh-TW" dirty="0" smtClean="0"/>
              <a:t>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5610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選取器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/>
              <a:t>類似</a:t>
            </a:r>
            <a:r>
              <a:rPr kumimoji="1" lang="en-US" altLang="zh-TW" dirty="0"/>
              <a:t> CSS</a:t>
            </a:r>
            <a:r>
              <a:rPr kumimoji="1" lang="zh-TW" altLang="en-US" dirty="0"/>
              <a:t>，只是要加</a:t>
            </a:r>
            <a:r>
              <a:rPr kumimoji="1" lang="en-US" altLang="zh-TW" dirty="0"/>
              <a:t> $()</a:t>
            </a:r>
          </a:p>
          <a:p>
            <a:r>
              <a:rPr kumimoji="1" lang="zh-TW" altLang="en-US" dirty="0"/>
              <a:t>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</a:t>
            </a:r>
            <a:r>
              <a:rPr kumimoji="1" lang="en-US" altLang="zh-TW" dirty="0" smtClean="0"/>
              <a:t>utton &gt; </a:t>
            </a:r>
            <a:r>
              <a:rPr kumimoji="1" lang="en-US" altLang="zh-TW" dirty="0"/>
              <a:t>$(“button”)</a:t>
            </a:r>
          </a:p>
          <a:p>
            <a:pPr lvl="1"/>
            <a:r>
              <a:rPr kumimoji="1" lang="en-US" altLang="zh-TW" dirty="0"/>
              <a:t>class </a:t>
            </a:r>
            <a:r>
              <a:rPr kumimoji="1" lang="zh-TW" altLang="en-US" dirty="0"/>
              <a:t>選擇器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btn</a:t>
            </a:r>
            <a:r>
              <a:rPr kumimoji="1" lang="en-US" altLang="zh-TW" dirty="0"/>
              <a:t> &gt; $(“.</a:t>
            </a:r>
            <a:r>
              <a:rPr kumimoji="1" lang="en-US" altLang="zh-TW" dirty="0" err="1"/>
              <a:t>btn</a:t>
            </a:r>
            <a:r>
              <a:rPr kumimoji="1" lang="en-US" altLang="zh-TW" dirty="0"/>
              <a:t>”)</a:t>
            </a:r>
          </a:p>
          <a:p>
            <a:pPr lvl="1"/>
            <a:r>
              <a:rPr kumimoji="1" lang="en-US" altLang="zh-TW" dirty="0"/>
              <a:t>id </a:t>
            </a:r>
            <a:r>
              <a:rPr kumimoji="1" lang="zh-TW" altLang="en-US" dirty="0"/>
              <a:t>選擇器</a:t>
            </a:r>
            <a:r>
              <a:rPr kumimoji="1" lang="en-US" altLang="zh-TW" dirty="0"/>
              <a:t>: #</a:t>
            </a:r>
            <a:r>
              <a:rPr kumimoji="1" lang="en-US" altLang="zh-TW" dirty="0" err="1"/>
              <a:t>btn</a:t>
            </a:r>
            <a:r>
              <a:rPr kumimoji="1" lang="en-US" altLang="zh-TW" dirty="0"/>
              <a:t> &gt; $(“#</a:t>
            </a:r>
            <a:r>
              <a:rPr kumimoji="1" lang="en-US" altLang="zh-TW" dirty="0" err="1"/>
              <a:t>btn</a:t>
            </a:r>
            <a:r>
              <a:rPr kumimoji="1" lang="en-US" altLang="zh-TW" dirty="0"/>
              <a:t>”)</a:t>
            </a:r>
          </a:p>
          <a:p>
            <a:pPr lvl="1"/>
            <a:r>
              <a:rPr kumimoji="1" lang="en-US" altLang="zh-TW" dirty="0"/>
              <a:t>a[target=‘_blank’] &gt; $(“a[target=‘_blank’]”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smtClean="0"/>
              <a:t>選擇多個</a:t>
            </a:r>
            <a:r>
              <a:rPr kumimoji="1" lang="en-US" altLang="zh-TW" smtClean="0"/>
              <a:t> 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btn</a:t>
            </a:r>
            <a:r>
              <a:rPr kumimoji="1" lang="en-US" altLang="zh-TW" dirty="0" smtClean="0"/>
              <a:t>, .</a:t>
            </a:r>
            <a:r>
              <a:rPr kumimoji="1" lang="en-US" altLang="zh-TW" dirty="0" err="1" smtClean="0"/>
              <a:t>btns</a:t>
            </a:r>
            <a:r>
              <a:rPr kumimoji="1" lang="en-US" altLang="zh-TW" dirty="0" smtClean="0"/>
              <a:t> &gt; </a:t>
            </a:r>
            <a:r>
              <a:rPr kumimoji="1" lang="en-US" altLang="zh-TW" dirty="0"/>
              <a:t>$(</a:t>
            </a:r>
            <a:r>
              <a:rPr kumimoji="1" lang="en-US" altLang="zh-TW" dirty="0" smtClean="0"/>
              <a:t>“.</a:t>
            </a:r>
            <a:r>
              <a:rPr kumimoji="1" lang="en-US" altLang="zh-TW" dirty="0" err="1" smtClean="0"/>
              <a:t>btn</a:t>
            </a:r>
            <a:r>
              <a:rPr kumimoji="1" lang="en-US" altLang="zh-TW" dirty="0" smtClean="0"/>
              <a:t>, .</a:t>
            </a:r>
            <a:r>
              <a:rPr kumimoji="1" lang="en-US" altLang="zh-TW" dirty="0" err="1" smtClean="0"/>
              <a:t>btns</a:t>
            </a:r>
            <a:r>
              <a:rPr kumimoji="1" lang="en-US" altLang="zh-TW" dirty="0" smtClean="0"/>
              <a:t>”</a:t>
            </a:r>
            <a:r>
              <a:rPr kumimoji="1" lang="en-US" altLang="zh-TW" dirty="0"/>
              <a:t>)</a:t>
            </a:r>
          </a:p>
          <a:p>
            <a:pPr lvl="1"/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484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Basic Filter</a:t>
            </a:r>
          </a:p>
          <a:p>
            <a:pPr lvl="1"/>
            <a:r>
              <a:rPr kumimoji="1" lang="en-US" altLang="zh-TW" dirty="0" smtClean="0"/>
              <a:t>:animated- </a:t>
            </a:r>
            <a:r>
              <a:rPr kumimoji="1" lang="zh-TW" altLang="en-US" dirty="0" smtClean="0"/>
              <a:t>選取動畫進行中的元素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eq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選取第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從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:even- </a:t>
            </a:r>
            <a:r>
              <a:rPr kumimoji="1" lang="zh-TW" altLang="en-US" dirty="0" smtClean="0"/>
              <a:t>選取奇數個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:odd- </a:t>
            </a:r>
            <a:r>
              <a:rPr kumimoji="1" lang="zh-TW" altLang="en-US" dirty="0" smtClean="0"/>
              <a:t>選取偶數個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:first- </a:t>
            </a:r>
            <a:r>
              <a:rPr kumimoji="1" lang="zh-TW" altLang="en-US" dirty="0" smtClean="0"/>
              <a:t>選取第一個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:last- </a:t>
            </a:r>
            <a:r>
              <a:rPr kumimoji="1" lang="zh-TW" altLang="en-US" dirty="0" smtClean="0"/>
              <a:t>選取最後一個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:focus- </a:t>
            </a:r>
            <a:r>
              <a:rPr kumimoji="1" lang="zh-TW" altLang="en-US" dirty="0" smtClean="0"/>
              <a:t>選取</a:t>
            </a:r>
            <a:r>
              <a:rPr kumimoji="1" lang="en-US" altLang="zh-TW" dirty="0" smtClean="0"/>
              <a:t> focus </a:t>
            </a:r>
            <a:r>
              <a:rPr kumimoji="1" lang="zh-TW" altLang="en-US" dirty="0" smtClean="0"/>
              <a:t>狀態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gt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選取大於第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也可以給負數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lt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選取小於第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也可以給負數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:header- </a:t>
            </a:r>
            <a:r>
              <a:rPr kumimoji="1" lang="zh-TW" altLang="en-US" dirty="0" smtClean="0"/>
              <a:t>選取</a:t>
            </a:r>
            <a:r>
              <a:rPr kumimoji="1" lang="en-US" altLang="zh-TW" dirty="0" smtClean="0"/>
              <a:t> h1~h6</a:t>
            </a:r>
          </a:p>
          <a:p>
            <a:pPr lvl="1"/>
            <a:r>
              <a:rPr kumimoji="1" lang="en-US" altLang="zh-TW" dirty="0" smtClean="0"/>
              <a:t>:not()- </a:t>
            </a:r>
            <a:r>
              <a:rPr kumimoji="1" lang="zh-TW" altLang="en-US" dirty="0" smtClean="0"/>
              <a:t>不選取某個狀態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856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Child Filter</a:t>
            </a:r>
          </a:p>
          <a:p>
            <a:pPr lvl="1"/>
            <a:r>
              <a:rPr kumimoji="1" lang="en-US" altLang="zh-TW" dirty="0" smtClean="0"/>
              <a:t>:first-child- </a:t>
            </a:r>
            <a:r>
              <a:rPr kumimoji="1" lang="zh-TW" altLang="en-US" dirty="0" smtClean="0"/>
              <a:t>選取第一個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:last-child- </a:t>
            </a:r>
            <a:r>
              <a:rPr kumimoji="1" lang="zh-TW" altLang="en-US" dirty="0" smtClean="0"/>
              <a:t>選取最後一個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:first-of-type- </a:t>
            </a:r>
            <a:r>
              <a:rPr kumimoji="1" lang="zh-TW" altLang="en-US" dirty="0" smtClean="0"/>
              <a:t>選取同類第一個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:last-of-type- </a:t>
            </a:r>
            <a:r>
              <a:rPr kumimoji="1" lang="zh-TW" altLang="en-US" dirty="0" smtClean="0"/>
              <a:t>選取同類最後一個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:nth-child()-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:</a:t>
            </a:r>
            <a:r>
              <a:rPr kumimoji="1" lang="en-US" altLang="zh-TW" dirty="0" smtClean="0"/>
              <a:t>nth-last-</a:t>
            </a:r>
            <a:r>
              <a:rPr kumimoji="1" lang="en-US" altLang="zh-TW" dirty="0"/>
              <a:t>child(</a:t>
            </a:r>
            <a:r>
              <a:rPr kumimoji="1" lang="en-US" altLang="zh-TW" dirty="0" smtClean="0"/>
              <a:t>)- </a:t>
            </a:r>
            <a:r>
              <a:rPr kumimoji="1" lang="zh-TW" altLang="en-US" dirty="0" smtClean="0"/>
              <a:t>倒數第</a:t>
            </a:r>
            <a:r>
              <a:rPr kumimoji="1" lang="en-US" altLang="zh-TW" dirty="0" smtClean="0"/>
              <a:t> n </a:t>
            </a:r>
            <a:r>
              <a:rPr kumimoji="1" lang="zh-TW" altLang="en-US" dirty="0" smtClean="0"/>
              <a:t>個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:nth-of-type()</a:t>
            </a:r>
          </a:p>
          <a:p>
            <a:pPr lvl="1"/>
            <a:r>
              <a:rPr kumimoji="1" lang="en-US" altLang="zh-TW" dirty="0"/>
              <a:t>:</a:t>
            </a:r>
            <a:r>
              <a:rPr kumimoji="1" lang="en-US" altLang="zh-TW" dirty="0" smtClean="0"/>
              <a:t>nth-last-</a:t>
            </a:r>
            <a:r>
              <a:rPr kumimoji="1" lang="en-US" altLang="zh-TW" dirty="0"/>
              <a:t>of-type(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:only-child- </a:t>
            </a:r>
            <a:r>
              <a:rPr kumimoji="1" lang="zh-TW" altLang="en-US" dirty="0" smtClean="0"/>
              <a:t>選取只有一個的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:only-of-type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59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Content Filter</a:t>
            </a:r>
          </a:p>
          <a:p>
            <a:pPr lvl="1"/>
            <a:r>
              <a:rPr kumimoji="1" lang="en-US" altLang="zh-TW" dirty="0" smtClean="0"/>
              <a:t>:contains()- </a:t>
            </a:r>
            <a:r>
              <a:rPr kumimoji="1" lang="zh-TW" altLang="en-US" dirty="0" smtClean="0"/>
              <a:t>內容包含</a:t>
            </a:r>
            <a:r>
              <a:rPr kumimoji="1" lang="en-US" altLang="zh-TW" dirty="0" smtClean="0"/>
              <a:t>xx</a:t>
            </a:r>
          </a:p>
          <a:p>
            <a:pPr lvl="1"/>
            <a:r>
              <a:rPr kumimoji="1" lang="en-US" altLang="zh-TW" dirty="0" smtClean="0"/>
              <a:t>:empty- </a:t>
            </a:r>
            <a:r>
              <a:rPr kumimoji="1" lang="zh-TW" altLang="en-US" dirty="0" smtClean="0"/>
              <a:t>選取內容為空的元素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:has()- </a:t>
            </a:r>
            <a:r>
              <a:rPr kumimoji="1" lang="zh-TW" altLang="en-US" dirty="0" smtClean="0"/>
              <a:t>包含</a:t>
            </a:r>
            <a:r>
              <a:rPr kumimoji="1" lang="en-US" altLang="zh-TW" dirty="0" smtClean="0"/>
              <a:t> xx </a:t>
            </a:r>
            <a:r>
              <a:rPr kumimoji="1" lang="zh-TW" altLang="en-US" dirty="0" smtClean="0"/>
              <a:t>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:parent- </a:t>
            </a:r>
            <a:r>
              <a:rPr kumimoji="1" lang="zh-TW" altLang="en-US" dirty="0" smtClean="0"/>
              <a:t>選取上一層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29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68762" cy="44958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Form</a:t>
            </a:r>
          </a:p>
          <a:p>
            <a:pPr lvl="1"/>
            <a:r>
              <a:rPr kumimoji="1" lang="en-US" altLang="zh-TW" smtClean="0"/>
              <a:t>:</a:t>
            </a:r>
            <a:r>
              <a:rPr kumimoji="1" lang="en-US" altLang="zh-TW" smtClean="0"/>
              <a:t>button(input, button)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:checkbox</a:t>
            </a:r>
          </a:p>
          <a:p>
            <a:pPr lvl="1"/>
            <a:r>
              <a:rPr kumimoji="1" lang="en-US" altLang="zh-TW" dirty="0" smtClean="0"/>
              <a:t>:checked</a:t>
            </a:r>
          </a:p>
          <a:p>
            <a:pPr lvl="1"/>
            <a:r>
              <a:rPr kumimoji="1" lang="en-US" altLang="zh-TW" dirty="0" smtClean="0"/>
              <a:t>:disabled</a:t>
            </a:r>
          </a:p>
          <a:p>
            <a:pPr lvl="1"/>
            <a:r>
              <a:rPr kumimoji="1" lang="en-US" altLang="zh-TW" dirty="0" smtClean="0"/>
              <a:t>:enabled</a:t>
            </a:r>
          </a:p>
          <a:p>
            <a:pPr lvl="1"/>
            <a:r>
              <a:rPr kumimoji="1" lang="en-US" altLang="zh-TW" dirty="0" smtClean="0"/>
              <a:t>:file</a:t>
            </a:r>
          </a:p>
          <a:p>
            <a:pPr lvl="1"/>
            <a:r>
              <a:rPr kumimoji="1" lang="en-US" altLang="zh-TW" dirty="0" smtClean="0"/>
              <a:t>:focus</a:t>
            </a:r>
          </a:p>
          <a:p>
            <a:pPr lvl="1"/>
            <a:r>
              <a:rPr kumimoji="1" lang="en-US" altLang="zh-TW" dirty="0" smtClean="0"/>
              <a:t>:image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881410" y="2140917"/>
            <a:ext cx="2819888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TW" dirty="0" smtClean="0"/>
              <a:t>:</a:t>
            </a:r>
            <a:r>
              <a:rPr kumimoji="1" lang="en-US" altLang="zh-TW" dirty="0"/>
              <a:t>input</a:t>
            </a:r>
          </a:p>
          <a:p>
            <a:pPr lvl="1"/>
            <a:r>
              <a:rPr kumimoji="1" lang="en-US" altLang="zh-TW" dirty="0"/>
              <a:t>:password</a:t>
            </a:r>
          </a:p>
          <a:p>
            <a:pPr lvl="1"/>
            <a:r>
              <a:rPr kumimoji="1" lang="en-US" altLang="zh-TW" dirty="0"/>
              <a:t>:radio</a:t>
            </a:r>
          </a:p>
          <a:p>
            <a:pPr lvl="1"/>
            <a:r>
              <a:rPr kumimoji="1" lang="en-US" altLang="zh-TW" dirty="0"/>
              <a:t>:reset</a:t>
            </a:r>
          </a:p>
          <a:p>
            <a:pPr lvl="1"/>
            <a:r>
              <a:rPr kumimoji="1" lang="en-US" altLang="zh-TW" dirty="0"/>
              <a:t>:selected</a:t>
            </a:r>
          </a:p>
          <a:p>
            <a:pPr lvl="1"/>
            <a:r>
              <a:rPr kumimoji="1" lang="en-US" altLang="zh-TW" dirty="0"/>
              <a:t>:submit</a:t>
            </a:r>
          </a:p>
          <a:p>
            <a:pPr lvl="1"/>
            <a:r>
              <a:rPr kumimoji="1" lang="en-US" altLang="zh-TW" dirty="0"/>
              <a:t>:text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09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選取器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Visibility Filter</a:t>
            </a:r>
          </a:p>
          <a:p>
            <a:pPr lvl="1"/>
            <a:r>
              <a:rPr kumimoji="1" lang="en-US" altLang="zh-TW" dirty="0" smtClean="0"/>
              <a:t>:hidden- </a:t>
            </a:r>
            <a:r>
              <a:rPr kumimoji="1" lang="zh-TW" altLang="en-US" dirty="0" smtClean="0"/>
              <a:t>選取隱藏的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:visible- </a:t>
            </a:r>
            <a:r>
              <a:rPr kumimoji="1" lang="zh-TW" altLang="en-US" dirty="0" smtClean="0"/>
              <a:t>選取看得見的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4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選取器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Filtering(</a:t>
            </a:r>
            <a:r>
              <a:rPr kumimoji="1" lang="en-US" altLang="zh-TW" dirty="0" err="1" smtClean="0"/>
              <a:t>filtering.html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eq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選取第</a:t>
            </a:r>
            <a:r>
              <a:rPr kumimoji="1" lang="en-US" altLang="zh-TW" dirty="0" smtClean="0"/>
              <a:t> n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.first()- </a:t>
            </a:r>
            <a:r>
              <a:rPr kumimoji="1" lang="zh-TW" altLang="en-US" dirty="0" smtClean="0"/>
              <a:t>選取第一個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.last()- </a:t>
            </a:r>
            <a:r>
              <a:rPr kumimoji="1" lang="zh-TW" altLang="en-US" dirty="0" smtClean="0"/>
              <a:t>選取最後一個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.has()- </a:t>
            </a:r>
            <a:r>
              <a:rPr kumimoji="1" lang="zh-TW" altLang="en-US" dirty="0" smtClean="0"/>
              <a:t>選取含有</a:t>
            </a:r>
            <a:r>
              <a:rPr kumimoji="1" lang="en-US" altLang="zh-TW" dirty="0" smtClean="0"/>
              <a:t> xx</a:t>
            </a:r>
          </a:p>
          <a:p>
            <a:pPr lvl="1"/>
            <a:r>
              <a:rPr kumimoji="1" lang="en-US" altLang="zh-TW" dirty="0" smtClean="0"/>
              <a:t>.not()- </a:t>
            </a:r>
            <a:r>
              <a:rPr kumimoji="1" lang="zh-TW" altLang="en-US" dirty="0" smtClean="0"/>
              <a:t>不包含</a:t>
            </a:r>
            <a:r>
              <a:rPr kumimoji="1" lang="en-US" altLang="zh-TW" dirty="0" smtClean="0"/>
              <a:t> xx</a:t>
            </a:r>
          </a:p>
          <a:p>
            <a:pPr lvl="1"/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71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選取器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1888" cy="44958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Tree </a:t>
            </a:r>
            <a:r>
              <a:rPr kumimoji="1" lang="en-US" altLang="zh-TW" dirty="0" err="1" smtClean="0"/>
              <a:t>Travelsal</a:t>
            </a:r>
            <a:r>
              <a:rPr kumimoji="1" lang="en-US" altLang="zh-TW" dirty="0" smtClean="0"/>
              <a:t>(tree-travelsal.html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.children()- </a:t>
            </a:r>
            <a:r>
              <a:rPr kumimoji="1" lang="zh-TW" altLang="en-US" dirty="0" smtClean="0"/>
              <a:t>所有條件相符子元素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只找一層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.closest()- </a:t>
            </a:r>
            <a:r>
              <a:rPr kumimoji="1" lang="zh-TW" altLang="en-US" dirty="0" smtClean="0"/>
              <a:t>最接近元素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.find()- </a:t>
            </a:r>
            <a:r>
              <a:rPr kumimoji="1" lang="zh-TW" altLang="en-US" dirty="0" smtClean="0"/>
              <a:t>找條件相符子孫元素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.next()- </a:t>
            </a:r>
            <a:r>
              <a:rPr kumimoji="1" lang="zh-TW" altLang="en-US" dirty="0" smtClean="0"/>
              <a:t>往後找一個元素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nextAll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往後及其之後的元素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nextUntil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往後選但到特定元素後停止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什麼是</a:t>
            </a:r>
            <a:r>
              <a:rPr kumimoji="1" lang="en-US" altLang="zh-TW" dirty="0" err="1" smtClean="0"/>
              <a:t>jQuery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Wiki</a:t>
            </a:r>
            <a:r>
              <a:rPr kumimoji="1" lang="zh-TW" altLang="en-US" dirty="0" smtClean="0"/>
              <a:t>百科介紹</a:t>
            </a:r>
            <a:r>
              <a:rPr kumimoji="1" lang="en-US" altLang="zh-TW" dirty="0" smtClean="0"/>
              <a:t>: </a:t>
            </a:r>
            <a:r>
              <a:rPr kumimoji="1" lang="en-US" altLang="zh-TW" dirty="0" err="1" smtClean="0"/>
              <a:t>jQuery</a:t>
            </a:r>
            <a:r>
              <a:rPr kumimoji="1" lang="zh-TW" altLang="en-US" dirty="0"/>
              <a:t>是一套跨瀏覽器的</a:t>
            </a:r>
            <a:r>
              <a:rPr kumimoji="1" lang="en-US" altLang="zh-TW" dirty="0"/>
              <a:t>JavaScript</a:t>
            </a:r>
            <a:r>
              <a:rPr kumimoji="1" lang="zh-TW" altLang="en-US" dirty="0"/>
              <a:t>函式庫，簡化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與</a:t>
            </a:r>
            <a:r>
              <a:rPr kumimoji="1" lang="en-US" altLang="zh-TW" dirty="0"/>
              <a:t>JavaScript</a:t>
            </a:r>
            <a:r>
              <a:rPr kumimoji="1" lang="zh-TW" altLang="en-US" dirty="0"/>
              <a:t>之間的操作</a:t>
            </a:r>
            <a:r>
              <a:rPr kumimoji="1" lang="zh-TW" altLang="en-US" dirty="0" smtClean="0"/>
              <a:t>。由約翰</a:t>
            </a:r>
            <a:r>
              <a:rPr kumimoji="1" lang="en-US" altLang="zh-TW" dirty="0"/>
              <a:t>·</a:t>
            </a:r>
            <a:r>
              <a:rPr kumimoji="1" lang="zh-TW" altLang="en-US" dirty="0"/>
              <a:t>雷西格（</a:t>
            </a:r>
            <a:r>
              <a:rPr kumimoji="1" lang="en-US" altLang="zh-TW" dirty="0"/>
              <a:t>John </a:t>
            </a:r>
            <a:r>
              <a:rPr kumimoji="1" lang="en-US" altLang="zh-TW" dirty="0" err="1"/>
              <a:t>Resig</a:t>
            </a:r>
            <a:r>
              <a:rPr kumimoji="1" lang="zh-TW" altLang="en-US" dirty="0"/>
              <a:t>）在</a:t>
            </a:r>
            <a:r>
              <a:rPr kumimoji="1" lang="en-US" altLang="zh-TW" dirty="0"/>
              <a:t>2006</a:t>
            </a:r>
            <a:r>
              <a:rPr kumimoji="1" lang="zh-TW" altLang="en-US" dirty="0"/>
              <a:t>年</a:t>
            </a:r>
            <a:r>
              <a:rPr kumimoji="1" lang="en-US" altLang="zh-TW" dirty="0"/>
              <a:t>1</a:t>
            </a:r>
            <a:r>
              <a:rPr kumimoji="1" lang="zh-TW" altLang="en-US" dirty="0"/>
              <a:t>月的</a:t>
            </a:r>
            <a:r>
              <a:rPr kumimoji="1" lang="en-US" altLang="zh-TW" dirty="0" err="1"/>
              <a:t>BarCamp</a:t>
            </a:r>
            <a:r>
              <a:rPr kumimoji="1" lang="en-US" altLang="zh-TW" dirty="0"/>
              <a:t> NYC</a:t>
            </a:r>
            <a:r>
              <a:rPr kumimoji="1" lang="zh-TW" altLang="en-US" dirty="0"/>
              <a:t>上釋出第一個版本。目前是由</a:t>
            </a:r>
            <a:r>
              <a:rPr kumimoji="1" lang="en-US" altLang="zh-TW" dirty="0"/>
              <a:t>Dave </a:t>
            </a:r>
            <a:r>
              <a:rPr kumimoji="1" lang="en-US" altLang="zh-TW" dirty="0" err="1"/>
              <a:t>Methvin</a:t>
            </a:r>
            <a:r>
              <a:rPr kumimoji="1" lang="zh-TW" altLang="en-US" dirty="0"/>
              <a:t>領導的開發團隊進行開發。全球前</a:t>
            </a:r>
            <a:r>
              <a:rPr kumimoji="1" lang="en-US" altLang="zh-TW" dirty="0"/>
              <a:t>10,000</a:t>
            </a:r>
            <a:r>
              <a:rPr kumimoji="1" lang="zh-TW" altLang="en-US" dirty="0"/>
              <a:t>個存取最高的網站中，有</a:t>
            </a:r>
            <a:r>
              <a:rPr kumimoji="1" lang="en-US" altLang="zh-TW" dirty="0"/>
              <a:t>65%</a:t>
            </a:r>
            <a:r>
              <a:rPr kumimoji="1" lang="zh-TW" altLang="en-US" dirty="0"/>
              <a:t>使用了</a:t>
            </a:r>
            <a:r>
              <a:rPr kumimoji="1" lang="en-US" altLang="zh-TW" dirty="0" err="1"/>
              <a:t>jQuery</a:t>
            </a:r>
            <a:r>
              <a:rPr kumimoji="1" lang="zh-TW" altLang="en-US" dirty="0"/>
              <a:t>，是目前最受歡迎的</a:t>
            </a:r>
            <a:r>
              <a:rPr kumimoji="1" lang="en-US" altLang="zh-TW" dirty="0"/>
              <a:t>JavaScript</a:t>
            </a:r>
            <a:r>
              <a:rPr kumimoji="1" lang="zh-TW" altLang="en-US" dirty="0" smtClean="0"/>
              <a:t>函式庫。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Javascript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的語法也都可以用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776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選取器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25273" cy="44958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Tree </a:t>
            </a:r>
            <a:r>
              <a:rPr kumimoji="1" lang="en-US" altLang="zh-TW" dirty="0" err="1" smtClean="0"/>
              <a:t>Travelsal</a:t>
            </a:r>
            <a:r>
              <a:rPr kumimoji="1" lang="en-US" altLang="zh-TW" dirty="0" smtClean="0"/>
              <a:t>(tree-</a:t>
            </a:r>
            <a:r>
              <a:rPr kumimoji="1" lang="en-US" altLang="zh-TW" dirty="0" err="1" smtClean="0"/>
              <a:t>trabelsal.html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/>
              <a:t>.parent(</a:t>
            </a:r>
            <a:r>
              <a:rPr kumimoji="1" lang="en-US" altLang="zh-TW" dirty="0" smtClean="0"/>
              <a:t>)- </a:t>
            </a:r>
            <a:r>
              <a:rPr kumimoji="1" lang="zh-TW" altLang="en-US" dirty="0" smtClean="0"/>
              <a:t>往上選取一層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.parents(</a:t>
            </a:r>
            <a:r>
              <a:rPr kumimoji="1" lang="en-US" altLang="zh-TW" dirty="0" smtClean="0"/>
              <a:t>)- </a:t>
            </a:r>
            <a:r>
              <a:rPr kumimoji="1" lang="zh-TW" altLang="en-US" dirty="0" smtClean="0"/>
              <a:t>往上選取全部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parentsUntil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)- </a:t>
            </a:r>
            <a:r>
              <a:rPr kumimoji="1" lang="zh-TW" altLang="en-US" dirty="0" smtClean="0"/>
              <a:t>往上選取全部並設定停止的元素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)-</a:t>
            </a:r>
            <a:r>
              <a:rPr kumimoji="1" lang="zh-TW" altLang="en-US" dirty="0" smtClean="0"/>
              <a:t>往前找</a:t>
            </a:r>
            <a:r>
              <a:rPr kumimoji="1" lang="zh-TW" altLang="en-US" dirty="0"/>
              <a:t>一個</a:t>
            </a:r>
            <a:r>
              <a:rPr kumimoji="1" lang="zh-TW" altLang="en-US" dirty="0" smtClean="0"/>
              <a:t>元素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prevAll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)-</a:t>
            </a:r>
            <a:r>
              <a:rPr kumimoji="1" lang="zh-TW" altLang="en-US" dirty="0" smtClean="0"/>
              <a:t>往前及其之前的元素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prevUntil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)-</a:t>
            </a:r>
            <a:r>
              <a:rPr kumimoji="1" lang="zh-TW" altLang="en-US" dirty="0" smtClean="0"/>
              <a:t>往前選但</a:t>
            </a:r>
            <a:r>
              <a:rPr kumimoji="1" lang="zh-TW" altLang="en-US" dirty="0"/>
              <a:t>到特定</a:t>
            </a:r>
            <a:r>
              <a:rPr kumimoji="1" lang="zh-TW" altLang="en-US" dirty="0" smtClean="0"/>
              <a:t>元素停止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.siblings(</a:t>
            </a:r>
            <a:r>
              <a:rPr kumimoji="1" lang="en-US" altLang="zh-TW" dirty="0" smtClean="0"/>
              <a:t>)- </a:t>
            </a:r>
            <a:r>
              <a:rPr kumimoji="1" lang="zh-TW" altLang="en-US" dirty="0" smtClean="0"/>
              <a:t>自己以外的元素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列表選取</a:t>
            </a:r>
            <a:r>
              <a:rPr kumimoji="1" lang="en-US" altLang="zh-TW" dirty="0" smtClean="0"/>
              <a:t>(list-</a:t>
            </a:r>
            <a:r>
              <a:rPr kumimoji="1" lang="en-US" altLang="zh-TW" dirty="0" err="1" smtClean="0"/>
              <a:t>check.html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點擊</a:t>
            </a:r>
            <a:r>
              <a:rPr kumimoji="1" lang="en-US" altLang="zh-TW" dirty="0" smtClean="0"/>
              <a:t> checkbox </a:t>
            </a:r>
            <a:r>
              <a:rPr kumimoji="1" lang="zh-TW" altLang="en-US" dirty="0" smtClean="0"/>
              <a:t>後讓整行</a:t>
            </a:r>
            <a:r>
              <a:rPr kumimoji="1" lang="en-US" altLang="zh-TW" dirty="0" smtClean="0"/>
              <a:t> highlight</a:t>
            </a:r>
          </a:p>
          <a:p>
            <a:r>
              <a:rPr kumimoji="1" lang="zh-TW" altLang="en-US" dirty="0" smtClean="0"/>
              <a:t>用 </a:t>
            </a:r>
            <a:r>
              <a:rPr kumimoji="1" lang="en-US" altLang="zh-TW" dirty="0" smtClean="0"/>
              <a:t>:check </a:t>
            </a:r>
            <a:r>
              <a:rPr kumimoji="1" lang="zh-TW" altLang="en-US" dirty="0" smtClean="0"/>
              <a:t>選擇 </a:t>
            </a:r>
            <a:r>
              <a:rPr kumimoji="1" lang="en-US" altLang="zh-TW" dirty="0" smtClean="0"/>
              <a:t>.parent()</a:t>
            </a:r>
            <a:endParaRPr kumimoji="1" lang="zh-TW" altLang="en-US" dirty="0"/>
          </a:p>
        </p:txBody>
      </p:sp>
      <p:pic>
        <p:nvPicPr>
          <p:cNvPr id="4" name="圖片 3" descr="check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648" y="3464554"/>
            <a:ext cx="8210426" cy="11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244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點了後往後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前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選取</a:t>
            </a:r>
            <a:r>
              <a:rPr kumimoji="1" lang="en-US" altLang="zh-TW" dirty="0" smtClean="0"/>
              <a:t>(select-</a:t>
            </a:r>
            <a:r>
              <a:rPr kumimoji="1" lang="en-US" altLang="zh-TW" dirty="0" err="1" smtClean="0"/>
              <a:t>after.html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pic>
        <p:nvPicPr>
          <p:cNvPr id="4" name="圖片 3" descr="螢幕快照 2017-05-09 下午11.5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372" y="1661728"/>
            <a:ext cx="8663256" cy="42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885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相片選取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siblings.html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67461"/>
          </a:xfrm>
        </p:spPr>
        <p:txBody>
          <a:bodyPr/>
          <a:lstStyle/>
          <a:p>
            <a:r>
              <a:rPr kumimoji="1" lang="zh-TW" altLang="en-US" dirty="0" smtClean="0"/>
              <a:t>點擊後用顏色把照片框起來，並讓其他照片恢復白色框</a:t>
            </a:r>
            <a:endParaRPr kumimoji="1" lang="zh-TW" altLang="en-US" dirty="0"/>
          </a:p>
        </p:txBody>
      </p:sp>
      <p:pic>
        <p:nvPicPr>
          <p:cNvPr id="4" name="圖片 3" descr="photo-p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485" y="2967661"/>
            <a:ext cx="8537334" cy="22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09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事件</a:t>
            </a:r>
            <a:r>
              <a:rPr kumimoji="1" lang="en-US" altLang="zh-TW" dirty="0" smtClean="0"/>
              <a:t>(Event)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Mouse event</a:t>
            </a:r>
          </a:p>
          <a:p>
            <a:r>
              <a:rPr kumimoji="1" lang="en-US" altLang="zh-TW" dirty="0" smtClean="0"/>
              <a:t>Keyboard event</a:t>
            </a:r>
          </a:p>
          <a:p>
            <a:r>
              <a:rPr kumimoji="1" lang="en-US" altLang="zh-TW" dirty="0" smtClean="0"/>
              <a:t>Form event</a:t>
            </a:r>
          </a:p>
          <a:p>
            <a:r>
              <a:rPr kumimoji="1" lang="en-US" altLang="zh-TW" dirty="0" smtClean="0"/>
              <a:t>Document/</a:t>
            </a:r>
            <a:r>
              <a:rPr kumimoji="1" lang="en-US" altLang="zh-TW" dirty="0"/>
              <a:t>W</a:t>
            </a:r>
            <a:r>
              <a:rPr kumimoji="1" lang="en-US" altLang="zh-TW" dirty="0" smtClean="0"/>
              <a:t>indow event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606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滑鼠事件</a:t>
            </a:r>
            <a:r>
              <a:rPr kumimoji="1" lang="en-US" altLang="zh-TW" dirty="0" smtClean="0"/>
              <a:t>(Mouse Event)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.click()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dblclick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mousedown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mouseup</a:t>
            </a:r>
            <a:r>
              <a:rPr kumimoji="1" lang="en-US" altLang="zh-TW" smtClean="0"/>
              <a:t>()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mouseenter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mouseleave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smtClean="0"/>
              <a:t>.hover()</a:t>
            </a:r>
          </a:p>
          <a:p>
            <a:r>
              <a:rPr kumimoji="1" lang="en-US" altLang="zh-TW" dirty="0" smtClean="0"/>
              <a:t>.focus()</a:t>
            </a:r>
          </a:p>
          <a:p>
            <a:r>
              <a:rPr kumimoji="1" lang="en-US" altLang="zh-TW" dirty="0" smtClean="0"/>
              <a:t>.blur()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on: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當元素是動態產生的時候才能選取得到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306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Slider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2610"/>
          </a:xfrm>
        </p:spPr>
        <p:txBody>
          <a:bodyPr/>
          <a:lstStyle/>
          <a:p>
            <a:r>
              <a:rPr kumimoji="1" lang="zh-TW" altLang="en-US" dirty="0" smtClean="0"/>
              <a:t>透過判斷現在滑過第幾個點，將投影片移至相對應的圖片</a:t>
            </a:r>
            <a:endParaRPr kumimoji="1" lang="zh-TW" altLang="en-US" dirty="0"/>
          </a:p>
        </p:txBody>
      </p:sp>
      <p:pic>
        <p:nvPicPr>
          <p:cNvPr id="4" name="圖片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353" y="2779038"/>
            <a:ext cx="8530007" cy="32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04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Form Event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orm-</a:t>
            </a:r>
            <a:r>
              <a:rPr kumimoji="1" lang="en-US" altLang="zh-TW" dirty="0" err="1" smtClean="0"/>
              <a:t>event.html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.submit()- </a:t>
            </a:r>
            <a:r>
              <a:rPr kumimoji="1" lang="zh-TW" altLang="en-US" dirty="0" smtClean="0"/>
              <a:t>點了可以送出表單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.change()- </a:t>
            </a:r>
            <a:r>
              <a:rPr kumimoji="1" lang="zh-TW" altLang="en-US" dirty="0" smtClean="0"/>
              <a:t>偵測</a:t>
            </a:r>
            <a:r>
              <a:rPr kumimoji="1" lang="en-US" altLang="zh-TW" dirty="0" smtClean="0"/>
              <a:t> input </a:t>
            </a:r>
            <a:r>
              <a:rPr kumimoji="1" lang="zh-TW" altLang="en-US" dirty="0" smtClean="0"/>
              <a:t>變化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.focus()</a:t>
            </a:r>
          </a:p>
          <a:p>
            <a:pPr lvl="1"/>
            <a:r>
              <a:rPr kumimoji="1" lang="en-US" altLang="zh-TW" dirty="0" smtClean="0"/>
              <a:t>.blur()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4434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Document/Windows </a:t>
            </a:r>
            <a:r>
              <a:rPr kumimoji="1" lang="en-US" altLang="zh-TW" dirty="0"/>
              <a:t>E</a:t>
            </a:r>
            <a:r>
              <a:rPr kumimoji="1" lang="en-US" altLang="zh-TW" dirty="0" smtClean="0"/>
              <a:t>vent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window-</a:t>
            </a:r>
            <a:r>
              <a:rPr kumimoji="1" lang="en-US" altLang="zh-TW" dirty="0" err="1"/>
              <a:t>event.html</a:t>
            </a:r>
            <a:endParaRPr kumimoji="1" lang="en-US" altLang="zh-TW" dirty="0"/>
          </a:p>
          <a:p>
            <a:r>
              <a:rPr kumimoji="1" lang="en-US" altLang="zh-TW" dirty="0" smtClean="0"/>
              <a:t>.scroll()- </a:t>
            </a:r>
            <a:r>
              <a:rPr kumimoji="1" lang="zh-TW" altLang="en-US" dirty="0" smtClean="0"/>
              <a:t>偵測滑鼠滾動</a:t>
            </a:r>
            <a:endParaRPr kumimoji="1" lang="en-US" altLang="zh-TW" dirty="0" smtClean="0"/>
          </a:p>
          <a:p>
            <a:r>
              <a:rPr kumimoji="1" lang="en-US" altLang="zh-TW" dirty="0" smtClean="0"/>
              <a:t>.resize()- </a:t>
            </a:r>
            <a:r>
              <a:rPr kumimoji="1" lang="zh-TW" altLang="en-US" dirty="0" smtClean="0"/>
              <a:t>偵測瀏覽器大小變化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75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不是只有在滑鼠事件才能用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/>
              <a:t>on( events [, selector ] [, data ], handler 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/>
              <a:t>$( ”#</a:t>
            </a:r>
            <a:r>
              <a:rPr kumimoji="1" lang="en-US" altLang="zh-TW" dirty="0" err="1"/>
              <a:t>clickMe</a:t>
            </a:r>
            <a:r>
              <a:rPr kumimoji="1" lang="en-US" altLang="zh-TW" dirty="0"/>
              <a:t>" ).on( "click", function() 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console.log</a:t>
            </a:r>
            <a:r>
              <a:rPr kumimoji="1" lang="en-US" altLang="zh-TW" dirty="0"/>
              <a:t>( $( this ).text() );</a:t>
            </a:r>
          </a:p>
          <a:p>
            <a:pPr marL="0" indent="0">
              <a:buNone/>
            </a:pPr>
            <a:r>
              <a:rPr kumimoji="1" lang="en-US" altLang="zh-TW" dirty="0"/>
              <a:t>    })</a:t>
            </a:r>
            <a:r>
              <a:rPr kumimoji="1" lang="en-US" altLang="zh-TW" dirty="0" smtClean="0"/>
              <a:t>;</a:t>
            </a:r>
          </a:p>
          <a:p>
            <a:pPr lvl="1"/>
            <a:r>
              <a:rPr kumimoji="1" lang="en-US" altLang="zh-TW" dirty="0"/>
              <a:t>$( </a:t>
            </a:r>
            <a:r>
              <a:rPr kumimoji="1" lang="en-US" altLang="zh-TW" dirty="0" smtClean="0"/>
              <a:t>“</a:t>
            </a:r>
            <a:r>
              <a:rPr kumimoji="1" lang="en-US" altLang="zh-TW" dirty="0" err="1" smtClean="0"/>
              <a:t>ul</a:t>
            </a:r>
            <a:r>
              <a:rPr kumimoji="1" lang="en-US" altLang="zh-TW" dirty="0" smtClean="0"/>
              <a:t>" </a:t>
            </a:r>
            <a:r>
              <a:rPr kumimoji="1" lang="en-US" altLang="zh-TW" dirty="0"/>
              <a:t>).on( "click"</a:t>
            </a:r>
            <a:r>
              <a:rPr kumimoji="1" lang="en-US" altLang="zh-TW" dirty="0">
                <a:solidFill>
                  <a:srgbClr val="FF0000"/>
                </a:solidFill>
              </a:rPr>
              <a:t>, 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”li"</a:t>
            </a:r>
            <a:r>
              <a:rPr kumimoji="1" lang="en-US" altLang="zh-TW" dirty="0"/>
              <a:t>, function() {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	  </a:t>
            </a:r>
            <a:r>
              <a:rPr kumimoji="1" lang="en-US" altLang="zh-TW" dirty="0" err="1" smtClean="0"/>
              <a:t>console.log</a:t>
            </a:r>
            <a:r>
              <a:rPr kumimoji="1" lang="en-US" altLang="zh-TW" dirty="0" smtClean="0"/>
              <a:t>( $( this ).text() );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}</a:t>
            </a:r>
            <a:r>
              <a:rPr kumimoji="1" lang="en-US" altLang="zh-TW" dirty="0"/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xmlns="" val="417002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優點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官方文件詳細 </a:t>
            </a:r>
            <a:endParaRPr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簡潔不笨重</a:t>
            </a:r>
            <a:endParaRPr lang="en-US" altLang="zh-Hant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只要你</a:t>
            </a:r>
            <a:r>
              <a:rPr lang="zh-Hant" altLang="en-US" dirty="0">
                <a:latin typeface="微軟正黑體"/>
                <a:ea typeface="微軟正黑體"/>
                <a:cs typeface="微軟正黑體"/>
              </a:rPr>
              <a:t>有 </a:t>
            </a:r>
            <a:r>
              <a:rPr lang="en-US" altLang="zh-Hant" dirty="0">
                <a:latin typeface="微軟正黑體"/>
                <a:ea typeface="微軟正黑體"/>
                <a:cs typeface="微軟正黑體"/>
              </a:rPr>
              <a:t>JavaScript </a:t>
            </a:r>
            <a:r>
              <a:rPr lang="zh-Hant" altLang="en-US" dirty="0">
                <a:latin typeface="微軟正黑體"/>
                <a:ea typeface="微軟正黑體"/>
                <a:cs typeface="微軟正黑體"/>
              </a:rPr>
              <a:t>的基礎，不用再多去學習一大堆新語法</a:t>
            </a:r>
          </a:p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輕鬆</a:t>
            </a:r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跨瀏覽器 </a:t>
            </a:r>
            <a:r>
              <a:rPr lang="en-US" altLang="zh-Hant" dirty="0">
                <a:latin typeface="微軟正黑體"/>
                <a:ea typeface="微軟正黑體"/>
                <a:cs typeface="微軟正黑體"/>
              </a:rPr>
              <a:t>(cross-browser)</a:t>
            </a:r>
            <a:r>
              <a:rPr lang="zh-Hant" altLang="en-US" dirty="0">
                <a:latin typeface="微軟正黑體"/>
                <a:ea typeface="微軟正黑體"/>
                <a:cs typeface="微軟正黑體"/>
              </a:rPr>
              <a:t> </a:t>
            </a:r>
            <a:endParaRPr lang="en-US" altLang="zh-Hant" dirty="0">
              <a:latin typeface="微軟正黑體"/>
              <a:ea typeface="微軟正黑體"/>
              <a:cs typeface="微軟正黑體"/>
            </a:endParaRPr>
          </a:p>
          <a:p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支援 </a:t>
            </a:r>
            <a:r>
              <a:rPr lang="en-US" altLang="zh-Hant" dirty="0">
                <a:latin typeface="微軟正黑體"/>
                <a:ea typeface="微軟正黑體"/>
                <a:cs typeface="微軟正黑體"/>
              </a:rPr>
              <a:t>CSS3 </a:t>
            </a:r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選擇器</a:t>
            </a:r>
            <a:endParaRPr lang="en-US" altLang="zh-Hant" dirty="0" smtClean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延伸性好</a:t>
            </a:r>
            <a:endParaRPr lang="zh-Hant" altLang="en-US" dirty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歷史悠久及</a:t>
            </a:r>
            <a:r>
              <a:rPr lang="zh-Hant" altLang="en-US" dirty="0" smtClean="0">
                <a:latin typeface="微軟正黑體"/>
                <a:ea typeface="微軟正黑體"/>
                <a:cs typeface="微軟正黑體"/>
              </a:rPr>
              <a:t>社群活躍</a:t>
            </a:r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，</a:t>
            </a:r>
            <a:r>
              <a:rPr lang="en-US" altLang="zh-Hant" dirty="0" smtClean="0">
                <a:latin typeface="微軟正黑體"/>
                <a:ea typeface="微軟正黑體"/>
                <a:cs typeface="微軟正黑體"/>
              </a:rPr>
              <a:t>plugin </a:t>
            </a:r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豐富</a:t>
            </a:r>
            <a:endParaRPr lang="zh-Hant" altLang="en-US" dirty="0"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054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為什麼要用</a:t>
            </a:r>
            <a:r>
              <a:rPr kumimoji="1" lang="en-US" altLang="zh-TW" dirty="0" smtClean="0"/>
              <a:t>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會在</a:t>
            </a:r>
            <a:r>
              <a:rPr kumimoji="1" lang="en-US" altLang="zh-TW" dirty="0" smtClean="0"/>
              <a:t> HTML </a:t>
            </a:r>
            <a:r>
              <a:rPr kumimoji="1" lang="zh-TW" altLang="en-US" dirty="0" smtClean="0"/>
              <a:t>畫完後根據既有的結構將事件綁到</a:t>
            </a:r>
            <a:r>
              <a:rPr kumimoji="1" lang="en-US" altLang="zh-TW" dirty="0" smtClean="0"/>
              <a:t> HTML </a:t>
            </a:r>
            <a:r>
              <a:rPr kumimoji="1" lang="zh-TW" altLang="en-US" dirty="0" smtClean="0"/>
              <a:t>上，若是靠程式事後產生的話，原本寫的就無法綁到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上。</a:t>
            </a:r>
            <a:endParaRPr kumimoji="1" lang="en-US" altLang="zh-TW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1" lang="en-US" altLang="zh-TW" dirty="0" smtClean="0"/>
              <a:t>$(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選擇器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原本就存在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上之元素</a:t>
            </a:r>
            <a:r>
              <a:rPr kumimoji="1" lang="en-US" altLang="zh-TW" dirty="0" smtClean="0"/>
              <a:t>)).</a:t>
            </a:r>
            <a:r>
              <a:rPr kumimoji="1" lang="en-US" altLang="zh-TW" dirty="0"/>
              <a:t>on(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觸發方式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原本的</a:t>
            </a:r>
            <a:r>
              <a:rPr kumimoji="1" lang="en-US" altLang="zh-TW" dirty="0" smtClean="0"/>
              <a:t>”click”,”</a:t>
            </a:r>
            <a:r>
              <a:rPr kumimoji="1" lang="en-US" altLang="zh-TW" dirty="0" err="1" smtClean="0"/>
              <a:t>mouseenter</a:t>
            </a:r>
            <a:r>
              <a:rPr kumimoji="1" lang="en-US" altLang="zh-TW" dirty="0" smtClean="0"/>
              <a:t>”</a:t>
            </a:r>
            <a:r>
              <a:rPr kumimoji="1" lang="mr-IN" altLang="zh-TW" dirty="0" smtClean="0"/>
              <a:t>…</a:t>
            </a:r>
            <a:r>
              <a:rPr kumimoji="1" lang="zh-TW" altLang="en-US" dirty="0" smtClean="0"/>
              <a:t>等</a:t>
            </a:r>
            <a:r>
              <a:rPr kumimoji="1" lang="en-US" altLang="zh-TW" dirty="0" smtClean="0"/>
              <a:t>) </a:t>
            </a:r>
            <a:r>
              <a:rPr kumimoji="1" lang="en-US" altLang="zh-TW" dirty="0"/>
              <a:t>[,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靠程式動態產生的元素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] 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事件處理</a:t>
            </a:r>
            <a:r>
              <a:rPr kumimoji="1" lang="en-US" altLang="zh-TW" dirty="0" smtClean="0"/>
              <a:t>(function(){}))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980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TW" altLang="en-US" dirty="0" smtClean="0"/>
              <a:t>併在一起</a:t>
            </a:r>
            <a:endParaRPr kumimoji="1" lang="en-US" altLang="zh-TW" dirty="0" smtClean="0"/>
          </a:p>
          <a:p>
            <a:pPr lvl="1"/>
            <a:r>
              <a:rPr kumimoji="1" lang="mr-IN" altLang="zh-TW" dirty="0"/>
              <a:t>$("</a:t>
            </a:r>
            <a:r>
              <a:rPr kumimoji="1" lang="mr-IN" altLang="zh-TW" dirty="0" smtClean="0"/>
              <a:t>#</a:t>
            </a:r>
            <a:r>
              <a:rPr kumimoji="1" lang="en-US" altLang="zh-TW" dirty="0" smtClean="0"/>
              <a:t>on</a:t>
            </a:r>
            <a:r>
              <a:rPr kumimoji="1" lang="mr-IN" altLang="zh-TW" dirty="0" smtClean="0"/>
              <a:t>"</a:t>
            </a:r>
            <a:r>
              <a:rPr kumimoji="1" lang="mr-IN" altLang="zh-TW" dirty="0"/>
              <a:t>).on({</a:t>
            </a:r>
          </a:p>
          <a:p>
            <a:pPr lvl="1"/>
            <a:r>
              <a:rPr kumimoji="1" lang="mr-IN" altLang="zh-TW" dirty="0" smtClean="0"/>
              <a:t>      mouseenter</a:t>
            </a:r>
            <a:r>
              <a:rPr kumimoji="1" lang="mr-IN" altLang="zh-TW" dirty="0"/>
              <a:t>: function(){</a:t>
            </a:r>
          </a:p>
          <a:p>
            <a:pPr lvl="1"/>
            <a:r>
              <a:rPr kumimoji="1" lang="mr-IN" altLang="zh-TW" dirty="0" smtClean="0"/>
              <a:t>        </a:t>
            </a:r>
            <a:r>
              <a:rPr kumimoji="1" lang="mr-IN" altLang="zh-TW" dirty="0"/>
              <a:t>$("#showAction").text("Mouse Enter");</a:t>
            </a:r>
          </a:p>
          <a:p>
            <a:pPr lvl="1"/>
            <a:r>
              <a:rPr kumimoji="1" lang="mr-IN" altLang="zh-TW" dirty="0"/>
              <a:t>      }, </a:t>
            </a:r>
          </a:p>
          <a:p>
            <a:pPr lvl="1"/>
            <a:r>
              <a:rPr kumimoji="1" lang="mr-IN" altLang="zh-TW" dirty="0"/>
              <a:t>      mouseleave: function(){</a:t>
            </a:r>
          </a:p>
          <a:p>
            <a:pPr lvl="1"/>
            <a:r>
              <a:rPr kumimoji="1" lang="mr-IN" altLang="zh-TW" dirty="0"/>
              <a:t>        $("#showAction").text("Mouse Leave");</a:t>
            </a:r>
          </a:p>
          <a:p>
            <a:pPr lvl="1"/>
            <a:r>
              <a:rPr kumimoji="1" lang="mr-IN" altLang="zh-TW" dirty="0"/>
              <a:t>      }, </a:t>
            </a:r>
          </a:p>
          <a:p>
            <a:pPr lvl="1"/>
            <a:r>
              <a:rPr kumimoji="1" lang="mr-IN" altLang="zh-TW" dirty="0"/>
              <a:t>      click: function(){</a:t>
            </a:r>
          </a:p>
          <a:p>
            <a:pPr lvl="1"/>
            <a:r>
              <a:rPr kumimoji="1" lang="mr-IN" altLang="zh-TW" dirty="0"/>
              <a:t>        $("#showAction").text("Click");</a:t>
            </a:r>
          </a:p>
          <a:p>
            <a:pPr lvl="1"/>
            <a:r>
              <a:rPr kumimoji="1" lang="mr-IN" altLang="zh-TW" dirty="0"/>
              <a:t>      },</a:t>
            </a:r>
          </a:p>
          <a:p>
            <a:pPr lvl="1"/>
            <a:r>
              <a:rPr kumimoji="1" lang="mr-IN" altLang="zh-TW" dirty="0"/>
              <a:t>      dblclick: function(){</a:t>
            </a:r>
          </a:p>
          <a:p>
            <a:pPr lvl="1"/>
            <a:r>
              <a:rPr kumimoji="1" lang="mr-IN" altLang="zh-TW" dirty="0"/>
              <a:t>        $("#showAction").text("Double Click");</a:t>
            </a:r>
          </a:p>
          <a:p>
            <a:pPr lvl="1"/>
            <a:r>
              <a:rPr kumimoji="1" lang="mr-IN" altLang="zh-TW" dirty="0"/>
              <a:t>      } </a:t>
            </a:r>
          </a:p>
          <a:p>
            <a:pPr lvl="1"/>
            <a:r>
              <a:rPr kumimoji="1" lang="mr-IN" altLang="zh-TW" dirty="0"/>
              <a:t>    </a:t>
            </a:r>
            <a:r>
              <a:rPr kumimoji="1" lang="mr-IN" altLang="zh-TW" dirty="0" smtClean="0"/>
              <a:t>})</a:t>
            </a:r>
            <a:r>
              <a:rPr kumimoji="1" lang="mr-IN" altLang="zh-TW" dirty="0"/>
              <a:t>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0895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Wiki </a:t>
            </a:r>
            <a:r>
              <a:rPr kumimoji="1" lang="zh-TW" altLang="en-US" dirty="0" smtClean="0"/>
              <a:t>解釋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/>
              <a:t>應用程式介面（英語：</a:t>
            </a:r>
            <a:r>
              <a:rPr kumimoji="1" lang="en-US" altLang="zh-TW" dirty="0"/>
              <a:t>Application Programming Interface</a:t>
            </a:r>
            <a:r>
              <a:rPr kumimoji="1" lang="zh-TW" altLang="en-US" dirty="0"/>
              <a:t>，簡稱：</a:t>
            </a:r>
            <a:r>
              <a:rPr kumimoji="1" lang="en-US" altLang="zh-TW" dirty="0"/>
              <a:t>API</a:t>
            </a:r>
            <a:r>
              <a:rPr kumimoji="1" lang="zh-TW" altLang="en-US" dirty="0"/>
              <a:t>），又稱為應用編程介面，就是軟體系統不同組成部分銜接的約定。由於近年來軟體的規模日益龐大，常常需要把複雜的系統劃分成小的組成部分，編程介面的設計十分重要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Ex: .click(), .</a:t>
            </a:r>
            <a:r>
              <a:rPr kumimoji="1" lang="en-US" altLang="zh-TW" dirty="0" err="1" smtClean="0"/>
              <a:t>dblclick</a:t>
            </a:r>
            <a:r>
              <a:rPr kumimoji="1" lang="en-US" altLang="zh-TW" dirty="0" smtClean="0"/>
              <a:t>()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948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</a:t>
            </a:r>
            <a:r>
              <a:rPr kumimoji="1" lang="en-US" altLang="zh-TW" dirty="0" smtClean="0"/>
              <a:t>ext()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文件說明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http://api.jquery.com/text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 smtClean="0"/>
              <a:t>Get: text();</a:t>
            </a:r>
          </a:p>
          <a:p>
            <a:r>
              <a:rPr kumimoji="1" lang="en-US" altLang="zh-TW" dirty="0" smtClean="0"/>
              <a:t>Set: text(</a:t>
            </a:r>
            <a:r>
              <a:rPr kumimoji="1" lang="en-US" altLang="zh-TW" i="1" dirty="0" smtClean="0"/>
              <a:t>value</a:t>
            </a:r>
            <a:r>
              <a:rPr kumimoji="1" lang="en-US" altLang="zh-TW" dirty="0" smtClean="0"/>
              <a:t>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082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程式語言基礎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型別</a:t>
            </a:r>
            <a:endParaRPr kumimoji="1" lang="en-US" altLang="zh-TW" dirty="0" smtClean="0"/>
          </a:p>
          <a:p>
            <a:r>
              <a:rPr kumimoji="1" lang="zh-TW" altLang="en-US" dirty="0" smtClean="0"/>
              <a:t>變數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運算子</a:t>
            </a:r>
            <a:endParaRPr kumimoji="1" lang="en-US" altLang="zh-TW" dirty="0" smtClean="0"/>
          </a:p>
          <a:p>
            <a:r>
              <a:rPr kumimoji="1" lang="zh-TW" altLang="en-US" dirty="0" smtClean="0"/>
              <a:t>判斷式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9125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Javascript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型別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mr-IN" dirty="0"/>
              <a:t>布林</a:t>
            </a:r>
            <a:r>
              <a:rPr kumimoji="1" lang="mr-IN" altLang="zh-TW" dirty="0"/>
              <a:t>(Boolean)</a:t>
            </a:r>
          </a:p>
          <a:p>
            <a:r>
              <a:rPr kumimoji="1" lang="zh-TW" altLang="mr-IN" dirty="0"/>
              <a:t>數值</a:t>
            </a:r>
            <a:r>
              <a:rPr kumimoji="1" lang="mr-IN" altLang="zh-TW" dirty="0"/>
              <a:t>(Number)</a:t>
            </a:r>
          </a:p>
          <a:p>
            <a:r>
              <a:rPr kumimoji="1" lang="zh-TW" altLang="mr-IN" dirty="0"/>
              <a:t>字串</a:t>
            </a:r>
            <a:r>
              <a:rPr kumimoji="1" lang="mr-IN" altLang="zh-TW" dirty="0"/>
              <a:t>(String</a:t>
            </a:r>
            <a:r>
              <a:rPr kumimoji="1" lang="mr-IN" altLang="zh-TW" dirty="0" smtClean="0"/>
              <a:t>)</a:t>
            </a:r>
            <a:endParaRPr kumimoji="1" lang="en-US" altLang="zh-TW" dirty="0" smtClean="0"/>
          </a:p>
          <a:p>
            <a:r>
              <a:rPr kumimoji="1" lang="zh-TW" altLang="en-US" dirty="0"/>
              <a:t>陣列</a:t>
            </a:r>
            <a:r>
              <a:rPr kumimoji="1" lang="en-US" altLang="zh-TW" dirty="0"/>
              <a:t>(Array)</a:t>
            </a:r>
          </a:p>
          <a:p>
            <a:r>
              <a:rPr kumimoji="1" lang="zh-TW" altLang="en-US" dirty="0"/>
              <a:t>物件</a:t>
            </a:r>
            <a:r>
              <a:rPr kumimoji="1" lang="en-US" altLang="zh-TW" dirty="0"/>
              <a:t>(Object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/>
              <a:t>空值</a:t>
            </a:r>
            <a:r>
              <a:rPr kumimoji="1" lang="en-US" altLang="zh-TW" dirty="0"/>
              <a:t>(null)</a:t>
            </a:r>
          </a:p>
          <a:p>
            <a:r>
              <a:rPr kumimoji="1" lang="zh-TW" altLang="en-US" dirty="0"/>
              <a:t>未定義</a:t>
            </a:r>
            <a:r>
              <a:rPr kumimoji="1" lang="en-US" altLang="zh-TW" dirty="0"/>
              <a:t>(undefined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/>
              <a:t>函式</a:t>
            </a:r>
            <a:r>
              <a:rPr kumimoji="1" lang="en-US" altLang="zh-TW" dirty="0"/>
              <a:t>(Function)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576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註解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整段</a:t>
            </a:r>
            <a:r>
              <a:rPr kumimoji="1" lang="en-US" altLang="zh-TW" dirty="0" smtClean="0"/>
              <a:t>: </a:t>
            </a:r>
            <a:r>
              <a:rPr kumimoji="1" lang="mr-IN" altLang="zh-TW" dirty="0"/>
              <a:t>/</a:t>
            </a:r>
            <a:r>
              <a:rPr kumimoji="1" lang="mr-IN" altLang="zh-TW" dirty="0" smtClean="0"/>
              <a:t>*</a:t>
            </a:r>
            <a:r>
              <a:rPr kumimoji="1" lang="en-US" altLang="zh-TW" dirty="0" smtClean="0"/>
              <a:t>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  */</a:t>
            </a:r>
          </a:p>
          <a:p>
            <a:r>
              <a:rPr kumimoji="1" lang="zh-TW" altLang="en-US" dirty="0" smtClean="0"/>
              <a:t>單行</a:t>
            </a:r>
            <a:r>
              <a:rPr kumimoji="1" lang="en-US" altLang="zh-TW" dirty="0" smtClean="0"/>
              <a:t>: //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53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(Variables)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用簡單的單字或敘述來取代比較複雜的內容，方便及好用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宣告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頭一個字只能是字母、</a:t>
            </a:r>
            <a:r>
              <a:rPr kumimoji="1" lang="en-US" altLang="zh-TW" dirty="0" smtClean="0"/>
              <a:t>”_”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”$”</a:t>
            </a:r>
          </a:p>
          <a:p>
            <a:pPr lvl="1"/>
            <a:r>
              <a:rPr kumimoji="1" lang="zh-TW" altLang="en-US" dirty="0" smtClean="0"/>
              <a:t>後面可以放數字、</a:t>
            </a:r>
            <a:r>
              <a:rPr kumimoji="1" lang="zh-TW" altLang="en-US" dirty="0"/>
              <a:t>字母、</a:t>
            </a:r>
            <a:r>
              <a:rPr kumimoji="1" lang="en-US" altLang="zh-TW" dirty="0"/>
              <a:t>”_”</a:t>
            </a:r>
            <a:r>
              <a:rPr kumimoji="1" lang="zh-TW" altLang="en-US" dirty="0"/>
              <a:t>或</a:t>
            </a:r>
            <a:r>
              <a:rPr kumimoji="1" lang="en-US" altLang="zh-TW" dirty="0"/>
              <a:t>”$”</a:t>
            </a:r>
          </a:p>
          <a:p>
            <a:r>
              <a:rPr kumimoji="1" lang="zh-TW" altLang="en-US" dirty="0" smtClean="0"/>
              <a:t>只要用</a:t>
            </a:r>
            <a:r>
              <a:rPr kumimoji="1" lang="en-US" altLang="zh-TW" dirty="0" smtClean="0"/>
              <a:t> “=” </a:t>
            </a:r>
            <a:r>
              <a:rPr kumimoji="1" lang="zh-TW" altLang="en-US" dirty="0" smtClean="0"/>
              <a:t>就可以替換變數內容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191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(constant)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const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宣告</a:t>
            </a:r>
            <a:endParaRPr kumimoji="1" lang="en-US" altLang="zh-TW" dirty="0" smtClean="0"/>
          </a:p>
          <a:p>
            <a:r>
              <a:rPr kumimoji="1" lang="zh-TW" altLang="en-US" dirty="0" smtClean="0"/>
              <a:t>命名方式與常數相同</a:t>
            </a:r>
            <a:endParaRPr kumimoji="1" lang="en-US" altLang="zh-TW" dirty="0" smtClean="0"/>
          </a:p>
          <a:p>
            <a:r>
              <a:rPr kumimoji="1" lang="zh-TW" altLang="en-US" dirty="0" smtClean="0"/>
              <a:t>常用全大寫來命名與變數區分</a:t>
            </a:r>
            <a:endParaRPr kumimoji="1" lang="en-US" altLang="zh-TW" dirty="0" smtClean="0"/>
          </a:p>
          <a:p>
            <a:r>
              <a:rPr kumimoji="1" lang="zh-TW" altLang="en-US" dirty="0" smtClean="0"/>
              <a:t>放的是不會變的，例如</a:t>
            </a:r>
            <a:r>
              <a:rPr kumimoji="1" lang="en-US" altLang="zh-TW" dirty="0" smtClean="0"/>
              <a:t> constant PIE=3.14;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2503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布林</a:t>
            </a:r>
            <a:r>
              <a:rPr kumimoji="1" lang="en-US" altLang="zh-TW" dirty="0" smtClean="0"/>
              <a:t>(Boolean)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t</a:t>
            </a:r>
            <a:r>
              <a:rPr kumimoji="1" lang="en-US" altLang="zh-TW" dirty="0" smtClean="0"/>
              <a:t>rue, false</a:t>
            </a:r>
          </a:p>
          <a:p>
            <a:pPr lvl="1"/>
            <a:r>
              <a:rPr kumimoji="1" lang="en-US" altLang="zh-TW" dirty="0" err="1"/>
              <a:t>v</a:t>
            </a:r>
            <a:r>
              <a:rPr kumimoji="1" lang="en-US" altLang="zh-TW" dirty="0" err="1" smtClean="0"/>
              <a:t>ar</a:t>
            </a:r>
            <a:r>
              <a:rPr kumimoji="1" lang="en-US" altLang="zh-TW" dirty="0" smtClean="0"/>
              <a:t> exist=true;</a:t>
            </a:r>
          </a:p>
          <a:p>
            <a:pPr lvl="1"/>
            <a:r>
              <a:rPr kumimoji="1" lang="en-US" altLang="zh-TW" dirty="0" smtClean="0"/>
              <a:t>if(</a:t>
            </a:r>
            <a:r>
              <a:rPr kumimoji="1" lang="en-US" altLang="zh-TW" dirty="0"/>
              <a:t>exist</a:t>
            </a:r>
            <a:r>
              <a:rPr kumimoji="1" lang="en-US" altLang="zh-TW" dirty="0" smtClean="0"/>
              <a:t>){</a:t>
            </a:r>
          </a:p>
          <a:p>
            <a:pPr lvl="1"/>
            <a:r>
              <a:rPr kumimoji="1" lang="en-US" altLang="zh-TW" dirty="0" smtClean="0"/>
              <a:t>  alert(“true”);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00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缺點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太自由所以大家都隨意寫，不好維護</a:t>
            </a:r>
            <a:endParaRPr kumimoji="1" lang="en-US" altLang="zh-TW" dirty="0" smtClean="0"/>
          </a:p>
          <a:p>
            <a:r>
              <a:rPr kumimoji="1" lang="en-US" altLang="zh-TW" dirty="0" smtClean="0"/>
              <a:t>Plugin </a:t>
            </a:r>
            <a:r>
              <a:rPr kumimoji="1" lang="zh-TW" altLang="en-US" dirty="0" smtClean="0"/>
              <a:t>可能會互衝</a:t>
            </a:r>
            <a:endParaRPr kumimoji="1" lang="en-US" altLang="zh-TW" dirty="0" smtClean="0"/>
          </a:p>
          <a:p>
            <a:r>
              <a:rPr kumimoji="1" lang="zh-TW" altLang="en-US" dirty="0" smtClean="0"/>
              <a:t>沒有好好規劃的話到後來維護會很痛苦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1000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數值</a:t>
            </a:r>
            <a:r>
              <a:rPr kumimoji="1" lang="en-US" altLang="zh-TW" dirty="0" smtClean="0"/>
              <a:t>(Number)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v</a:t>
            </a:r>
            <a:r>
              <a:rPr kumimoji="1" lang="en-US" altLang="zh-TW" dirty="0" err="1" smtClean="0"/>
              <a:t>ar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=1;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6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字串</a:t>
            </a:r>
            <a:r>
              <a:rPr kumimoji="1" lang="en-US" altLang="zh-TW" dirty="0" smtClean="0"/>
              <a:t>(String)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v</a:t>
            </a:r>
            <a:r>
              <a:rPr kumimoji="1" lang="en-US" altLang="zh-TW" dirty="0" err="1" smtClean="0"/>
              <a:t>ar</a:t>
            </a:r>
            <a:r>
              <a:rPr kumimoji="1" lang="en-US" altLang="zh-TW" dirty="0" smtClean="0"/>
              <a:t> text=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“</a:t>
            </a:r>
            <a:r>
              <a:rPr kumimoji="1" lang="en-US" altLang="zh-TW" dirty="0" smtClean="0"/>
              <a:t>hello!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</a:t>
            </a:r>
            <a:r>
              <a:rPr kumimoji="1" lang="en-US" altLang="zh-TW" dirty="0" smtClean="0"/>
              <a:t>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3353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函式</a:t>
            </a:r>
            <a:r>
              <a:rPr kumimoji="1" lang="en-US" altLang="zh-TW" dirty="0" smtClean="0"/>
              <a:t>(Function)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設定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kumimoji="1" lang="en-US" altLang="zh-TW" dirty="0" smtClean="0"/>
              <a:t>function </a:t>
            </a:r>
            <a:r>
              <a:rPr kumimoji="1" lang="en-US" altLang="zh-TW" dirty="0" err="1" smtClean="0"/>
              <a:t>functionName</a:t>
            </a:r>
            <a:r>
              <a:rPr kumimoji="1" lang="en-US" altLang="zh-TW" dirty="0" smtClean="0"/>
              <a:t>(){</a:t>
            </a:r>
          </a:p>
          <a:p>
            <a:pPr marL="365760" lvl="1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//do something here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}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zh-TW" altLang="en-US" dirty="0" smtClean="0"/>
              <a:t>執行</a:t>
            </a:r>
            <a:r>
              <a:rPr kumimoji="1" lang="en-US" altLang="zh-TW" dirty="0" smtClean="0"/>
              <a:t>:</a:t>
            </a:r>
          </a:p>
          <a:p>
            <a:pPr marL="0" indent="0">
              <a:buNone/>
            </a:pPr>
            <a:r>
              <a:rPr kumimoji="1" lang="en-US" altLang="zh-TW" dirty="0" smtClean="0"/>
              <a:t>    </a:t>
            </a:r>
            <a:r>
              <a:rPr kumimoji="1" lang="en-US" altLang="zh-TW" dirty="0" err="1" smtClean="0"/>
              <a:t>functionName</a:t>
            </a:r>
            <a:r>
              <a:rPr kumimoji="1" lang="en-US" altLang="zh-TW" dirty="0" smtClean="0"/>
              <a:t>();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050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Ex:</a:t>
            </a:r>
            <a:r>
              <a:rPr kumimoji="1" lang="zh-TW" altLang="en-US" dirty="0"/>
              <a:t>型別和</a:t>
            </a:r>
            <a:r>
              <a:rPr kumimoji="1" lang="en-US" altLang="zh-TW" dirty="0"/>
              <a:t> function </a:t>
            </a:r>
            <a:r>
              <a:rPr kumimoji="1" lang="zh-TW" altLang="en-US" dirty="0" smtClean="0"/>
              <a:t>練習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type.html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06072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 descr="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7668" y="2705814"/>
            <a:ext cx="4114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1414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陣列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表示方式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colors = ["Red", "Green", "Blue"];</a:t>
            </a:r>
          </a:p>
          <a:p>
            <a:pPr lvl="1"/>
            <a:r>
              <a:rPr kumimoji="1" lang="en-US" altLang="zh-TW" dirty="0" err="1"/>
              <a:t>var</a:t>
            </a:r>
            <a:r>
              <a:rPr kumimoji="1" lang="en-US" altLang="zh-TW" dirty="0"/>
              <a:t> colors = new Array("Red", "Green", "Blue");</a:t>
            </a:r>
          </a:p>
          <a:p>
            <a:pPr lvl="1"/>
            <a:r>
              <a:rPr kumimoji="1" lang="en-US" altLang="zh-TW" dirty="0" err="1"/>
              <a:t>var</a:t>
            </a:r>
            <a:r>
              <a:rPr kumimoji="1" lang="en-US" altLang="zh-TW" dirty="0"/>
              <a:t> colors = Array("Red", "Green", "Blue")</a:t>
            </a:r>
            <a:r>
              <a:rPr kumimoji="1" lang="en-US" altLang="zh-TW" dirty="0" smtClean="0"/>
              <a:t>;</a:t>
            </a:r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olors[0]=Red;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6859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</a:t>
            </a:r>
            <a:r>
              <a:rPr kumimoji="1" lang="zh-TW" altLang="en-US" dirty="0" smtClean="0"/>
              <a:t>迴圈</a:t>
            </a:r>
            <a:endParaRPr kumimoji="1" lang="en-US" altLang="zh-TW" dirty="0" smtClean="0"/>
          </a:p>
          <a:p>
            <a:pPr lvl="1"/>
            <a:r>
              <a:rPr kumimoji="1" lang="en-US" altLang="zh-Hant" dirty="0"/>
              <a:t>for ( </a:t>
            </a:r>
            <a:r>
              <a:rPr kumimoji="1" lang="zh-Hant" altLang="en-US" dirty="0"/>
              <a:t>變數 </a:t>
            </a:r>
            <a:r>
              <a:rPr kumimoji="1" lang="en-US" altLang="zh-Hant" dirty="0"/>
              <a:t>= </a:t>
            </a:r>
            <a:r>
              <a:rPr kumimoji="1" lang="zh-Hant" altLang="en-US" dirty="0"/>
              <a:t>初始值 </a:t>
            </a:r>
            <a:r>
              <a:rPr kumimoji="1" lang="en-US" altLang="zh-Hant" dirty="0"/>
              <a:t>; </a:t>
            </a:r>
            <a:r>
              <a:rPr kumimoji="1" lang="zh-Hant" altLang="en-US" dirty="0"/>
              <a:t>變數 </a:t>
            </a:r>
            <a:r>
              <a:rPr kumimoji="1" lang="en-US" altLang="zh-Hant" dirty="0"/>
              <a:t>&lt; </a:t>
            </a:r>
            <a:r>
              <a:rPr kumimoji="1" lang="zh-Hant" altLang="en-US" dirty="0"/>
              <a:t>限制值 </a:t>
            </a:r>
            <a:r>
              <a:rPr kumimoji="1" lang="en-US" altLang="zh-Hant" dirty="0"/>
              <a:t>; </a:t>
            </a:r>
            <a:r>
              <a:rPr kumimoji="1" lang="zh-Hant" altLang="en-US" dirty="0"/>
              <a:t>變數 </a:t>
            </a:r>
            <a:r>
              <a:rPr kumimoji="1" lang="en-US" altLang="zh-Hant" dirty="0"/>
              <a:t>+ </a:t>
            </a:r>
            <a:r>
              <a:rPr kumimoji="1" lang="zh-Hant" altLang="en-US" dirty="0"/>
              <a:t>步進值 </a:t>
            </a:r>
            <a:r>
              <a:rPr kumimoji="1" lang="en-US" altLang="zh-Hant" dirty="0"/>
              <a:t>) {</a:t>
            </a:r>
          </a:p>
          <a:p>
            <a:pPr marL="365760" lvl="1" indent="0">
              <a:buNone/>
            </a:pPr>
            <a:r>
              <a:rPr kumimoji="1" lang="en-US" altLang="zh-Hant" dirty="0" smtClean="0"/>
              <a:t>   </a:t>
            </a:r>
            <a:r>
              <a:rPr kumimoji="1" lang="zh-Hant" altLang="en-US" dirty="0"/>
              <a:t>　要執行的程式碼</a:t>
            </a:r>
          </a:p>
          <a:p>
            <a:pPr marL="365760" lvl="1" indent="0">
              <a:buNone/>
            </a:pPr>
            <a:r>
              <a:rPr kumimoji="1" lang="en-US" altLang="zh-Hant" dirty="0" smtClean="0"/>
              <a:t>   }</a:t>
            </a:r>
          </a:p>
          <a:p>
            <a:pPr lvl="1"/>
            <a:r>
              <a:rPr kumimoji="1" lang="en-US" altLang="zh-TW" dirty="0" smtClean="0"/>
              <a:t>Ex: </a:t>
            </a:r>
            <a:r>
              <a:rPr kumimoji="1" lang="mr-IN" altLang="zh-TW" dirty="0"/>
              <a:t>total=0;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   </a:t>
            </a:r>
            <a:r>
              <a:rPr kumimoji="1" lang="mr-IN" altLang="zh-TW" dirty="0" smtClean="0"/>
              <a:t>for</a:t>
            </a:r>
            <a:r>
              <a:rPr kumimoji="1" lang="mr-IN" altLang="zh-TW" dirty="0"/>
              <a:t>(i=0;i&lt;10;i++){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      </a:t>
            </a:r>
            <a:r>
              <a:rPr kumimoji="1" lang="mr-IN" altLang="zh-TW" dirty="0" smtClean="0"/>
              <a:t>total</a:t>
            </a:r>
            <a:r>
              <a:rPr kumimoji="1" lang="mr-IN" altLang="zh-TW" dirty="0"/>
              <a:t>=total+i;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   </a:t>
            </a:r>
            <a:r>
              <a:rPr kumimoji="1" lang="mr-IN" altLang="zh-TW" dirty="0" smtClean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62459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迴圈顯示陣列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fruit=["apple", "banana", "orange", "peach"];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people=["Tom", "John", "Lily", "Sara"];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peopleLike</a:t>
            </a:r>
            <a:r>
              <a:rPr lang="en-US" altLang="zh-TW" dirty="0" smtClean="0"/>
              <a:t>="";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people.</a:t>
            </a:r>
            <a:r>
              <a:rPr lang="en-US" altLang="zh-TW" dirty="0" err="1" smtClean="0">
                <a:solidFill>
                  <a:srgbClr val="FF0000"/>
                </a:solidFill>
              </a:rPr>
              <a:t>length</a:t>
            </a:r>
            <a:r>
              <a:rPr lang="en-US" altLang="zh-TW" dirty="0" smtClean="0"/>
              <a:t>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peopleLike</a:t>
            </a:r>
            <a:r>
              <a:rPr lang="en-US" altLang="zh-TW" dirty="0" smtClean="0"/>
              <a:t>+=people[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]+" likes "+fruit[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]+", ";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  $("#</a:t>
            </a:r>
            <a:r>
              <a:rPr lang="en-US" altLang="zh-TW" dirty="0" err="1" smtClean="0"/>
              <a:t>showData</a:t>
            </a:r>
            <a:r>
              <a:rPr lang="en-US" altLang="zh-TW" dirty="0" smtClean="0"/>
              <a:t>").text(</a:t>
            </a:r>
            <a:r>
              <a:rPr lang="en-US" altLang="zh-TW" dirty="0" err="1" smtClean="0"/>
              <a:t>peopleLike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Array.length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取得陣列長度</a:t>
            </a:r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運算子</a:t>
            </a:r>
            <a:r>
              <a:rPr kumimoji="1" lang="en-US" altLang="zh-TW" dirty="0" smtClean="0"/>
              <a:t>(Operator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/>
              <a:t>指派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=</a:t>
            </a:r>
          </a:p>
          <a:p>
            <a:r>
              <a:rPr kumimoji="1" lang="zh-TW" altLang="en-US" dirty="0" smtClean="0"/>
              <a:t>計算運算子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+: </a:t>
            </a:r>
            <a:r>
              <a:rPr kumimoji="1" lang="zh-TW" altLang="en-US" dirty="0" smtClean="0"/>
              <a:t>加法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-: </a:t>
            </a:r>
            <a:r>
              <a:rPr kumimoji="1" lang="zh-TW" altLang="en-US" dirty="0" smtClean="0"/>
              <a:t>減法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*: </a:t>
            </a:r>
            <a:r>
              <a:rPr kumimoji="1" lang="zh-TW" altLang="en-US" dirty="0" smtClean="0"/>
              <a:t>乘法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/: </a:t>
            </a:r>
            <a:r>
              <a:rPr kumimoji="1" lang="zh-TW" altLang="en-US" dirty="0" smtClean="0"/>
              <a:t>除法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%: 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取餘數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3801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運算子</a:t>
            </a:r>
            <a:r>
              <a:rPr kumimoji="1" lang="en-US" altLang="zh-TW" dirty="0" smtClean="0"/>
              <a:t>(Operator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邏輯運算子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!</a:t>
            </a:r>
            <a:r>
              <a:rPr kumimoji="1" lang="en-US" altLang="zh-TW" dirty="0" smtClean="0"/>
              <a:t>: NOT</a:t>
            </a:r>
          </a:p>
          <a:p>
            <a:pPr lvl="1"/>
            <a:r>
              <a:rPr kumimoji="1" lang="en-US" altLang="zh-TW" dirty="0"/>
              <a:t>&gt;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大於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&lt;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小於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&gt;=: </a:t>
            </a:r>
            <a:r>
              <a:rPr kumimoji="1" lang="zh-TW" altLang="en-US" dirty="0" smtClean="0"/>
              <a:t>大於等於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&lt;=:  </a:t>
            </a:r>
            <a:r>
              <a:rPr kumimoji="1" lang="zh-TW" altLang="en-US" dirty="0" smtClean="0"/>
              <a:t>小於等於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==: </a:t>
            </a:r>
            <a:r>
              <a:rPr kumimoji="1" lang="zh-TW" altLang="en-US" dirty="0" smtClean="0"/>
              <a:t>相等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!=: </a:t>
            </a:r>
            <a:r>
              <a:rPr kumimoji="1" lang="zh-TW" altLang="en-US" dirty="0" smtClean="0"/>
              <a:t>不等於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&amp;&amp;: AND</a:t>
            </a:r>
          </a:p>
          <a:p>
            <a:pPr lvl="1"/>
            <a:r>
              <a:rPr kumimoji="1" lang="en-US" altLang="zh-TW" dirty="0" smtClean="0"/>
              <a:t>||: OR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053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犀牛書</a:t>
            </a:r>
            <a:endParaRPr kumimoji="1" lang="zh-TW" altLang="en-US" dirty="0"/>
          </a:p>
        </p:txBody>
      </p:sp>
      <p:pic>
        <p:nvPicPr>
          <p:cNvPr id="4" name="圖片 3" descr="A2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0676" y="1219200"/>
            <a:ext cx="416403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526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</a:t>
            </a:r>
            <a:r>
              <a:rPr kumimoji="1" lang="en-US" altLang="zh-TW" dirty="0" smtClean="0"/>
              <a:t>f </a:t>
            </a:r>
            <a:r>
              <a:rPr kumimoji="1" lang="zh-TW" altLang="en-US" dirty="0" smtClean="0"/>
              <a:t>判斷式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If(</a:t>
            </a:r>
            <a:r>
              <a:rPr kumimoji="1" lang="zh-TW" altLang="en-US" dirty="0" smtClean="0"/>
              <a:t>條件</a:t>
            </a:r>
            <a:r>
              <a:rPr kumimoji="1" lang="en-US" altLang="zh-TW" dirty="0" smtClean="0"/>
              <a:t>){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//do something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}else if(</a:t>
            </a:r>
            <a:r>
              <a:rPr kumimoji="1" lang="zh-TW" altLang="en-US" smtClean="0"/>
              <a:t>條件</a:t>
            </a:r>
            <a:r>
              <a:rPr kumimoji="1" lang="en-US" altLang="zh-TW" smtClean="0"/>
              <a:t>){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//do something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}else{</a:t>
            </a:r>
          </a:p>
          <a:p>
            <a:pPr marL="0" indent="0">
              <a:buNone/>
            </a:pPr>
            <a:r>
              <a:rPr kumimoji="1" lang="en-US" altLang="zh-TW" dirty="0" smtClean="0"/>
              <a:t>   //do something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6116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 </a:t>
            </a:r>
            <a:r>
              <a:rPr kumimoji="1" lang="zh-TW" altLang="en-US" dirty="0" smtClean="0"/>
              <a:t>判斷式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mr-IN" altLang="zh-TW" dirty="0"/>
              <a:t>switch(expression) {</a:t>
            </a:r>
          </a:p>
          <a:p>
            <a:r>
              <a:rPr kumimoji="1" lang="mr-IN" altLang="zh-TW" dirty="0"/>
              <a:t>    case n:</a:t>
            </a:r>
          </a:p>
          <a:p>
            <a:r>
              <a:rPr kumimoji="1" lang="mr-IN" altLang="zh-TW" dirty="0"/>
              <a:t>        code block</a:t>
            </a:r>
          </a:p>
          <a:p>
            <a:r>
              <a:rPr kumimoji="1" lang="mr-IN" altLang="zh-TW" dirty="0"/>
              <a:t>        break;</a:t>
            </a:r>
          </a:p>
          <a:p>
            <a:r>
              <a:rPr kumimoji="1" lang="mr-IN" altLang="zh-TW" dirty="0"/>
              <a:t>    case n:</a:t>
            </a:r>
          </a:p>
          <a:p>
            <a:r>
              <a:rPr kumimoji="1" lang="mr-IN" altLang="zh-TW" dirty="0"/>
              <a:t>        code block</a:t>
            </a:r>
          </a:p>
          <a:p>
            <a:r>
              <a:rPr kumimoji="1" lang="mr-IN" altLang="zh-TW" dirty="0"/>
              <a:t>        break;</a:t>
            </a:r>
          </a:p>
          <a:p>
            <a:r>
              <a:rPr kumimoji="1" lang="mr-IN" altLang="zh-TW" dirty="0"/>
              <a:t>    default:</a:t>
            </a:r>
          </a:p>
          <a:p>
            <a:r>
              <a:rPr kumimoji="1" lang="mr-IN" altLang="zh-TW" dirty="0"/>
              <a:t>        code block</a:t>
            </a:r>
          </a:p>
          <a:p>
            <a:r>
              <a:rPr kumimoji="1" lang="mr-IN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9295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運算子和判斷式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if-</a:t>
            </a:r>
            <a:r>
              <a:rPr kumimoji="1" lang="en-US" altLang="zh-TW" dirty="0" err="1" smtClean="0"/>
              <a:t>switch.html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各別用</a:t>
            </a:r>
            <a:r>
              <a:rPr kumimoji="1" lang="en-US" altLang="zh-TW" dirty="0" smtClean="0"/>
              <a:t> if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 else 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 switch </a:t>
            </a:r>
            <a:r>
              <a:rPr kumimoji="1" lang="zh-TW" altLang="en-US" dirty="0" smtClean="0"/>
              <a:t>寫判斷式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將判斷式用</a:t>
            </a:r>
            <a:r>
              <a:rPr kumimoji="1" lang="en-US" altLang="zh-TW" dirty="0" smtClean="0"/>
              <a:t> function </a:t>
            </a:r>
            <a:r>
              <a:rPr kumimoji="1" lang="zh-TW" altLang="en-US" dirty="0" smtClean="0"/>
              <a:t>拉出來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3988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操作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取值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.text();</a:t>
            </a:r>
          </a:p>
          <a:p>
            <a:pPr lvl="1"/>
            <a:r>
              <a:rPr kumimoji="1" lang="en-US" altLang="zh-TW" dirty="0" smtClean="0"/>
              <a:t>.html</a:t>
            </a:r>
            <a:r>
              <a:rPr kumimoji="1" lang="en-US" altLang="zh-TW" dirty="0"/>
              <a:t>()</a:t>
            </a:r>
            <a:r>
              <a:rPr kumimoji="1" lang="en-US" altLang="zh-TW" dirty="0" smtClean="0"/>
              <a:t>;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attr</a:t>
            </a:r>
            <a:r>
              <a:rPr kumimoji="1" lang="en-US" altLang="zh-TW" dirty="0" smtClean="0"/>
              <a:t>(</a:t>
            </a:r>
            <a:r>
              <a:rPr kumimoji="1" lang="en-US" altLang="zh-TW" i="1" dirty="0" smtClean="0"/>
              <a:t>attribute</a:t>
            </a:r>
            <a:r>
              <a:rPr kumimoji="1" lang="en-US" altLang="zh-TW" dirty="0" smtClean="0"/>
              <a:t>);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/>
              <a:t>prop(</a:t>
            </a:r>
            <a:r>
              <a:rPr kumimoji="1" lang="en-US" altLang="zh-TW" dirty="0" err="1"/>
              <a:t>propertyName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val</a:t>
            </a:r>
            <a:r>
              <a:rPr kumimoji="1" lang="en-US" altLang="zh-TW" dirty="0"/>
              <a:t>();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5766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.text()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/>
              <a:t>取得或設定</a:t>
            </a:r>
            <a:r>
              <a:rPr kumimoji="1" lang="en-US" altLang="zh-TW" dirty="0"/>
              <a:t> HTML tag </a:t>
            </a:r>
            <a:r>
              <a:rPr kumimoji="1" lang="zh-TW" altLang="en-US" dirty="0"/>
              <a:t>內的</a:t>
            </a:r>
            <a:r>
              <a:rPr kumimoji="1" lang="zh-TW" altLang="en-US" dirty="0" smtClean="0"/>
              <a:t>文字</a:t>
            </a:r>
            <a:endParaRPr kumimoji="1" lang="en-US" altLang="zh-TW" dirty="0" smtClean="0"/>
          </a:p>
          <a:p>
            <a:r>
              <a:rPr kumimoji="1" lang="zh-TW" altLang="en-US" dirty="0" smtClean="0"/>
              <a:t>取值</a:t>
            </a:r>
            <a:r>
              <a:rPr kumimoji="1" lang="en-US" altLang="zh-TW" dirty="0" smtClean="0"/>
              <a:t>: .text()</a:t>
            </a:r>
          </a:p>
          <a:p>
            <a:r>
              <a:rPr kumimoji="1" lang="zh-TW" altLang="en-US" dirty="0" smtClean="0"/>
              <a:t>設值</a:t>
            </a:r>
            <a:r>
              <a:rPr kumimoji="1" lang="en-US" altLang="zh-TW" dirty="0" smtClean="0"/>
              <a:t>: .text(text)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7644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.html()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.text()</a:t>
            </a:r>
            <a:r>
              <a:rPr kumimoji="1" lang="zh-TW" altLang="en-US" dirty="0" smtClean="0"/>
              <a:t>類似，但會取得</a:t>
            </a:r>
            <a:r>
              <a:rPr kumimoji="1" lang="zh-TW" altLang="en-US" dirty="0"/>
              <a:t>或設定</a:t>
            </a:r>
            <a:r>
              <a:rPr kumimoji="1" lang="en-US" altLang="zh-TW" dirty="0"/>
              <a:t> HTML tag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內容</a:t>
            </a:r>
            <a:endParaRPr kumimoji="1" lang="en-US" altLang="zh-TW" dirty="0" smtClean="0"/>
          </a:p>
          <a:p>
            <a:r>
              <a:rPr kumimoji="1" lang="zh-TW" altLang="en-US" dirty="0" smtClean="0"/>
              <a:t>取值</a:t>
            </a:r>
            <a:r>
              <a:rPr kumimoji="1" lang="en-US" altLang="zh-TW" dirty="0" smtClean="0"/>
              <a:t>: .html()</a:t>
            </a:r>
          </a:p>
          <a:p>
            <a:r>
              <a:rPr kumimoji="1" lang="zh-TW" altLang="en-US" dirty="0" smtClean="0"/>
              <a:t>設值</a:t>
            </a:r>
            <a:r>
              <a:rPr kumimoji="1" lang="en-US" altLang="zh-TW" dirty="0" smtClean="0"/>
              <a:t>: .</a:t>
            </a:r>
            <a:r>
              <a:rPr kumimoji="1" lang="en-US" altLang="zh-TW" dirty="0"/>
              <a:t>h</a:t>
            </a:r>
            <a:r>
              <a:rPr kumimoji="1" lang="en-US" altLang="zh-TW" dirty="0" smtClean="0"/>
              <a:t>tml(html)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409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attr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取得或設定</a:t>
            </a:r>
            <a:r>
              <a:rPr kumimoji="1" lang="en-US" altLang="zh-TW" dirty="0" smtClean="0"/>
              <a:t> HTML tag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attribute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</a:t>
            </a:r>
            <a:endParaRPr kumimoji="1" lang="en-US" altLang="zh-TW" dirty="0" smtClean="0"/>
          </a:p>
          <a:p>
            <a:r>
              <a:rPr kumimoji="1" lang="en-US" altLang="zh-TW" dirty="0" smtClean="0"/>
              <a:t>&lt;</a:t>
            </a:r>
            <a:r>
              <a:rPr kumimoji="1" lang="en-US" altLang="zh-TW" dirty="0" err="1" smtClean="0"/>
              <a:t>img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zh-TW" dirty="0" smtClean="0"/>
              <a:t>=“”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alt</a:t>
            </a:r>
            <a:r>
              <a:rPr kumimoji="1" lang="en-US" altLang="zh-TW" dirty="0" smtClean="0"/>
              <a:t>=“”&gt;</a:t>
            </a:r>
          </a:p>
          <a:p>
            <a:r>
              <a:rPr kumimoji="1" lang="zh-TW" altLang="en-US" dirty="0" smtClean="0"/>
              <a:t>取值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attr</a:t>
            </a:r>
            <a:r>
              <a:rPr kumimoji="1" lang="en-US" altLang="zh-TW" dirty="0"/>
              <a:t>( </a:t>
            </a:r>
            <a:r>
              <a:rPr kumimoji="1" lang="en-US" altLang="zh-TW" dirty="0" err="1"/>
              <a:t>attributeName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設值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attr</a:t>
            </a:r>
            <a:r>
              <a:rPr kumimoji="1" lang="en-US" altLang="zh-TW" dirty="0"/>
              <a:t>( </a:t>
            </a:r>
            <a:r>
              <a:rPr kumimoji="1" lang="en-US" altLang="zh-TW" dirty="0" err="1"/>
              <a:t>attributeName</a:t>
            </a:r>
            <a:r>
              <a:rPr kumimoji="1" lang="en-US" altLang="zh-TW" dirty="0"/>
              <a:t>, value 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5035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.prop()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類似</a:t>
            </a:r>
            <a:r>
              <a:rPr kumimoji="1" lang="en-US" altLang="zh-TW" dirty="0" smtClean="0"/>
              <a:t> .</a:t>
            </a:r>
            <a:r>
              <a:rPr kumimoji="1" lang="en-US" altLang="zh-TW" dirty="0" err="1" smtClean="0"/>
              <a:t>attr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，但只有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true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false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的值，</a:t>
            </a:r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建議用來設定或取得像</a:t>
            </a:r>
            <a:r>
              <a:rPr kumimoji="1" lang="en-US" altLang="zh-TW" dirty="0" smtClean="0"/>
              <a:t> checked 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 disabled </a:t>
            </a:r>
            <a:r>
              <a:rPr kumimoji="1" lang="zh-TW" altLang="en-US" dirty="0" smtClean="0"/>
              <a:t>這種只有兩種狀態的</a:t>
            </a:r>
            <a:r>
              <a:rPr kumimoji="1" lang="en-US" altLang="zh-TW" dirty="0" smtClean="0"/>
              <a:t> attribute</a:t>
            </a:r>
          </a:p>
          <a:p>
            <a:r>
              <a:rPr kumimoji="1" lang="zh-TW" altLang="en-US" dirty="0" smtClean="0"/>
              <a:t>取值</a:t>
            </a:r>
            <a:r>
              <a:rPr kumimoji="1" lang="en-US" altLang="zh-TW" dirty="0"/>
              <a:t>: .prop( </a:t>
            </a:r>
            <a:r>
              <a:rPr kumimoji="1" lang="en-US" altLang="zh-TW" dirty="0" err="1" smtClean="0"/>
              <a:t>propertyName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設值</a:t>
            </a:r>
            <a:r>
              <a:rPr kumimoji="1" lang="en-US" altLang="zh-TW" dirty="0" smtClean="0"/>
              <a:t>: .prop( </a:t>
            </a:r>
            <a:r>
              <a:rPr kumimoji="1" lang="en-US" altLang="zh-TW" dirty="0" err="1" smtClean="0"/>
              <a:t>propertyName</a:t>
            </a:r>
            <a:r>
              <a:rPr kumimoji="1" lang="en-US" altLang="zh-TW" dirty="0" smtClean="0"/>
              <a:t>, value 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7365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取得或設定表單元素</a:t>
            </a:r>
            <a:r>
              <a:rPr kumimoji="1" lang="en-US" altLang="zh-TW" dirty="0" smtClean="0"/>
              <a:t>(input, select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的值</a:t>
            </a:r>
            <a:endParaRPr kumimoji="1" lang="en-US" altLang="zh-TW" dirty="0" smtClean="0"/>
          </a:p>
          <a:p>
            <a:r>
              <a:rPr kumimoji="1" lang="zh-TW" altLang="en-US" dirty="0" smtClean="0"/>
              <a:t>取值</a:t>
            </a:r>
            <a:r>
              <a:rPr kumimoji="1" lang="en-US" altLang="zh-TW" dirty="0" smtClean="0"/>
              <a:t> .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()</a:t>
            </a:r>
          </a:p>
          <a:p>
            <a:pPr lvl="2"/>
            <a:r>
              <a:rPr kumimoji="1" lang="zh-TW" altLang="en-US" dirty="0"/>
              <a:t>取得</a:t>
            </a:r>
            <a:r>
              <a:rPr kumimoji="1" lang="en-US" altLang="zh-TW" dirty="0"/>
              <a:t> select </a:t>
            </a:r>
            <a:r>
              <a:rPr kumimoji="1" lang="zh-TW" altLang="en-US" dirty="0"/>
              <a:t>的內容</a:t>
            </a:r>
            <a:r>
              <a:rPr kumimoji="1" lang="en-US" altLang="zh-TW" dirty="0"/>
              <a:t>: $( ”#select </a:t>
            </a:r>
            <a:r>
              <a:rPr kumimoji="1" lang="en-US" altLang="zh-TW" dirty="0" err="1"/>
              <a:t>option:selected</a:t>
            </a:r>
            <a:r>
              <a:rPr kumimoji="1" lang="en-US" altLang="zh-TW" dirty="0"/>
              <a:t>" ).text();</a:t>
            </a:r>
          </a:p>
          <a:p>
            <a:pPr lvl="2"/>
            <a:r>
              <a:rPr kumimoji="1" lang="zh-TW" altLang="en-US" dirty="0"/>
              <a:t>取得</a:t>
            </a:r>
            <a:r>
              <a:rPr kumimoji="1" lang="en-US" altLang="zh-TW" dirty="0"/>
              <a:t> checkbox </a:t>
            </a:r>
            <a:r>
              <a:rPr kumimoji="1" lang="zh-TW" altLang="en-US" dirty="0"/>
              <a:t>的內容</a:t>
            </a:r>
            <a:r>
              <a:rPr kumimoji="1" lang="en-US" altLang="zh-TW" dirty="0"/>
              <a:t>: </a:t>
            </a:r>
          </a:p>
          <a:p>
            <a:pPr lvl="3"/>
            <a:r>
              <a:rPr kumimoji="1" lang="mr-IN" altLang="zh-TW" sz="1600" dirty="0"/>
              <a:t>var checked = [];</a:t>
            </a:r>
          </a:p>
          <a:p>
            <a:pPr lvl="3"/>
            <a:r>
              <a:rPr kumimoji="1" lang="mr-IN" altLang="zh-TW" sz="1500" dirty="0" smtClean="0"/>
              <a:t>$</a:t>
            </a:r>
            <a:r>
              <a:rPr kumimoji="1" lang="mr-IN" altLang="zh-TW" sz="1500" dirty="0"/>
              <a:t>.each</a:t>
            </a:r>
            <a:r>
              <a:rPr kumimoji="1" lang="mr-IN" altLang="zh-TW" sz="1500" dirty="0" smtClean="0"/>
              <a:t>($(</a:t>
            </a:r>
            <a:r>
              <a:rPr kumimoji="1" lang="mr-IN" altLang="zh-TW" sz="1500" dirty="0"/>
              <a:t>"input[name='checkboxOption']:checked"), </a:t>
            </a:r>
            <a:r>
              <a:rPr kumimoji="1" lang="en-US" altLang="zh-TW" sz="1500" dirty="0" smtClean="0"/>
              <a:t>  </a:t>
            </a:r>
            <a:r>
              <a:rPr kumimoji="1" lang="mr-IN" altLang="zh-TW" sz="1500" dirty="0" smtClean="0"/>
              <a:t>function</a:t>
            </a:r>
            <a:r>
              <a:rPr kumimoji="1" lang="mr-IN" altLang="zh-TW" sz="1500" dirty="0"/>
              <a:t>(){            </a:t>
            </a:r>
          </a:p>
          <a:p>
            <a:pPr marL="1143000" lvl="3" indent="0">
              <a:buNone/>
            </a:pPr>
            <a:r>
              <a:rPr kumimoji="1" lang="mr-IN" altLang="zh-TW" sz="1500" dirty="0" smtClean="0"/>
              <a:t>      </a:t>
            </a:r>
            <a:r>
              <a:rPr kumimoji="1" lang="mr-IN" altLang="zh-TW" sz="1500" dirty="0"/>
              <a:t>checked.push($(this).val());</a:t>
            </a:r>
          </a:p>
          <a:p>
            <a:pPr marL="1143000" lvl="3" indent="0">
              <a:buNone/>
            </a:pPr>
            <a:r>
              <a:rPr kumimoji="1" lang="mr-IN" altLang="zh-TW" sz="1500" dirty="0"/>
              <a:t>    </a:t>
            </a:r>
            <a:r>
              <a:rPr kumimoji="1" lang="mr-IN" altLang="zh-TW" sz="1500" dirty="0" smtClean="0"/>
              <a:t>}</a:t>
            </a:r>
            <a:r>
              <a:rPr kumimoji="1" lang="mr-IN" altLang="zh-TW" sz="1500" dirty="0"/>
              <a:t>);</a:t>
            </a:r>
            <a:endParaRPr kumimoji="1" lang="en-US" altLang="zh-TW" sz="15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8982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設值</a:t>
            </a:r>
            <a:r>
              <a:rPr kumimoji="1" lang="en-US" altLang="zh-TW" dirty="0" smtClean="0"/>
              <a:t> .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(value)</a:t>
            </a:r>
          </a:p>
          <a:p>
            <a:pPr lvl="2"/>
            <a:r>
              <a:rPr kumimoji="1" lang="zh-TW" altLang="en-US" dirty="0"/>
              <a:t>依內容設定</a:t>
            </a:r>
            <a:r>
              <a:rPr kumimoji="1" lang="en-US" altLang="zh-TW" dirty="0"/>
              <a:t> select </a:t>
            </a:r>
            <a:r>
              <a:rPr kumimoji="1" lang="zh-TW" altLang="en-US" dirty="0"/>
              <a:t>值</a:t>
            </a:r>
            <a:endParaRPr kumimoji="1" lang="en-US" altLang="zh-TW" dirty="0"/>
          </a:p>
          <a:p>
            <a:pPr lvl="3"/>
            <a:r>
              <a:rPr kumimoji="1" lang="en-US" altLang="zh-TW" dirty="0" err="1"/>
              <a:t>var</a:t>
            </a:r>
            <a:r>
              <a:rPr kumimoji="1" lang="en-US" altLang="zh-TW" dirty="0"/>
              <a:t> content = 'Tom';</a:t>
            </a:r>
          </a:p>
          <a:p>
            <a:pPr lvl="3"/>
            <a:r>
              <a:rPr kumimoji="1" lang="en-US" altLang="zh-TW" dirty="0"/>
              <a:t>$.each($("#</a:t>
            </a:r>
            <a:r>
              <a:rPr kumimoji="1" lang="en-US" altLang="zh-TW" dirty="0" err="1"/>
              <a:t>selectVal</a:t>
            </a:r>
            <a:r>
              <a:rPr kumimoji="1" lang="en-US" altLang="zh-TW" dirty="0"/>
              <a:t> option"), function(){</a:t>
            </a:r>
          </a:p>
          <a:p>
            <a:pPr lvl="3"/>
            <a:r>
              <a:rPr kumimoji="1" lang="en-US" altLang="zh-TW" dirty="0"/>
              <a:t>   if($(this).text()==content)$(this).prop('selected', true)</a:t>
            </a:r>
          </a:p>
          <a:p>
            <a:pPr lvl="3"/>
            <a:r>
              <a:rPr kumimoji="1" lang="en-US" altLang="zh-TW" dirty="0"/>
              <a:t>});</a:t>
            </a:r>
          </a:p>
          <a:p>
            <a:pPr lvl="2"/>
            <a:r>
              <a:rPr kumimoji="1" lang="zh-TW" altLang="en-US" dirty="0"/>
              <a:t>設定</a:t>
            </a:r>
            <a:r>
              <a:rPr kumimoji="1" lang="en-US" altLang="zh-TW" dirty="0"/>
              <a:t> radio, checkbox </a:t>
            </a:r>
            <a:r>
              <a:rPr kumimoji="1" lang="zh-TW" altLang="en-US" dirty="0"/>
              <a:t>值</a:t>
            </a:r>
            <a:endParaRPr kumimoji="1" lang="en-US" altLang="zh-TW" dirty="0"/>
          </a:p>
          <a:p>
            <a:pPr lvl="3"/>
            <a:r>
              <a:rPr kumimoji="1" lang="en-US" altLang="zh-TW" dirty="0"/>
              <a:t>$("input[name=name][value=" + value + "]").prop('checked', true);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72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cookbook</a:t>
            </a:r>
            <a:endParaRPr kumimoji="1" lang="zh-TW" altLang="en-US" dirty="0"/>
          </a:p>
        </p:txBody>
      </p:sp>
      <p:pic>
        <p:nvPicPr>
          <p:cNvPr id="4" name="圖片 3" descr="lr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8669" y="1553609"/>
            <a:ext cx="3883857" cy="50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138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get-</a:t>
            </a:r>
            <a:r>
              <a:rPr kumimoji="1" lang="en-US" altLang="zh-TW" dirty="0" err="1" smtClean="0"/>
              <a:t>value.html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 descr="get va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0176" y="1561116"/>
            <a:ext cx="5058747" cy="50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6686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$.each()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e</a:t>
            </a:r>
            <a:r>
              <a:rPr kumimoji="1" lang="en-US" altLang="zh-TW" dirty="0" err="1" smtClean="0"/>
              <a:t>ach.html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比較簡單的處理迴圈的方法，效能比較差但用起來比較快，用來處理</a:t>
            </a:r>
            <a:r>
              <a:rPr kumimoji="1" lang="en-US" altLang="zh-TW" dirty="0" smtClean="0"/>
              <a:t> html </a:t>
            </a:r>
            <a:r>
              <a:rPr kumimoji="1" lang="zh-TW" altLang="en-US" dirty="0" smtClean="0"/>
              <a:t>內容很方便</a:t>
            </a:r>
            <a:endParaRPr kumimoji="1" lang="en-US" altLang="zh-TW" dirty="0" smtClean="0"/>
          </a:p>
          <a:p>
            <a:r>
              <a:rPr kumimoji="1" lang="en-US" altLang="zh-TW" dirty="0" smtClean="0"/>
              <a:t>Ex: </a:t>
            </a:r>
          </a:p>
          <a:p>
            <a:pPr lvl="1"/>
            <a:r>
              <a:rPr kumimoji="1" lang="mr-IN" altLang="zh-TW" dirty="0"/>
              <a:t>$("#table td").each(function(){</a:t>
            </a:r>
          </a:p>
          <a:p>
            <a:pPr lvl="1"/>
            <a:r>
              <a:rPr kumimoji="1" lang="mr-IN" altLang="zh-TW" dirty="0"/>
              <a:t>      </a:t>
            </a:r>
            <a:r>
              <a:rPr kumimoji="1" lang="en-US" altLang="zh-TW" dirty="0" err="1" smtClean="0"/>
              <a:t>console.log</a:t>
            </a:r>
            <a:r>
              <a:rPr kumimoji="1" lang="mr-IN" altLang="zh-TW" dirty="0" smtClean="0"/>
              <a:t>(</a:t>
            </a:r>
            <a:r>
              <a:rPr kumimoji="1" lang="mr-IN" altLang="zh-TW" dirty="0"/>
              <a:t>$(this).text(</a:t>
            </a:r>
            <a:r>
              <a:rPr kumimoji="1" lang="mr-IN" altLang="zh-TW" dirty="0" smtClean="0"/>
              <a:t>))</a:t>
            </a:r>
            <a:r>
              <a:rPr kumimoji="1" lang="mr-IN" altLang="zh-TW" dirty="0"/>
              <a:t>;</a:t>
            </a:r>
          </a:p>
          <a:p>
            <a:pPr lvl="1"/>
            <a:r>
              <a:rPr kumimoji="1" lang="mr-IN" altLang="zh-TW" dirty="0"/>
              <a:t>   </a:t>
            </a:r>
            <a:r>
              <a:rPr kumimoji="1" lang="mr-IN" altLang="zh-TW" dirty="0" smtClean="0"/>
              <a:t>}</a:t>
            </a:r>
            <a:r>
              <a:rPr kumimoji="1" lang="mr-IN" altLang="zh-TW" dirty="0"/>
              <a:t>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0694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set</a:t>
            </a:r>
            <a:r>
              <a:rPr kumimoji="1" lang="en-US" altLang="zh-TW" dirty="0"/>
              <a:t>-</a:t>
            </a:r>
            <a:r>
              <a:rPr kumimoji="1" lang="en-US" altLang="zh-TW" dirty="0" err="1"/>
              <a:t>value.html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 descr="set va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9621" y="1587576"/>
            <a:ext cx="4151527" cy="5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525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判斷是否選取後</a:t>
            </a:r>
            <a:r>
              <a:rPr kumimoji="1" lang="en-US" altLang="zh-TW" dirty="0" smtClean="0"/>
              <a:t> highlight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0380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l</a:t>
            </a:r>
            <a:r>
              <a:rPr kumimoji="1" lang="en-US" altLang="zh-TW" dirty="0" smtClean="0"/>
              <a:t>ist-check-2.html</a:t>
            </a:r>
          </a:p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if($(this).prop</a:t>
            </a:r>
            <a:r>
              <a:rPr kumimoji="1" lang="en-US" altLang="zh-TW" dirty="0" smtClean="0"/>
              <a:t>(“checked”)) </a:t>
            </a:r>
            <a:r>
              <a:rPr kumimoji="1" lang="zh-TW" altLang="en-US" dirty="0" smtClean="0"/>
              <a:t>判斷</a:t>
            </a:r>
            <a:endParaRPr kumimoji="1" lang="zh-TW" altLang="en-US" dirty="0"/>
          </a:p>
        </p:txBody>
      </p:sp>
      <p:pic>
        <p:nvPicPr>
          <p:cNvPr id="4" name="圖片 3" descr="check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748" y="3583078"/>
            <a:ext cx="8766048" cy="12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363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checkbox </a:t>
            </a:r>
            <a:r>
              <a:rPr kumimoji="1" lang="zh-TW" altLang="en-US" dirty="0" smtClean="0"/>
              <a:t>全選及全不選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9986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select-</a:t>
            </a:r>
            <a:r>
              <a:rPr kumimoji="1" lang="en-US" altLang="zh-TW" dirty="0" err="1" smtClean="0"/>
              <a:t>all.html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判斷全選的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checkbox </a:t>
            </a:r>
            <a:r>
              <a:rPr kumimoji="1" lang="zh-TW" altLang="en-US" dirty="0" smtClean="0"/>
              <a:t>選取狀態後，把選取狀態設定到其他</a:t>
            </a:r>
            <a:r>
              <a:rPr kumimoji="1" lang="en-US" altLang="zh-TW" dirty="0" smtClean="0"/>
              <a:t> checkbox</a:t>
            </a:r>
            <a:endParaRPr kumimoji="1" lang="zh-TW" altLang="en-US" dirty="0"/>
          </a:p>
        </p:txBody>
      </p:sp>
      <p:pic>
        <p:nvPicPr>
          <p:cNvPr id="4" name="圖片 3" descr="check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810" y="3565970"/>
            <a:ext cx="8029523" cy="19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945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(‘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敘述</a:t>
            </a:r>
            <a:r>
              <a:rPr kumimoji="1" lang="en-US" altLang="zh-TW" dirty="0" smtClean="0"/>
              <a:t>’)- </a:t>
            </a:r>
            <a:r>
              <a:rPr kumimoji="1" lang="zh-TW" altLang="en-US" dirty="0" smtClean="0"/>
              <a:t>取得值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(‘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 </a:t>
            </a:r>
            <a:r>
              <a:rPr kumimoji="1" lang="zh-TW" altLang="en-US" dirty="0"/>
              <a:t>敘述</a:t>
            </a:r>
            <a:r>
              <a:rPr kumimoji="1" lang="en-US" altLang="zh-TW" dirty="0" smtClean="0"/>
              <a:t>’, ‘</a:t>
            </a:r>
            <a:r>
              <a:rPr kumimoji="1" lang="zh-TW" altLang="en-US" dirty="0" smtClean="0"/>
              <a:t>值</a:t>
            </a:r>
            <a:r>
              <a:rPr kumimoji="1" lang="en-US" altLang="zh-TW" dirty="0" smtClean="0"/>
              <a:t>’)- </a:t>
            </a:r>
            <a:r>
              <a:rPr kumimoji="1" lang="zh-TW" altLang="en-US" dirty="0" smtClean="0"/>
              <a:t>設定值</a:t>
            </a:r>
            <a:endParaRPr kumimoji="1" lang="en-US" altLang="zh-TW" dirty="0" smtClean="0"/>
          </a:p>
          <a:p>
            <a:r>
              <a:rPr kumimoji="1" lang="zh-TW" altLang="en-US" dirty="0" smtClean="0"/>
              <a:t>設定多個樣式</a:t>
            </a:r>
            <a:endParaRPr kumimoji="1"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styles = {</a:t>
            </a:r>
          </a:p>
          <a:p>
            <a:pPr lvl="1"/>
            <a:r>
              <a:rPr lang="en-US" altLang="zh-TW" dirty="0" smtClean="0"/>
              <a:t>  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1: “</a:t>
            </a:r>
            <a:r>
              <a:rPr lang="zh-TW" altLang="en-US" dirty="0" smtClean="0"/>
              <a:t>值</a:t>
            </a:r>
            <a:r>
              <a:rPr lang="en-US" altLang="zh-TW" dirty="0" smtClean="0"/>
              <a:t>"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 smtClean="0"/>
              <a:t>  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2: </a:t>
            </a:r>
            <a:r>
              <a:rPr lang="en-US" altLang="zh-TW" dirty="0"/>
              <a:t>“</a:t>
            </a:r>
            <a:r>
              <a:rPr lang="zh-TW" altLang="en-US" dirty="0"/>
              <a:t>值</a:t>
            </a:r>
            <a:r>
              <a:rPr lang="en-US" altLang="zh-TW" dirty="0"/>
              <a:t>",</a:t>
            </a:r>
          </a:p>
          <a:p>
            <a:pPr lvl="1"/>
            <a:r>
              <a:rPr lang="en-US" altLang="zh-TW" dirty="0" smtClean="0"/>
              <a:t>}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$( this ).</a:t>
            </a:r>
            <a:r>
              <a:rPr lang="en-US" altLang="zh-TW" dirty="0" err="1"/>
              <a:t>css</a:t>
            </a:r>
            <a:r>
              <a:rPr lang="en-US" altLang="zh-TW" dirty="0"/>
              <a:t>( styles 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3354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Box </a:t>
            </a:r>
            <a:r>
              <a:rPr lang="zh-TW" altLang="en-US" dirty="0" smtClean="0"/>
              <a:t>的移動與變色</a:t>
            </a:r>
            <a:endParaRPr lang="zh-TW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取得區塊設定的背景色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41712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css.html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(“background-color”)</a:t>
            </a:r>
            <a:r>
              <a:rPr kumimoji="1" lang="zh-TW" altLang="en-US" dirty="0" smtClean="0"/>
              <a:t>取得顏色後輸出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 descr="get 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688" y="3103447"/>
            <a:ext cx="7061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9093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調色盤</a:t>
            </a:r>
            <a:r>
              <a:rPr kumimoji="1" lang="en-US" altLang="zh-TW" dirty="0"/>
              <a:t>(</a:t>
            </a:r>
            <a:r>
              <a:rPr kumimoji="1" lang="en-US" altLang="zh-TW" dirty="0" err="1" smtClean="0"/>
              <a:t>palette.html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44706"/>
          </a:xfrm>
        </p:spPr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() </a:t>
            </a:r>
            <a:r>
              <a:rPr kumimoji="1" lang="zh-TW" altLang="en-US" dirty="0" smtClean="0"/>
              <a:t>取得與設定顏色製作簡單調色盤</a:t>
            </a:r>
            <a:endParaRPr kumimoji="1" lang="zh-TW" altLang="en-US" dirty="0"/>
          </a:p>
        </p:txBody>
      </p:sp>
      <p:pic>
        <p:nvPicPr>
          <p:cNvPr id="4" name="圖片 3" descr="pal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5128" y="2940471"/>
            <a:ext cx="6135816" cy="37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30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設定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css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addClass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增加</a:t>
            </a:r>
            <a:r>
              <a:rPr kumimoji="1" lang="en-US" altLang="zh-TW" dirty="0" smtClean="0"/>
              <a:t> class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removeClass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移除</a:t>
            </a:r>
            <a:r>
              <a:rPr kumimoji="1" lang="en-US" altLang="zh-TW" dirty="0" smtClean="0"/>
              <a:t> class</a:t>
            </a:r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toggleClass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動態切換</a:t>
            </a:r>
            <a:r>
              <a:rPr kumimoji="1" lang="en-US" altLang="zh-TW" dirty="0" smtClean="0"/>
              <a:t> class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392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下載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jQuery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https://jquery.com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zh-TW" altLang="en-US" dirty="0" smtClean="0"/>
              <a:t>或使用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cdn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3"/>
              </a:rPr>
              <a:t>https://</a:t>
            </a:r>
            <a:r>
              <a:rPr kumimoji="1" lang="en-US" altLang="zh-TW" dirty="0" err="1">
                <a:hlinkClick r:id="rId3"/>
              </a:rPr>
              <a:t>code.jquery.com</a:t>
            </a:r>
            <a:r>
              <a:rPr kumimoji="1" lang="en-US" altLang="zh-TW" dirty="0">
                <a:hlinkClick r:id="rId3"/>
              </a:rPr>
              <a:t>/</a:t>
            </a:r>
            <a:endParaRPr kumimoji="1" lang="en-US" altLang="zh-TW" dirty="0"/>
          </a:p>
          <a:p>
            <a:r>
              <a:rPr kumimoji="1" lang="zh-TW" altLang="en-US" dirty="0" smtClean="0"/>
              <a:t>在頁面引入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&lt;script </a:t>
            </a:r>
            <a:r>
              <a:rPr kumimoji="1" lang="en-US" altLang="zh-TW" dirty="0" err="1" smtClean="0"/>
              <a:t>src</a:t>
            </a:r>
            <a:r>
              <a:rPr kumimoji="1" lang="en-US" altLang="zh-TW" dirty="0" smtClean="0"/>
              <a:t>=“</a:t>
            </a:r>
            <a:r>
              <a:rPr kumimoji="1" lang="en-US" altLang="zh-TW" dirty="0" err="1" smtClean="0"/>
              <a:t>jquery.js</a:t>
            </a:r>
            <a:r>
              <a:rPr kumimoji="1" lang="en-US" altLang="zh-TW" dirty="0" smtClean="0"/>
              <a:t>”&gt;&lt;/script&gt;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17190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Ex. </a:t>
            </a:r>
            <a:r>
              <a:rPr kumimoji="1" lang="en-US" altLang="zh-TW" dirty="0" err="1" smtClean="0"/>
              <a:t>addClass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removeClass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應用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79437"/>
          </a:xfrm>
        </p:spPr>
        <p:txBody>
          <a:bodyPr/>
          <a:lstStyle/>
          <a:p>
            <a:r>
              <a:rPr kumimoji="1" lang="zh-TW" altLang="en-US" dirty="0"/>
              <a:t>將相片選取及</a:t>
            </a:r>
            <a:r>
              <a:rPr kumimoji="1" lang="en-US" altLang="zh-TW" dirty="0"/>
              <a:t>checkbox</a:t>
            </a:r>
            <a:r>
              <a:rPr kumimoji="1" lang="zh-TW" altLang="en-US" dirty="0"/>
              <a:t>選取改為</a:t>
            </a:r>
            <a:r>
              <a:rPr kumimoji="1" lang="en-US" altLang="zh-TW" dirty="0"/>
              <a:t>class </a:t>
            </a:r>
            <a:r>
              <a:rPr kumimoji="1" lang="zh-TW" altLang="en-US" dirty="0"/>
              <a:t>切換</a:t>
            </a:r>
          </a:p>
        </p:txBody>
      </p:sp>
      <p:pic>
        <p:nvPicPr>
          <p:cNvPr id="4" name="圖片 3" descr="check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68" y="2473036"/>
            <a:ext cx="8210426" cy="1172918"/>
          </a:xfrm>
          <a:prstGeom prst="rect">
            <a:avLst/>
          </a:prstGeom>
        </p:spPr>
      </p:pic>
      <p:pic>
        <p:nvPicPr>
          <p:cNvPr id="5" name="圖片 4" descr="photo-p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485" y="3877607"/>
            <a:ext cx="8537334" cy="22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959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Ex. </a:t>
            </a:r>
            <a:r>
              <a:rPr kumimoji="1" lang="zh-TW" altLang="en-US" dirty="0" smtClean="0"/>
              <a:t>相片選取並顯示</a:t>
            </a:r>
            <a:r>
              <a:rPr kumimoji="1" lang="en-US" altLang="zh-TW" dirty="0" smtClean="0"/>
              <a:t> html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63639"/>
          </a:xfrm>
        </p:spPr>
        <p:txBody>
          <a:bodyPr/>
          <a:lstStyle/>
          <a:p>
            <a:r>
              <a:rPr kumimoji="1" lang="en-US" altLang="zh-TW" dirty="0"/>
              <a:t>g</a:t>
            </a:r>
            <a:r>
              <a:rPr kumimoji="1" lang="en-US" altLang="zh-TW" dirty="0" smtClean="0"/>
              <a:t>et-</a:t>
            </a:r>
            <a:r>
              <a:rPr kumimoji="1" lang="en-US" altLang="zh-TW" dirty="0" err="1" smtClean="0"/>
              <a:t>photo.html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改為複選，並顯示</a:t>
            </a:r>
            <a:r>
              <a:rPr kumimoji="1" lang="en-US" altLang="zh-TW" dirty="0" smtClean="0"/>
              <a:t> html </a:t>
            </a:r>
            <a:r>
              <a:rPr kumimoji="1" lang="zh-TW" altLang="en-US" smtClean="0"/>
              <a:t>讓使用者可以複製</a:t>
            </a:r>
            <a:endParaRPr kumimoji="1" lang="zh-TW" altLang="en-US" dirty="0"/>
          </a:p>
        </p:txBody>
      </p:sp>
      <p:pic>
        <p:nvPicPr>
          <p:cNvPr id="6" name="圖片 5" descr="getpho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569" y="3717229"/>
            <a:ext cx="7906479" cy="2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88273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toggleClass</a:t>
            </a:r>
            <a:r>
              <a:rPr kumimoji="1" lang="en-US" altLang="zh-TW" dirty="0" smtClean="0"/>
              <a:t>() </a:t>
            </a:r>
            <a:r>
              <a:rPr kumimoji="1" lang="zh-TW" altLang="en-US" dirty="0" smtClean="0"/>
              <a:t>顯示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隱藏選單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68658"/>
          </a:xfrm>
        </p:spPr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how-hide-</a:t>
            </a:r>
            <a:r>
              <a:rPr kumimoji="1" lang="en-US" altLang="zh-TW" dirty="0" err="1" smtClean="0"/>
              <a:t>menu.html</a:t>
            </a:r>
            <a:endParaRPr kumimoji="1" lang="en-US" altLang="zh-TW" smtClean="0"/>
          </a:p>
          <a:p>
            <a:endParaRPr kumimoji="1" lang="zh-TW" altLang="en-US" dirty="0"/>
          </a:p>
        </p:txBody>
      </p:sp>
      <p:pic>
        <p:nvPicPr>
          <p:cNvPr id="4" name="圖片 3" descr="menu-h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636" y="2817664"/>
            <a:ext cx="2590800" cy="3644900"/>
          </a:xfrm>
          <a:prstGeom prst="rect">
            <a:avLst/>
          </a:prstGeom>
        </p:spPr>
      </p:pic>
      <p:pic>
        <p:nvPicPr>
          <p:cNvPr id="5" name="圖片 4" descr="menu-sh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7761" y="2817664"/>
            <a:ext cx="2108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0111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Ex. 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animate.css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搭配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59077"/>
          </a:xfrm>
        </p:spPr>
        <p:txBody>
          <a:bodyPr/>
          <a:lstStyle/>
          <a:p>
            <a:r>
              <a:rPr kumimoji="1" lang="en-US" altLang="zh-TW" dirty="0">
                <a:hlinkClick r:id="rId2"/>
              </a:rPr>
              <a:t>https://daneden.github.io/animate.css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animate.html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用切換</a:t>
            </a:r>
            <a:r>
              <a:rPr kumimoji="1" lang="en-US" altLang="zh-TW" dirty="0" smtClean="0"/>
              <a:t>  class </a:t>
            </a:r>
            <a:r>
              <a:rPr kumimoji="1" lang="zh-TW" altLang="en-US" dirty="0" smtClean="0"/>
              <a:t>的方式切換動畫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 descr="anim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561" y="3133411"/>
            <a:ext cx="2984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33703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點卡片翻牌</a:t>
            </a:r>
            <a:r>
              <a:rPr kumimoji="1" lang="en-US" altLang="zh-TW" dirty="0"/>
              <a:t>(flip-</a:t>
            </a:r>
            <a:r>
              <a:rPr kumimoji="1" lang="en-US" altLang="zh-TW" dirty="0" err="1" smtClean="0"/>
              <a:t>card.html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52491"/>
          </a:xfrm>
        </p:spPr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click </a:t>
            </a:r>
            <a:r>
              <a:rPr kumimoji="1" lang="zh-TW" altLang="en-US" dirty="0" smtClean="0"/>
              <a:t>後切換</a:t>
            </a:r>
            <a:r>
              <a:rPr kumimoji="1" lang="en-US" altLang="zh-TW" dirty="0" smtClean="0"/>
              <a:t> class</a:t>
            </a:r>
            <a:endParaRPr kumimoji="1" lang="zh-TW" altLang="en-US" dirty="0"/>
          </a:p>
        </p:txBody>
      </p:sp>
      <p:pic>
        <p:nvPicPr>
          <p:cNvPr id="4" name="圖片 3" descr="flip c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52" y="2791726"/>
            <a:ext cx="8388096" cy="27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786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依時間切換背景顏色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ime.html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先設定黃昏和夜晚的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也可以增加清晨的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透過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的時間函數取得目前幾點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var</a:t>
            </a:r>
            <a:r>
              <a:rPr kumimoji="1" lang="en-US" altLang="zh-TW" dirty="0"/>
              <a:t> d = new Date();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h = </a:t>
            </a:r>
            <a:r>
              <a:rPr kumimoji="1" lang="en-US" altLang="zh-TW" dirty="0" err="1"/>
              <a:t>d.getHours</a:t>
            </a:r>
            <a:r>
              <a:rPr kumimoji="1" lang="en-US" altLang="zh-TW" dirty="0"/>
              <a:t>();</a:t>
            </a:r>
          </a:p>
          <a:p>
            <a:r>
              <a:rPr kumimoji="1" lang="zh-TW" altLang="en-US" dirty="0" smtClean="0"/>
              <a:t>藉由判斷</a:t>
            </a:r>
            <a:r>
              <a:rPr kumimoji="1" lang="en-US" altLang="zh-TW" dirty="0" smtClean="0"/>
              <a:t> h </a:t>
            </a:r>
            <a:r>
              <a:rPr kumimoji="1" lang="zh-TW" altLang="en-US" dirty="0" smtClean="0"/>
              <a:t>切換樣式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819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Javvscript</a:t>
            </a:r>
            <a:r>
              <a:rPr kumimoji="1" lang="en-US" altLang="zh-TW" dirty="0" smtClean="0"/>
              <a:t>: 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http://www.w3schools.com/jsref/</a:t>
            </a:r>
            <a:r>
              <a:rPr kumimoji="1" lang="en-US" altLang="zh-TW" dirty="0" smtClean="0">
                <a:hlinkClick r:id="rId2"/>
              </a:rPr>
              <a:t>jsref_obj_date.asp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</a:t>
            </a:r>
            <a:r>
              <a:rPr kumimoji="1" lang="en-US" altLang="zh-TW" dirty="0"/>
              <a:t> new Date()</a:t>
            </a:r>
            <a:r>
              <a:rPr kumimoji="1" lang="en-US" altLang="zh-TW" dirty="0" smtClean="0"/>
              <a:t>; </a:t>
            </a:r>
            <a:r>
              <a:rPr kumimoji="1" lang="zh-TW" altLang="en-US" dirty="0" smtClean="0"/>
              <a:t>取得系統時間後，再去取得各個時間</a:t>
            </a:r>
            <a:endParaRPr kumimoji="1" lang="en-US" altLang="zh-TW" dirty="0" smtClean="0"/>
          </a:p>
          <a:p>
            <a:r>
              <a:rPr kumimoji="1" lang="en-US" altLang="zh-TW" dirty="0" smtClean="0"/>
              <a:t>Ex: d=new Date();</a:t>
            </a:r>
          </a:p>
          <a:p>
            <a:r>
              <a:rPr kumimoji="1" lang="en-US" altLang="zh-TW" dirty="0" err="1"/>
              <a:t>d.getDate</a:t>
            </a:r>
            <a:r>
              <a:rPr kumimoji="1" lang="en-US" altLang="zh-TW" dirty="0"/>
              <a:t>()</a:t>
            </a:r>
            <a:r>
              <a:rPr kumimoji="1" lang="en-US" altLang="zh-TW" dirty="0" smtClean="0"/>
              <a:t>; //</a:t>
            </a:r>
            <a:r>
              <a:rPr kumimoji="1" lang="zh-TW" altLang="en-US" dirty="0" smtClean="0"/>
              <a:t>取得今天幾號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d.getDay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)</a:t>
            </a:r>
            <a:r>
              <a:rPr kumimoji="1" lang="en-US" altLang="zh-TW" dirty="0" smtClean="0"/>
              <a:t>; // </a:t>
            </a:r>
            <a:r>
              <a:rPr kumimoji="1" lang="zh-TW" altLang="en-US" dirty="0" smtClean="0"/>
              <a:t>取得今天禮拜幾</a:t>
            </a: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268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.height()- </a:t>
            </a:r>
            <a:r>
              <a:rPr kumimoji="1" lang="zh-TW" altLang="en-US" dirty="0" smtClean="0"/>
              <a:t>回傳或設定高度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innerHeight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回傳或設定包含</a:t>
            </a:r>
            <a:r>
              <a:rPr kumimoji="1" lang="en-US" altLang="zh-TW" dirty="0" smtClean="0"/>
              <a:t> padding </a:t>
            </a:r>
            <a:r>
              <a:rPr kumimoji="1" lang="zh-TW" altLang="en-US" dirty="0" smtClean="0"/>
              <a:t>的高度</a:t>
            </a:r>
            <a:endParaRPr kumimoji="1" lang="en-US" altLang="zh-TW" dirty="0" smtClean="0"/>
          </a:p>
          <a:p>
            <a:r>
              <a:rPr kumimoji="1" lang="en-US" altLang="zh-TW" dirty="0" smtClean="0"/>
              <a:t>.width()- </a:t>
            </a:r>
            <a:r>
              <a:rPr kumimoji="1" lang="zh-TW" altLang="en-US" dirty="0" smtClean="0"/>
              <a:t>回傳或設定寬度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innerWidth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回傳或設定包含</a:t>
            </a:r>
            <a:r>
              <a:rPr kumimoji="1" lang="en-US" altLang="zh-TW" dirty="0" smtClean="0"/>
              <a:t> padding </a:t>
            </a:r>
            <a:r>
              <a:rPr kumimoji="1" lang="zh-TW" altLang="en-US" dirty="0" smtClean="0"/>
              <a:t>的寬度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scrollLeft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回傳或設定捲軸左邊界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scrollTop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回傳或設定捲軸上邊界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0633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點擊回到頁面頂端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croll-</a:t>
            </a:r>
            <a:r>
              <a:rPr kumimoji="1" lang="en-US" altLang="zh-TW" dirty="0" err="1" smtClean="0"/>
              <a:t>top.html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點擊按鈕後使用</a:t>
            </a:r>
            <a:r>
              <a:rPr kumimoji="1" lang="en-US" altLang="zh-TW" dirty="0"/>
              <a:t> $(window</a:t>
            </a:r>
            <a:r>
              <a:rPr kumimoji="1" lang="en-US" altLang="zh-TW" dirty="0" smtClean="0"/>
              <a:t>).</a:t>
            </a:r>
            <a:r>
              <a:rPr kumimoji="1" lang="en-US" altLang="zh-TW" dirty="0" err="1" smtClean="0"/>
              <a:t>scrollTop</a:t>
            </a:r>
            <a:r>
              <a:rPr kumimoji="1" lang="en-US" altLang="zh-TW" dirty="0" smtClean="0"/>
              <a:t>() </a:t>
            </a:r>
            <a:r>
              <a:rPr kumimoji="1" lang="zh-TW" altLang="en-US" dirty="0" smtClean="0"/>
              <a:t>回到頁面頂端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05063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判斷捲軸滾動方向收放主選單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1757281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hide-</a:t>
            </a:r>
            <a:r>
              <a:rPr kumimoji="1" lang="en-US" altLang="zh-TW" dirty="0" err="1" smtClean="0"/>
              <a:t>nav.html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利用</a:t>
            </a:r>
            <a:r>
              <a:rPr kumimoji="1" lang="en-US" altLang="zh-TW" dirty="0"/>
              <a:t> $(window).</a:t>
            </a:r>
            <a:r>
              <a:rPr kumimoji="1" lang="en-US" altLang="zh-TW" dirty="0" smtClean="0"/>
              <a:t>scroll() </a:t>
            </a:r>
            <a:r>
              <a:rPr kumimoji="1" lang="zh-TW" altLang="en-US" dirty="0" smtClean="0"/>
              <a:t>判斷瀏覽器的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scrollTop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是網上或往下後收放主選單</a:t>
            </a:r>
            <a:endParaRPr kumimoji="1" lang="zh-TW" altLang="en-US" dirty="0"/>
          </a:p>
        </p:txBody>
      </p:sp>
      <p:pic>
        <p:nvPicPr>
          <p:cNvPr id="4" name="圖片 3" descr="hide-na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68" y="4157357"/>
            <a:ext cx="8122412" cy="21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49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基礎用法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$(selector).action();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79366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zh-TW" altLang="en-US" dirty="0" smtClean="0"/>
              <a:t>依據捲動位置切換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scroll-change.html</a:t>
            </a:r>
            <a:endParaRPr lang="zh-TW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操作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插入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.append()- </a:t>
            </a:r>
            <a:r>
              <a:rPr kumimoji="1" lang="zh-TW" altLang="en-US" dirty="0" smtClean="0"/>
              <a:t>插入到選擇的</a:t>
            </a:r>
            <a:r>
              <a:rPr kumimoji="1" lang="en-US" altLang="zh-TW" dirty="0" smtClean="0"/>
              <a:t> DOM </a:t>
            </a:r>
            <a:r>
              <a:rPr kumimoji="1" lang="zh-TW" altLang="en-US" dirty="0" smtClean="0"/>
              <a:t>末端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appendTo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將指定內容插入</a:t>
            </a:r>
            <a:r>
              <a:rPr kumimoji="1" lang="zh-TW" altLang="en-US" dirty="0"/>
              <a:t>到指定</a:t>
            </a:r>
            <a:r>
              <a:rPr kumimoji="1" lang="en-US" altLang="zh-TW" dirty="0"/>
              <a:t> DOM </a:t>
            </a:r>
            <a:r>
              <a:rPr kumimoji="1" lang="zh-TW" altLang="en-US" dirty="0" smtClean="0"/>
              <a:t>末端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.prepend()- </a:t>
            </a:r>
            <a:r>
              <a:rPr kumimoji="1" lang="zh-TW" altLang="en-US" dirty="0" smtClean="0"/>
              <a:t>插入到選擇的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前端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prependTo</a:t>
            </a:r>
            <a:r>
              <a:rPr kumimoji="1" lang="en-US" altLang="zh-TW" dirty="0" smtClean="0"/>
              <a:t>()- </a:t>
            </a:r>
            <a:r>
              <a:rPr kumimoji="1" lang="zh-TW" altLang="en-US" dirty="0" smtClean="0"/>
              <a:t>將指定內容插入</a:t>
            </a:r>
            <a:r>
              <a:rPr kumimoji="1" lang="zh-TW" altLang="en-US" dirty="0"/>
              <a:t>到指定</a:t>
            </a:r>
            <a:r>
              <a:rPr kumimoji="1" lang="en-US" altLang="zh-TW" dirty="0"/>
              <a:t> DOM </a:t>
            </a:r>
            <a:r>
              <a:rPr kumimoji="1" lang="zh-TW" altLang="en-US" dirty="0"/>
              <a:t>前端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2766990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插入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append.html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點擊按鈕後將資料插入表格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3433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插入至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append-</a:t>
            </a:r>
            <a:r>
              <a:rPr kumimoji="1" lang="en-US" altLang="zh-TW" dirty="0" err="1" smtClean="0"/>
              <a:t>to.html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比較跟</a:t>
            </a:r>
            <a:r>
              <a:rPr kumimoji="1" lang="en-US" altLang="zh-TW" dirty="0" smtClean="0"/>
              <a:t> append </a:t>
            </a:r>
            <a:r>
              <a:rPr kumimoji="1" lang="zh-TW" altLang="en-US" dirty="0" smtClean="0"/>
              <a:t>的差異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34231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操作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移除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.empty()- </a:t>
            </a:r>
            <a:r>
              <a:rPr kumimoji="1" lang="zh-TW" altLang="en-US" dirty="0" smtClean="0"/>
              <a:t>清空選取之</a:t>
            </a:r>
            <a:r>
              <a:rPr kumimoji="1" lang="en-US" altLang="zh-TW" dirty="0" smtClean="0"/>
              <a:t> DOM</a:t>
            </a:r>
          </a:p>
          <a:p>
            <a:pPr lvl="1"/>
            <a:r>
              <a:rPr kumimoji="1" lang="en-US" altLang="zh-TW" dirty="0" smtClean="0"/>
              <a:t>.remove()- </a:t>
            </a:r>
            <a:r>
              <a:rPr kumimoji="1" lang="zh-TW" altLang="en-US" dirty="0" smtClean="0"/>
              <a:t>刪除選取之</a:t>
            </a:r>
            <a:r>
              <a:rPr kumimoji="1" lang="en-US" altLang="zh-TW" dirty="0" smtClean="0"/>
              <a:t>  DOM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9381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移除列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1795005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r</a:t>
            </a:r>
            <a:r>
              <a:rPr kumimoji="1" lang="en-US" altLang="zh-TW" dirty="0" err="1" smtClean="0"/>
              <a:t>emove.html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修改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append.html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再新增後多刪除按鈕，按了後可以刪除列</a:t>
            </a:r>
            <a:endParaRPr kumimoji="1" lang="zh-TW" altLang="en-US" dirty="0"/>
          </a:p>
        </p:txBody>
      </p:sp>
      <p:pic>
        <p:nvPicPr>
          <p:cNvPr id="4" name="圖片 3" descr="rem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69" y="3787120"/>
            <a:ext cx="8487040" cy="11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6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Slider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2610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lider2.html</a:t>
            </a:r>
          </a:p>
          <a:p>
            <a:r>
              <a:rPr kumimoji="1" lang="zh-TW" altLang="en-US" dirty="0" smtClean="0"/>
              <a:t>使用陣列、迴圈跟</a:t>
            </a:r>
            <a:r>
              <a:rPr kumimoji="1" lang="en-US" altLang="zh-TW" dirty="0" smtClean="0"/>
              <a:t> function </a:t>
            </a:r>
            <a:r>
              <a:rPr kumimoji="1" lang="zh-TW" altLang="en-US" dirty="0" smtClean="0"/>
              <a:t>加強前面的</a:t>
            </a:r>
            <a:r>
              <a:rPr kumimoji="1" lang="en-US" altLang="zh-TW" dirty="0" smtClean="0"/>
              <a:t> slider </a:t>
            </a:r>
            <a:r>
              <a:rPr kumimoji="1" lang="zh-TW" altLang="en-US" dirty="0" smtClean="0"/>
              <a:t>範例</a:t>
            </a:r>
            <a:endParaRPr kumimoji="1" lang="zh-TW" altLang="en-US" dirty="0"/>
          </a:p>
        </p:txBody>
      </p:sp>
      <p:pic>
        <p:nvPicPr>
          <p:cNvPr id="4" name="圖片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353" y="3229639"/>
            <a:ext cx="8530007" cy="32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905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Keyboard Event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keydown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keypress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keyup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58474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en-US" altLang="zh-TW" dirty="0" err="1" smtClean="0"/>
              <a:t>keyboard.htm</a:t>
            </a:r>
            <a:r>
              <a:rPr kumimoji="1" lang="en-US" altLang="zh-TW" dirty="0" err="1"/>
              <a:t>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偵測</a:t>
            </a:r>
            <a:r>
              <a:rPr kumimoji="1" lang="en-US" altLang="zh-TW" dirty="0" smtClean="0"/>
              <a:t> keyboard event</a:t>
            </a:r>
          </a:p>
          <a:p>
            <a:r>
              <a:rPr kumimoji="1" lang="zh-TW" altLang="en-US" dirty="0" smtClean="0"/>
              <a:t>偵測</a:t>
            </a:r>
            <a:r>
              <a:rPr kumimoji="1" lang="en-US" altLang="zh-TW" dirty="0" smtClean="0"/>
              <a:t> keyboard </a:t>
            </a:r>
            <a:r>
              <a:rPr kumimoji="1" lang="zh-TW" altLang="en-US" dirty="0" smtClean="0"/>
              <a:t>的值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k</a:t>
            </a:r>
            <a:r>
              <a:rPr kumimoji="1" lang="en-US" altLang="zh-TW" dirty="0" smtClean="0"/>
              <a:t>eyboard </a:t>
            </a:r>
            <a:r>
              <a:rPr kumimoji="1" lang="zh-TW" altLang="en-US" dirty="0" smtClean="0"/>
              <a:t>值對照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https</a:t>
            </a:r>
            <a:r>
              <a:rPr kumimoji="1" lang="en-US" altLang="zh-TW" dirty="0"/>
              <a:t>://</a:t>
            </a:r>
            <a:r>
              <a:rPr kumimoji="1" lang="en-US" altLang="zh-TW" dirty="0" err="1"/>
              <a:t>zh.wikipedia.org</a:t>
            </a:r>
            <a:r>
              <a:rPr kumimoji="1" lang="en-US" altLang="zh-TW" dirty="0"/>
              <a:t>/wiki/ASCII</a:t>
            </a:r>
            <a:endParaRPr kumimoji="1" lang="en-US" altLang="zh-TW" dirty="0" smtClean="0"/>
          </a:p>
          <a:p>
            <a:r>
              <a:rPr kumimoji="1" lang="zh-TW" altLang="en-US" dirty="0" smtClean="0"/>
              <a:t>按特定按鈕後執行</a:t>
            </a:r>
            <a:endParaRPr kumimoji="1" lang="en-US" altLang="zh-TW" dirty="0" smtClean="0"/>
          </a:p>
          <a:p>
            <a:pPr lvl="1"/>
            <a:r>
              <a:rPr kumimoji="1" lang="mr-IN" altLang="zh-TW" dirty="0" smtClean="0"/>
              <a:t>if</a:t>
            </a:r>
            <a:r>
              <a:rPr kumimoji="1" lang="mr-IN" altLang="zh-TW" dirty="0"/>
              <a:t>(event.which==13){</a:t>
            </a:r>
          </a:p>
          <a:p>
            <a:pPr lvl="1"/>
            <a:r>
              <a:rPr kumimoji="1" lang="mr-IN" altLang="zh-TW" dirty="0"/>
              <a:t>        alert("You click enter!");</a:t>
            </a:r>
          </a:p>
          <a:p>
            <a:pPr lvl="1"/>
            <a:r>
              <a:rPr kumimoji="1" lang="mr-IN" altLang="zh-TW" dirty="0"/>
              <a:t> </a:t>
            </a:r>
            <a:r>
              <a:rPr kumimoji="1" lang="mr-IN" altLang="zh-TW" dirty="0" smtClean="0"/>
              <a:t>}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9881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keyboard-</a:t>
            </a:r>
            <a:r>
              <a:rPr kumimoji="1" lang="en-US" altLang="zh-TW" dirty="0" err="1" smtClean="0"/>
              <a:t>game.html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8680"/>
          </a:xfrm>
        </p:spPr>
        <p:txBody>
          <a:bodyPr/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a, s, d, x </a:t>
            </a:r>
            <a:r>
              <a:rPr kumimoji="1" lang="zh-TW" altLang="en-US" dirty="0" smtClean="0"/>
              <a:t>控制貓移動</a:t>
            </a:r>
            <a:endParaRPr kumimoji="1" lang="zh-TW" altLang="en-US" dirty="0"/>
          </a:p>
        </p:txBody>
      </p:sp>
      <p:pic>
        <p:nvPicPr>
          <p:cNvPr id="4" name="圖片 3" descr="cat w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69" y="2143228"/>
            <a:ext cx="5923922" cy="44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687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線上測試網站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http://jsfiddle.net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http://codepen.io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4"/>
              </a:rPr>
              <a:t>http://jsbin.com</a:t>
            </a:r>
            <a:r>
              <a:rPr kumimoji="1" lang="en-US" altLang="zh-TW" dirty="0" smtClean="0">
                <a:hlinkClick r:id="rId4"/>
              </a:rPr>
              <a:t>/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95731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Effect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Basic(basic-</a:t>
            </a:r>
            <a:r>
              <a:rPr kumimoji="1" lang="en-US" altLang="zh-TW" dirty="0" err="1" smtClean="0"/>
              <a:t>effect.html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.show()</a:t>
            </a:r>
          </a:p>
          <a:p>
            <a:pPr lvl="1"/>
            <a:r>
              <a:rPr kumimoji="1" lang="en-US" altLang="zh-TW" dirty="0" smtClean="0"/>
              <a:t>.hide()</a:t>
            </a:r>
          </a:p>
          <a:p>
            <a:pPr lvl="1"/>
            <a:r>
              <a:rPr kumimoji="1" lang="en-US" altLang="zh-TW" dirty="0" smtClean="0"/>
              <a:t>.toggle()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94199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Fade Effect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fade.html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fadeIn</a:t>
            </a:r>
            <a:r>
              <a:rPr kumimoji="1" lang="en-US" altLang="zh-TW" dirty="0" smtClean="0"/>
              <a:t>(duration, function(){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  //</a:t>
            </a:r>
            <a:r>
              <a:rPr kumimoji="1" lang="zh-TW" altLang="en-US" dirty="0" smtClean="0"/>
              <a:t>動畫完成後執行</a:t>
            </a:r>
            <a:endParaRPr kumimoji="1" lang="en-US" altLang="zh-TW" dirty="0"/>
          </a:p>
          <a:p>
            <a:r>
              <a:rPr kumimoji="1" lang="en-US" altLang="zh-TW" dirty="0" smtClean="0"/>
              <a:t>})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fadeIn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 smtClean="0"/>
              <a:t>fadeOut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fadeToggle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1829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Sliding Effect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liding.html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slideDown</a:t>
            </a:r>
            <a:r>
              <a:rPr kumimoji="1" lang="en-US" altLang="zh-TW" dirty="0" smtClean="0"/>
              <a:t>(duration, function(){</a:t>
            </a:r>
          </a:p>
          <a:p>
            <a:pPr marL="365760" lvl="1" indent="0">
              <a:buNone/>
            </a:pPr>
            <a:r>
              <a:rPr kumimoji="1" lang="en-US" altLang="zh-TW" dirty="0" smtClean="0"/>
              <a:t>  //</a:t>
            </a:r>
            <a:r>
              <a:rPr kumimoji="1" lang="zh-TW" altLang="en-US" dirty="0" smtClean="0"/>
              <a:t>動畫完成後執行</a:t>
            </a:r>
            <a:endParaRPr kumimoji="1" lang="en-US" altLang="zh-TW" dirty="0"/>
          </a:p>
          <a:p>
            <a:r>
              <a:rPr kumimoji="1" lang="en-US" altLang="zh-TW" dirty="0" smtClean="0"/>
              <a:t>})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slideDown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slideUp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slideToggle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77337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animate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的動畫</a:t>
            </a:r>
            <a:endParaRPr kumimoji="1" lang="en-US" altLang="zh-TW" dirty="0" smtClean="0"/>
          </a:p>
          <a:p>
            <a:r>
              <a:rPr kumimoji="1" lang="en-US" altLang="zh-TW" dirty="0"/>
              <a:t>.animate( properties [, duration ] [, easing ] [, complete ] 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uration: </a:t>
            </a:r>
            <a:r>
              <a:rPr kumimoji="1" lang="zh-TW" altLang="en-US" dirty="0" smtClean="0"/>
              <a:t>單位</a:t>
            </a:r>
            <a:r>
              <a:rPr kumimoji="1" lang="en-US" altLang="zh-TW" dirty="0" smtClean="0"/>
              <a:t>- </a:t>
            </a:r>
            <a:r>
              <a:rPr kumimoji="1" lang="en-US" altLang="zh-TW" dirty="0" err="1"/>
              <a:t>ms</a:t>
            </a:r>
            <a:r>
              <a:rPr kumimoji="1" lang="en-US" altLang="zh-TW" dirty="0"/>
              <a:t>(1/1000 s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CSS </a:t>
            </a:r>
            <a:r>
              <a:rPr kumimoji="1" lang="zh-TW" altLang="en-US" dirty="0" smtClean="0"/>
              <a:t>的敘述，要把</a:t>
            </a:r>
            <a:r>
              <a:rPr kumimoji="1" lang="en-US" altLang="zh-TW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變成大寫，例</a:t>
            </a:r>
            <a:r>
              <a:rPr kumimoji="1" lang="en-US" altLang="zh-TW" dirty="0" smtClean="0"/>
              <a:t>: margin-left -&gt; </a:t>
            </a:r>
            <a:r>
              <a:rPr kumimoji="1" lang="en-US" altLang="zh-TW" dirty="0" err="1" smtClean="0"/>
              <a:t>marginLeft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例</a:t>
            </a:r>
            <a:r>
              <a:rPr kumimoji="1" lang="en-US" altLang="zh-TW" dirty="0" smtClean="0"/>
              <a:t>: </a:t>
            </a:r>
            <a:r>
              <a:rPr kumimoji="1" lang="mr-IN" altLang="zh-TW" dirty="0"/>
              <a:t>$(".box").animate({</a:t>
            </a:r>
          </a:p>
          <a:p>
            <a:r>
              <a:rPr kumimoji="1" lang="mr-IN" altLang="zh-TW" dirty="0"/>
              <a:t>        left: </a:t>
            </a:r>
            <a:r>
              <a:rPr kumimoji="1" lang="en-US" altLang="zh-TW" dirty="0" smtClean="0"/>
              <a:t>“</a:t>
            </a:r>
            <a:r>
              <a:rPr kumimoji="1" lang="mr-IN" altLang="zh-TW" dirty="0" smtClean="0"/>
              <a:t>+</a:t>
            </a:r>
            <a:r>
              <a:rPr kumimoji="1" lang="mr-IN" altLang="zh-TW" dirty="0"/>
              <a:t>=</a:t>
            </a:r>
            <a:r>
              <a:rPr kumimoji="1" lang="mr-IN" altLang="zh-TW" dirty="0" smtClean="0"/>
              <a:t>50</a:t>
            </a:r>
            <a:r>
              <a:rPr kumimoji="1" lang="en-US" altLang="zh-TW" dirty="0" smtClean="0"/>
              <a:t>”</a:t>
            </a:r>
            <a:r>
              <a:rPr kumimoji="1" lang="mr-IN" altLang="zh-TW" dirty="0" smtClean="0"/>
              <a:t>}</a:t>
            </a:r>
            <a:r>
              <a:rPr kumimoji="1" lang="mr-IN" altLang="zh-TW" dirty="0"/>
              <a:t>,</a:t>
            </a:r>
          </a:p>
          <a:p>
            <a:r>
              <a:rPr kumimoji="1" lang="mr-IN" altLang="zh-TW" dirty="0"/>
              <a:t>        </a:t>
            </a:r>
            <a:r>
              <a:rPr kumimoji="1" lang="mr-IN" altLang="zh-TW" dirty="0" smtClean="0"/>
              <a:t>500</a:t>
            </a:r>
            <a:r>
              <a:rPr kumimoji="1" lang="en-US" altLang="zh-TW" dirty="0" smtClean="0"/>
              <a:t>, function(){</a:t>
            </a:r>
          </a:p>
          <a:p>
            <a:r>
              <a:rPr kumimoji="1" lang="en-US" altLang="zh-TW" dirty="0" smtClean="0"/>
              <a:t> //after animation</a:t>
            </a:r>
            <a:endParaRPr kumimoji="1" lang="en-US" altLang="zh-TW" dirty="0"/>
          </a:p>
          <a:p>
            <a:r>
              <a:rPr kumimoji="1" lang="en-US" altLang="zh-TW" dirty="0" smtClean="0"/>
              <a:t>}</a:t>
            </a:r>
            <a:r>
              <a:rPr kumimoji="1" lang="mr-IN" altLang="zh-TW" dirty="0" smtClean="0"/>
              <a:t>)</a:t>
            </a:r>
            <a:r>
              <a:rPr kumimoji="1" lang="mr-IN" altLang="zh-TW" dirty="0"/>
              <a:t>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25644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animate </a:t>
            </a:r>
            <a:r>
              <a:rPr kumimoji="1" lang="zh-TW" altLang="en-US" dirty="0" smtClean="0"/>
              <a:t>可以做動畫的</a:t>
            </a:r>
            <a:r>
              <a:rPr kumimoji="1" lang="en-US" altLang="zh-TW" dirty="0" err="1" smtClean="0"/>
              <a:t>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639992" cy="4495800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TW" dirty="0" err="1"/>
              <a:t>backgroundPositionX</a:t>
            </a:r>
            <a:endParaRPr kumimoji="1" lang="en-US" altLang="zh-TW" dirty="0"/>
          </a:p>
          <a:p>
            <a:r>
              <a:rPr kumimoji="1" lang="en-US" altLang="zh-TW" dirty="0" err="1"/>
              <a:t>backgroundPositionY</a:t>
            </a:r>
            <a:endParaRPr kumimoji="1" lang="en-US" altLang="zh-TW" dirty="0"/>
          </a:p>
          <a:p>
            <a:r>
              <a:rPr kumimoji="1" lang="en-US" altLang="zh-TW" dirty="0" err="1"/>
              <a:t>borderWidth</a:t>
            </a:r>
            <a:endParaRPr kumimoji="1" lang="en-US" altLang="zh-TW" dirty="0"/>
          </a:p>
          <a:p>
            <a:r>
              <a:rPr kumimoji="1" lang="en-US" altLang="zh-TW" dirty="0" err="1"/>
              <a:t>borderBottomWidth</a:t>
            </a:r>
            <a:endParaRPr kumimoji="1" lang="en-US" altLang="zh-TW" dirty="0"/>
          </a:p>
          <a:p>
            <a:r>
              <a:rPr kumimoji="1" lang="en-US" altLang="zh-TW" dirty="0" err="1"/>
              <a:t>borderLeftWidth</a:t>
            </a:r>
            <a:endParaRPr kumimoji="1" lang="en-US" altLang="zh-TW" dirty="0"/>
          </a:p>
          <a:p>
            <a:r>
              <a:rPr kumimoji="1" lang="en-US" altLang="zh-TW" dirty="0" err="1"/>
              <a:t>borderRightWidth</a:t>
            </a:r>
            <a:endParaRPr kumimoji="1" lang="en-US" altLang="zh-TW" dirty="0"/>
          </a:p>
          <a:p>
            <a:r>
              <a:rPr kumimoji="1" lang="en-US" altLang="zh-TW" dirty="0" err="1"/>
              <a:t>borderTopWidth</a:t>
            </a:r>
            <a:endParaRPr kumimoji="1" lang="en-US" altLang="zh-TW" dirty="0"/>
          </a:p>
          <a:p>
            <a:r>
              <a:rPr kumimoji="1" lang="en-US" altLang="zh-TW" dirty="0" err="1"/>
              <a:t>borderSpacing</a:t>
            </a:r>
            <a:endParaRPr kumimoji="1" lang="en-US" altLang="zh-TW" dirty="0"/>
          </a:p>
          <a:p>
            <a:r>
              <a:rPr kumimoji="1" lang="en-US" altLang="zh-TW" dirty="0"/>
              <a:t>margin</a:t>
            </a:r>
          </a:p>
          <a:p>
            <a:r>
              <a:rPr kumimoji="1" lang="en-US" altLang="zh-TW" dirty="0" err="1"/>
              <a:t>marginBottom</a:t>
            </a:r>
            <a:endParaRPr kumimoji="1" lang="en-US" altLang="zh-TW" dirty="0"/>
          </a:p>
          <a:p>
            <a:r>
              <a:rPr kumimoji="1" lang="en-US" altLang="zh-TW" dirty="0" err="1"/>
              <a:t>marginLeft</a:t>
            </a:r>
            <a:endParaRPr kumimoji="1" lang="en-US" altLang="zh-TW" dirty="0"/>
          </a:p>
          <a:p>
            <a:r>
              <a:rPr kumimoji="1" lang="en-US" altLang="zh-TW" dirty="0" err="1"/>
              <a:t>marginRight</a:t>
            </a:r>
            <a:endParaRPr kumimoji="1" lang="en-US" altLang="zh-TW" dirty="0"/>
          </a:p>
          <a:p>
            <a:r>
              <a:rPr kumimoji="1" lang="en-US" altLang="zh-TW" dirty="0" err="1"/>
              <a:t>marginTop</a:t>
            </a:r>
            <a:endParaRPr kumimoji="1" lang="en-US" altLang="zh-TW" dirty="0"/>
          </a:p>
          <a:p>
            <a:r>
              <a:rPr kumimoji="1" lang="en-US" altLang="zh-TW" dirty="0" err="1"/>
              <a:t>outlineWidth</a:t>
            </a:r>
            <a:endParaRPr kumimoji="1" lang="en-US" altLang="zh-TW" dirty="0"/>
          </a:p>
          <a:p>
            <a:r>
              <a:rPr kumimoji="1" lang="en-US" altLang="zh-TW" dirty="0" smtClean="0"/>
              <a:t>padding</a:t>
            </a:r>
            <a:endParaRPr kumimoji="1"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429088" y="1600200"/>
            <a:ext cx="2298668" cy="44958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err="1"/>
              <a:t>paddingBottom</a:t>
            </a:r>
            <a:endParaRPr kumimoji="1" lang="en-US" altLang="zh-TW" dirty="0"/>
          </a:p>
          <a:p>
            <a:r>
              <a:rPr kumimoji="1" lang="en-US" altLang="zh-TW" dirty="0" err="1"/>
              <a:t>paddingLeft</a:t>
            </a:r>
            <a:endParaRPr kumimoji="1" lang="en-US" altLang="zh-TW" dirty="0"/>
          </a:p>
          <a:p>
            <a:r>
              <a:rPr kumimoji="1" lang="en-US" altLang="zh-TW" dirty="0" err="1"/>
              <a:t>paddingRight</a:t>
            </a:r>
            <a:endParaRPr kumimoji="1" lang="en-US" altLang="zh-TW" dirty="0"/>
          </a:p>
          <a:p>
            <a:r>
              <a:rPr kumimoji="1" lang="en-US" altLang="zh-TW" dirty="0" err="1"/>
              <a:t>paddingTop</a:t>
            </a:r>
            <a:endParaRPr kumimoji="1" lang="en-US" altLang="zh-TW" dirty="0"/>
          </a:p>
          <a:p>
            <a:r>
              <a:rPr kumimoji="1" lang="en-US" altLang="zh-TW" dirty="0"/>
              <a:t>height</a:t>
            </a:r>
          </a:p>
          <a:p>
            <a:r>
              <a:rPr kumimoji="1" lang="en-US" altLang="zh-TW" dirty="0"/>
              <a:t>width</a:t>
            </a:r>
          </a:p>
          <a:p>
            <a:r>
              <a:rPr kumimoji="1" lang="en-US" altLang="zh-TW" dirty="0" err="1"/>
              <a:t>maxHeight</a:t>
            </a:r>
            <a:endParaRPr kumimoji="1" lang="en-US" altLang="zh-TW" dirty="0"/>
          </a:p>
          <a:p>
            <a:r>
              <a:rPr kumimoji="1" lang="en-US" altLang="zh-TW" dirty="0" err="1"/>
              <a:t>maxWidth</a:t>
            </a:r>
            <a:endParaRPr kumimoji="1" lang="en-US" altLang="zh-TW" dirty="0"/>
          </a:p>
          <a:p>
            <a:r>
              <a:rPr kumimoji="1" lang="en-US" altLang="zh-TW" dirty="0" err="1"/>
              <a:t>minHeight</a:t>
            </a:r>
            <a:endParaRPr kumimoji="1" lang="en-US" altLang="zh-TW" dirty="0"/>
          </a:p>
          <a:p>
            <a:r>
              <a:rPr kumimoji="1" lang="en-US" altLang="zh-TW" dirty="0" err="1"/>
              <a:t>minWidth</a:t>
            </a:r>
            <a:endParaRPr kumimoji="1" lang="en-US" altLang="zh-TW" dirty="0"/>
          </a:p>
          <a:p>
            <a:r>
              <a:rPr kumimoji="1" lang="en-US" altLang="zh-TW" dirty="0" err="1"/>
              <a:t>fontSize</a:t>
            </a:r>
            <a:endParaRPr kumimoji="1" lang="en-US" altLang="zh-TW" dirty="0"/>
          </a:p>
          <a:p>
            <a:r>
              <a:rPr kumimoji="1" lang="en-US" altLang="zh-TW" dirty="0"/>
              <a:t>bottom</a:t>
            </a:r>
          </a:p>
          <a:p>
            <a:r>
              <a:rPr kumimoji="1" lang="en-US" altLang="zh-TW" dirty="0"/>
              <a:t>left</a:t>
            </a:r>
          </a:p>
          <a:p>
            <a:r>
              <a:rPr kumimoji="1" lang="en-US" altLang="zh-TW" dirty="0" smtClean="0"/>
              <a:t>right</a:t>
            </a:r>
            <a:endParaRPr kumimoji="1"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41131" y="1600200"/>
            <a:ext cx="2298668" cy="147083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top</a:t>
            </a:r>
          </a:p>
          <a:p>
            <a:r>
              <a:rPr kumimoji="1" lang="en-US" altLang="zh-TW" dirty="0" err="1"/>
              <a:t>letterSpacing</a:t>
            </a:r>
            <a:endParaRPr kumimoji="1" lang="en-US" altLang="zh-TW" dirty="0"/>
          </a:p>
          <a:p>
            <a:r>
              <a:rPr kumimoji="1" lang="en-US" altLang="zh-TW" dirty="0" err="1"/>
              <a:t>wordSpacing</a:t>
            </a:r>
            <a:endParaRPr kumimoji="1" lang="en-US" altLang="zh-TW" dirty="0"/>
          </a:p>
          <a:p>
            <a:r>
              <a:rPr kumimoji="1" lang="en-US" altLang="zh-TW" dirty="0" err="1"/>
              <a:t>lineHeight</a:t>
            </a:r>
            <a:endParaRPr kumimoji="1" lang="en-US" altLang="zh-TW" dirty="0"/>
          </a:p>
          <a:p>
            <a:r>
              <a:rPr kumimoji="1" lang="en-US" altLang="zh-TW" dirty="0" err="1"/>
              <a:t>textIndent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2297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easing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/>
              <a:t>e</a:t>
            </a:r>
            <a:r>
              <a:rPr kumimoji="1" lang="en-US" altLang="zh-TW" dirty="0" err="1" smtClean="0"/>
              <a:t>asing.html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原生的</a:t>
            </a:r>
            <a:r>
              <a:rPr kumimoji="1" lang="en-US" altLang="zh-TW" dirty="0" smtClean="0"/>
              <a:t> time function </a:t>
            </a:r>
            <a:r>
              <a:rPr kumimoji="1" lang="zh-TW" altLang="en-US" dirty="0" smtClean="0"/>
              <a:t>很少，需要靠</a:t>
            </a:r>
            <a:r>
              <a:rPr kumimoji="1" lang="en-US" altLang="zh-TW" dirty="0" smtClean="0"/>
              <a:t> plugin </a:t>
            </a:r>
            <a:r>
              <a:rPr kumimoji="1" lang="zh-TW" altLang="en-US" dirty="0" smtClean="0"/>
              <a:t>補強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jQuery</a:t>
            </a:r>
            <a:r>
              <a:rPr kumimoji="1" lang="en-US" altLang="zh-TW" dirty="0" smtClean="0"/>
              <a:t> easing</a:t>
            </a:r>
          </a:p>
          <a:p>
            <a:r>
              <a:rPr kumimoji="1" lang="zh-TW" altLang="en-US" dirty="0" smtClean="0"/>
              <a:t>外掛位置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http://gsgd.co.uk/sandbox/jquery/easing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zh-TW" altLang="en-US" dirty="0" smtClean="0"/>
              <a:t>動畫說明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3"/>
              </a:rPr>
              <a:t>http://easings.net/zh-</a:t>
            </a:r>
            <a:r>
              <a:rPr kumimoji="1" lang="en-US" altLang="zh-TW" dirty="0" smtClean="0">
                <a:hlinkClick r:id="rId3"/>
              </a:rPr>
              <a:t>tw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4865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stop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停止動畫</a:t>
            </a:r>
            <a:endParaRPr kumimoji="1"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i="1" dirty="0"/>
              <a:t>selector</a:t>
            </a:r>
            <a:r>
              <a:rPr lang="en-US" altLang="zh-TW" dirty="0"/>
              <a:t>).stop(</a:t>
            </a:r>
            <a:r>
              <a:rPr lang="en-US" altLang="zh-TW" i="1" dirty="0" err="1"/>
              <a:t>stopAll</a:t>
            </a:r>
            <a:r>
              <a:rPr lang="en-US" altLang="zh-TW" dirty="0" err="1"/>
              <a:t>,</a:t>
            </a:r>
            <a:r>
              <a:rPr lang="en-US" altLang="zh-TW" i="1" dirty="0" err="1"/>
              <a:t>goToEnd</a:t>
            </a:r>
            <a:r>
              <a:rPr lang="en-US" altLang="zh-TW" dirty="0" smtClean="0"/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1889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delay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動畫延遲</a:t>
            </a:r>
            <a:endParaRPr kumimoji="1" lang="en-US" altLang="zh-TW" dirty="0" smtClean="0"/>
          </a:p>
          <a:p>
            <a:r>
              <a:rPr kumimoji="1" lang="zh-TW" altLang="en-US" dirty="0" smtClean="0"/>
              <a:t>單位</a:t>
            </a:r>
            <a:r>
              <a:rPr kumimoji="1" lang="en-US" altLang="zh-TW" dirty="0" smtClean="0"/>
              <a:t>: </a:t>
            </a:r>
            <a:r>
              <a:rPr kumimoji="1" lang="en-US" altLang="zh-TW" dirty="0" err="1" smtClean="0"/>
              <a:t>ms</a:t>
            </a:r>
            <a:r>
              <a:rPr kumimoji="1" lang="en-US" altLang="zh-TW" dirty="0" smtClean="0"/>
              <a:t>(1/1000 s)</a:t>
            </a:r>
          </a:p>
          <a:p>
            <a:r>
              <a:rPr kumimoji="1" lang="zh-TW" altLang="en-US" dirty="0" smtClean="0"/>
              <a:t>除了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外還可以用</a:t>
            </a:r>
            <a:r>
              <a:rPr kumimoji="1" lang="en-US" altLang="zh-TW" dirty="0" smtClean="0"/>
              <a:t> ‘fast’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’slow’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98595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用方向鈕控制方塊移動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animate-</a:t>
            </a:r>
            <a:r>
              <a:rPr kumimoji="1" lang="en-US" altLang="zh-TW" dirty="0" err="1"/>
              <a:t>custom.html</a:t>
            </a:r>
            <a:endParaRPr kumimoji="1" lang="zh-TW" altLang="en-US" dirty="0"/>
          </a:p>
        </p:txBody>
      </p:sp>
      <p:pic>
        <p:nvPicPr>
          <p:cNvPr id="4" name="圖片 3" descr="anima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2400" y="2279466"/>
            <a:ext cx="2952908" cy="39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9768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AJAX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 smtClean="0"/>
              <a:t>Wiki </a:t>
            </a:r>
            <a:r>
              <a:rPr kumimoji="1" lang="zh-TW" altLang="en-US" dirty="0" smtClean="0"/>
              <a:t>解釋</a:t>
            </a:r>
            <a:r>
              <a:rPr kumimoji="1" lang="en-US" altLang="zh-TW" dirty="0" smtClean="0"/>
              <a:t>: </a:t>
            </a:r>
          </a:p>
          <a:p>
            <a:r>
              <a:rPr kumimoji="1" lang="zh-TW" altLang="en-US" dirty="0" smtClean="0"/>
              <a:t>傳</a:t>
            </a:r>
            <a:r>
              <a:rPr kumimoji="1" lang="zh-TW" altLang="en-US" dirty="0"/>
              <a:t>統的</a:t>
            </a:r>
            <a:r>
              <a:rPr kumimoji="1" lang="en-US" altLang="zh-TW" dirty="0"/>
              <a:t>Web</a:t>
            </a:r>
            <a:r>
              <a:rPr kumimoji="1" lang="zh-TW" altLang="en-US" dirty="0"/>
              <a:t>應用允許用戶端填寫表單（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），當送出表單時就向網頁伺服器傳送一個請求。伺服器接收並處理傳來的表單，然後送回一個新的網頁，但這個做法浪費了許多頻寬，因為在前後兩個頁面中的大部分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碼往往是相同的。由於每次應用的溝通都需要向伺服器傳送請求，應用的回應時間依賴於伺服器的回應時間。這導致了使用者介面的回應比本機應用慢得多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  <a:p>
            <a:r>
              <a:rPr kumimoji="1" lang="zh-TW" altLang="en-US" dirty="0"/>
              <a:t>與此不同，</a:t>
            </a:r>
            <a:r>
              <a:rPr kumimoji="1" lang="en-US" altLang="zh-TW" dirty="0"/>
              <a:t>AJAX</a:t>
            </a:r>
            <a:r>
              <a:rPr kumimoji="1" lang="zh-TW" altLang="en-US" dirty="0"/>
              <a:t>應用可以僅向伺服器傳送並取回必須的資料，並在用戶端採用</a:t>
            </a:r>
            <a:r>
              <a:rPr kumimoji="1" lang="en-US" altLang="zh-TW" dirty="0"/>
              <a:t>JavaScript</a:t>
            </a:r>
            <a:r>
              <a:rPr kumimoji="1" lang="zh-TW" altLang="en-US" dirty="0"/>
              <a:t>處理來自伺服器的回應</a:t>
            </a:r>
            <a:r>
              <a:rPr kumimoji="1" lang="zh-TW" altLang="en-US" dirty="0" smtClean="0"/>
              <a:t>。同時</a:t>
            </a:r>
            <a:r>
              <a:rPr kumimoji="1" lang="zh-TW" altLang="en-US" dirty="0"/>
              <a:t>，很多的處理工作可以在發出請求的用戶端機器上完成，因此</a:t>
            </a:r>
            <a:r>
              <a:rPr kumimoji="1" lang="en-US" altLang="zh-TW" dirty="0"/>
              <a:t>Web</a:t>
            </a:r>
            <a:r>
              <a:rPr kumimoji="1" lang="zh-TW" altLang="en-US" dirty="0"/>
              <a:t>伺服器的負荷也減少了。</a:t>
            </a:r>
          </a:p>
        </p:txBody>
      </p:sp>
    </p:spTree>
    <p:extLst>
      <p:ext uri="{BB962C8B-B14F-4D97-AF65-F5344CB8AC3E}">
        <p14:creationId xmlns:p14="http://schemas.microsoft.com/office/powerpoint/2010/main" xmlns="" val="7945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37193</TotalTime>
  <Words>3319</Words>
  <Application>Microsoft Macintosh PowerPoint</Application>
  <PresentationFormat>如螢幕大小 (4:3)</PresentationFormat>
  <Paragraphs>619</Paragraphs>
  <Slides>107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107</vt:i4>
      </vt:variant>
    </vt:vector>
  </HeadingPairs>
  <TitlesOfParts>
    <vt:vector size="108" baseType="lpstr">
      <vt:lpstr>中性色系</vt:lpstr>
      <vt:lpstr>jquery</vt:lpstr>
      <vt:lpstr>什麼是jQuery</vt:lpstr>
      <vt:lpstr>優點</vt:lpstr>
      <vt:lpstr>缺點</vt:lpstr>
      <vt:lpstr>犀牛書</vt:lpstr>
      <vt:lpstr>jQuery cookbook</vt:lpstr>
      <vt:lpstr>jQuery</vt:lpstr>
      <vt:lpstr>jQuery 基礎用法</vt:lpstr>
      <vt:lpstr>線上測試網站</vt:lpstr>
      <vt:lpstr>DOM ready</vt:lpstr>
      <vt:lpstr>選取器</vt:lpstr>
      <vt:lpstr>jQuery 選取器</vt:lpstr>
      <vt:lpstr>jQuery 選取器</vt:lpstr>
      <vt:lpstr>jQuery 選取器</vt:lpstr>
      <vt:lpstr>jQuery 選取器</vt:lpstr>
      <vt:lpstr>jQuery 選取器</vt:lpstr>
      <vt:lpstr>jQuery 選取器</vt:lpstr>
      <vt:lpstr>jQuery 選取器</vt:lpstr>
      <vt:lpstr>jQuery 選取器</vt:lpstr>
      <vt:lpstr>jQuery 選取器</vt:lpstr>
      <vt:lpstr>Ex: 列表選取(list-check.html)</vt:lpstr>
      <vt:lpstr>Ex: 點了後往後(前)選取(select-after.html)</vt:lpstr>
      <vt:lpstr>Ex: 相片選取(siblings.html)</vt:lpstr>
      <vt:lpstr>事件(Event)</vt:lpstr>
      <vt:lpstr>滑鼠事件(Mouse Event)</vt:lpstr>
      <vt:lpstr>Ex: Slider</vt:lpstr>
      <vt:lpstr>Form Event</vt:lpstr>
      <vt:lpstr>Document/Windows Event</vt:lpstr>
      <vt:lpstr>On</vt:lpstr>
      <vt:lpstr>為什麼要用On?</vt:lpstr>
      <vt:lpstr>On</vt:lpstr>
      <vt:lpstr>API</vt:lpstr>
      <vt:lpstr>text()</vt:lpstr>
      <vt:lpstr>程式語言基礎</vt:lpstr>
      <vt:lpstr>Javascript 型別</vt:lpstr>
      <vt:lpstr>註解</vt:lpstr>
      <vt:lpstr>變數(Variables)</vt:lpstr>
      <vt:lpstr>常數(constant)</vt:lpstr>
      <vt:lpstr>布林(Boolean)</vt:lpstr>
      <vt:lpstr>數值(Number)</vt:lpstr>
      <vt:lpstr>字串(String)</vt:lpstr>
      <vt:lpstr>函式(Function)</vt:lpstr>
      <vt:lpstr>Ex:型別和 function 練習(type.html)</vt:lpstr>
      <vt:lpstr>陣列</vt:lpstr>
      <vt:lpstr>迴圈</vt:lpstr>
      <vt:lpstr>迴圈顯示陣列</vt:lpstr>
      <vt:lpstr>.length</vt:lpstr>
      <vt:lpstr>運算子(Operator)</vt:lpstr>
      <vt:lpstr>運算子(Operator)</vt:lpstr>
      <vt:lpstr>if 判斷式</vt:lpstr>
      <vt:lpstr>switch 判斷式</vt:lpstr>
      <vt:lpstr>Ex: 運算子和判斷式</vt:lpstr>
      <vt:lpstr>HTML 操作</vt:lpstr>
      <vt:lpstr>.text()</vt:lpstr>
      <vt:lpstr>.html()</vt:lpstr>
      <vt:lpstr>.attr()</vt:lpstr>
      <vt:lpstr>.prop()</vt:lpstr>
      <vt:lpstr>.val()</vt:lpstr>
      <vt:lpstr>.val()</vt:lpstr>
      <vt:lpstr>Ex: get-value.html </vt:lpstr>
      <vt:lpstr>$.each()</vt:lpstr>
      <vt:lpstr>Ex: set-value.html  </vt:lpstr>
      <vt:lpstr>Ex: 判斷是否選取後 highlight</vt:lpstr>
      <vt:lpstr>Ex: checkbox 全選及全不選</vt:lpstr>
      <vt:lpstr>.css()</vt:lpstr>
      <vt:lpstr>Ex:</vt:lpstr>
      <vt:lpstr>Ex: 取得區塊設定的背景色</vt:lpstr>
      <vt:lpstr>Ex: 調色盤(palette.html)</vt:lpstr>
      <vt:lpstr>CSS</vt:lpstr>
      <vt:lpstr>Ex. addClass, removeClass 應用</vt:lpstr>
      <vt:lpstr>Ex. 相片選取並顯示 html</vt:lpstr>
      <vt:lpstr>Ex: 用 toggleClass() 顯示/隱藏選單</vt:lpstr>
      <vt:lpstr>Ex. 跟 animate.css 搭配</vt:lpstr>
      <vt:lpstr>Ex: 點卡片翻牌(flip-card.html)</vt:lpstr>
      <vt:lpstr>Ex: 依時間切換背景顏色</vt:lpstr>
      <vt:lpstr>Javvscript: date</vt:lpstr>
      <vt:lpstr>CSS</vt:lpstr>
      <vt:lpstr>Ex: 點擊回到頁面頂端</vt:lpstr>
      <vt:lpstr>Ex: 判斷捲軸滾動方向收放主選單</vt:lpstr>
      <vt:lpstr>Ex: 依據捲動位置切換 class</vt:lpstr>
      <vt:lpstr>HTML 操作</vt:lpstr>
      <vt:lpstr>Ex: 插入</vt:lpstr>
      <vt:lpstr>Ex: 插入至</vt:lpstr>
      <vt:lpstr>HTML 操作</vt:lpstr>
      <vt:lpstr>Ex: 移除列</vt:lpstr>
      <vt:lpstr>Ex: Slider</vt:lpstr>
      <vt:lpstr>Keyboard Event</vt:lpstr>
      <vt:lpstr>Ex: keyboard.html</vt:lpstr>
      <vt:lpstr>Ex: keyboard-game.html</vt:lpstr>
      <vt:lpstr>Effect</vt:lpstr>
      <vt:lpstr>Fade Effect</vt:lpstr>
      <vt:lpstr>Sliding Effect</vt:lpstr>
      <vt:lpstr>animate</vt:lpstr>
      <vt:lpstr>animate 可以做動畫的css</vt:lpstr>
      <vt:lpstr>easing</vt:lpstr>
      <vt:lpstr>stop</vt:lpstr>
      <vt:lpstr>delay</vt:lpstr>
      <vt:lpstr>Ex: 用方向鈕控制方塊移動</vt:lpstr>
      <vt:lpstr>AJAX</vt:lpstr>
      <vt:lpstr>jQuery AJAX</vt:lpstr>
      <vt:lpstr>什麼是 json?</vt:lpstr>
      <vt:lpstr>json 檔產生器</vt:lpstr>
      <vt:lpstr>Ex: 練習把 json 資料轉成網頁內容</vt:lpstr>
      <vt:lpstr>Data</vt:lpstr>
      <vt:lpstr>Data</vt:lpstr>
      <vt:lpstr>Data</vt:lpstr>
      <vt:lpstr>Ex: data2.html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舜智 江</dc:creator>
  <cp:lastModifiedBy>Student</cp:lastModifiedBy>
  <cp:revision>818</cp:revision>
  <dcterms:created xsi:type="dcterms:W3CDTF">2017-01-10T07:55:43Z</dcterms:created>
  <dcterms:modified xsi:type="dcterms:W3CDTF">2017-05-10T01:20:07Z</dcterms:modified>
</cp:coreProperties>
</file>