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2" r:id="rId3"/>
    <p:sldId id="268" r:id="rId4"/>
    <p:sldId id="269" r:id="rId5"/>
    <p:sldId id="270" r:id="rId6"/>
    <p:sldId id="271" r:id="rId7"/>
    <p:sldId id="257" r:id="rId8"/>
    <p:sldId id="261" r:id="rId9"/>
    <p:sldId id="262" r:id="rId10"/>
    <p:sldId id="274" r:id="rId11"/>
    <p:sldId id="258" r:id="rId12"/>
    <p:sldId id="259" r:id="rId13"/>
    <p:sldId id="260" r:id="rId14"/>
    <p:sldId id="266" r:id="rId15"/>
    <p:sldId id="263" r:id="rId16"/>
    <p:sldId id="265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>
      <p:cViewPr varScale="1">
        <p:scale>
          <a:sx n="92" d="100"/>
          <a:sy n="92" d="100"/>
        </p:scale>
        <p:origin x="382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7DAD5-33F8-48F8-A793-6859F615035A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67CC7-6DF3-4C93-A49A-CF0D337C0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3FB5-2844-471A-B07A-2F773B0B05A5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2D19-123D-4426-91C0-2FBAFE332BAB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6D3-996F-44B1-BA68-57F1E58808C5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6" b="0" i="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pPr marL="21745">
              <a:lnSpc>
                <a:spcPts val="1027"/>
              </a:lnSpc>
            </a:pPr>
            <a:fld id="{81D60167-4931-47E6-BA6A-407CBD079E47}" type="slidenum">
              <a:rPr lang="en-US" altLang="zh-TW" smtClean="0"/>
              <a:pPr marL="21745">
                <a:lnSpc>
                  <a:spcPts val="1027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93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4342" y="652374"/>
            <a:ext cx="6235316" cy="395173"/>
          </a:xfrm>
        </p:spPr>
        <p:txBody>
          <a:bodyPr lIns="0" tIns="0" rIns="0" bIns="0"/>
          <a:lstStyle>
            <a:lvl1pPr>
              <a:defRPr sz="2568" b="0" i="0">
                <a:solidFill>
                  <a:srgbClr val="FFFFCC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4342" y="2807745"/>
            <a:ext cx="6235316" cy="395173"/>
          </a:xfrm>
        </p:spPr>
        <p:txBody>
          <a:bodyPr lIns="0" tIns="0" rIns="0" bIns="0"/>
          <a:lstStyle>
            <a:lvl1pPr>
              <a:defRPr sz="2568" b="0" i="0">
                <a:solidFill>
                  <a:srgbClr val="FFFFCC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59" y="6099788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23040" y="609978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6" b="0" i="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pPr marL="21745">
              <a:lnSpc>
                <a:spcPts val="1027"/>
              </a:lnSpc>
            </a:pPr>
            <a:fld id="{81D60167-4931-47E6-BA6A-407CBD079E47}" type="slidenum">
              <a:rPr lang="en-US" altLang="zh-TW" smtClean="0"/>
              <a:pPr marL="21745">
                <a:lnSpc>
                  <a:spcPts val="1027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261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4342" y="652374"/>
            <a:ext cx="6235316" cy="395173"/>
          </a:xfrm>
        </p:spPr>
        <p:txBody>
          <a:bodyPr lIns="0" tIns="0" rIns="0" bIns="0"/>
          <a:lstStyle>
            <a:lvl1pPr>
              <a:defRPr sz="2568" b="0" i="0">
                <a:solidFill>
                  <a:srgbClr val="FFFFCC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8275" y="1577340"/>
            <a:ext cx="364656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51609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59" y="6182986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723040" y="6182497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90151" y="6250577"/>
            <a:ext cx="153306" cy="128240"/>
          </a:xfrm>
        </p:spPr>
        <p:txBody>
          <a:bodyPr lIns="0" tIns="0" rIns="0" bIns="0"/>
          <a:lstStyle>
            <a:lvl1pPr>
              <a:defRPr sz="856" b="0" i="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pPr marL="21745">
              <a:lnSpc>
                <a:spcPts val="1027"/>
              </a:lnSpc>
            </a:pPr>
            <a:fld id="{81D60167-4931-47E6-BA6A-407CBD079E47}" type="slidenum">
              <a:rPr lang="en-US" altLang="zh-TW" smtClean="0"/>
              <a:pPr marL="21745">
                <a:lnSpc>
                  <a:spcPts val="1027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963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4342" y="652374"/>
            <a:ext cx="6235316" cy="395173"/>
          </a:xfrm>
        </p:spPr>
        <p:txBody>
          <a:bodyPr lIns="0" tIns="0" rIns="0" bIns="0"/>
          <a:lstStyle>
            <a:lvl1pPr>
              <a:defRPr sz="2568" b="0" i="0">
                <a:solidFill>
                  <a:srgbClr val="FFFFCC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59" y="6099788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57803" y="609978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029541" y="6195165"/>
            <a:ext cx="153306" cy="128240"/>
          </a:xfrm>
        </p:spPr>
        <p:txBody>
          <a:bodyPr lIns="0" tIns="0" rIns="0" bIns="0"/>
          <a:lstStyle>
            <a:lvl1pPr>
              <a:defRPr sz="856" b="0" i="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pPr marL="21745">
              <a:lnSpc>
                <a:spcPts val="1027"/>
              </a:lnSpc>
            </a:pPr>
            <a:fld id="{81D60167-4931-47E6-BA6A-407CBD079E47}" type="slidenum">
              <a:rPr lang="en-US" altLang="zh-TW" smtClean="0"/>
              <a:pPr marL="21745">
                <a:lnSpc>
                  <a:spcPts val="1027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391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2803" y="315813"/>
            <a:ext cx="7828395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8517A"/>
          </a:solid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17" name="bk object 17"/>
          <p:cNvSpPr/>
          <p:nvPr/>
        </p:nvSpPr>
        <p:spPr>
          <a:xfrm>
            <a:off x="7478726" y="454126"/>
            <a:ext cx="0" cy="1383126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14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18" name="bk object 18"/>
          <p:cNvSpPr/>
          <p:nvPr/>
        </p:nvSpPr>
        <p:spPr>
          <a:xfrm>
            <a:off x="7643123" y="454126"/>
            <a:ext cx="104378" cy="11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19" name="bk object 19"/>
          <p:cNvSpPr/>
          <p:nvPr/>
        </p:nvSpPr>
        <p:spPr>
          <a:xfrm>
            <a:off x="7786643" y="454126"/>
            <a:ext cx="101769" cy="11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0" name="bk object 20"/>
          <p:cNvSpPr/>
          <p:nvPr/>
        </p:nvSpPr>
        <p:spPr>
          <a:xfrm>
            <a:off x="7930163" y="454126"/>
            <a:ext cx="101769" cy="110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1" name="bk object 21"/>
          <p:cNvSpPr/>
          <p:nvPr/>
        </p:nvSpPr>
        <p:spPr>
          <a:xfrm>
            <a:off x="7643123" y="606269"/>
            <a:ext cx="104378" cy="107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2" name="bk object 22"/>
          <p:cNvSpPr/>
          <p:nvPr/>
        </p:nvSpPr>
        <p:spPr>
          <a:xfrm>
            <a:off x="7786643" y="606269"/>
            <a:ext cx="101769" cy="107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3" name="bk object 23"/>
          <p:cNvSpPr/>
          <p:nvPr/>
        </p:nvSpPr>
        <p:spPr>
          <a:xfrm>
            <a:off x="7930163" y="606269"/>
            <a:ext cx="101769" cy="107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4" name="bk object 24"/>
          <p:cNvSpPr/>
          <p:nvPr/>
        </p:nvSpPr>
        <p:spPr>
          <a:xfrm>
            <a:off x="8076293" y="606269"/>
            <a:ext cx="101769" cy="107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5" name="bk object 25"/>
          <p:cNvSpPr/>
          <p:nvPr/>
        </p:nvSpPr>
        <p:spPr>
          <a:xfrm>
            <a:off x="7643123" y="758414"/>
            <a:ext cx="104378" cy="107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6" name="bk object 26"/>
          <p:cNvSpPr/>
          <p:nvPr/>
        </p:nvSpPr>
        <p:spPr>
          <a:xfrm>
            <a:off x="7786643" y="758414"/>
            <a:ext cx="101769" cy="107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7" name="bk object 27"/>
          <p:cNvSpPr/>
          <p:nvPr/>
        </p:nvSpPr>
        <p:spPr>
          <a:xfrm>
            <a:off x="7930163" y="758414"/>
            <a:ext cx="101769" cy="107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8" name="bk object 28"/>
          <p:cNvSpPr/>
          <p:nvPr/>
        </p:nvSpPr>
        <p:spPr>
          <a:xfrm>
            <a:off x="8076293" y="758414"/>
            <a:ext cx="101769" cy="1078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9" name="bk object 29"/>
          <p:cNvSpPr/>
          <p:nvPr/>
        </p:nvSpPr>
        <p:spPr>
          <a:xfrm>
            <a:off x="8217205" y="758414"/>
            <a:ext cx="104379" cy="1078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0" name="bk object 30"/>
          <p:cNvSpPr/>
          <p:nvPr/>
        </p:nvSpPr>
        <p:spPr>
          <a:xfrm>
            <a:off x="7643123" y="910558"/>
            <a:ext cx="104378" cy="11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1" name="bk object 31"/>
          <p:cNvSpPr/>
          <p:nvPr/>
        </p:nvSpPr>
        <p:spPr>
          <a:xfrm>
            <a:off x="7786643" y="910558"/>
            <a:ext cx="101769" cy="1106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2" name="bk object 32"/>
          <p:cNvSpPr/>
          <p:nvPr/>
        </p:nvSpPr>
        <p:spPr>
          <a:xfrm>
            <a:off x="7930163" y="910558"/>
            <a:ext cx="101769" cy="1106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3" name="bk object 33"/>
          <p:cNvSpPr/>
          <p:nvPr/>
        </p:nvSpPr>
        <p:spPr>
          <a:xfrm>
            <a:off x="8076293" y="910558"/>
            <a:ext cx="101769" cy="110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4" name="bk object 34"/>
          <p:cNvSpPr/>
          <p:nvPr/>
        </p:nvSpPr>
        <p:spPr>
          <a:xfrm>
            <a:off x="7643123" y="1062701"/>
            <a:ext cx="104378" cy="1106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5" name="bk object 35"/>
          <p:cNvSpPr/>
          <p:nvPr/>
        </p:nvSpPr>
        <p:spPr>
          <a:xfrm>
            <a:off x="7786643" y="1062701"/>
            <a:ext cx="101769" cy="1106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6" name="bk object 36"/>
          <p:cNvSpPr/>
          <p:nvPr/>
        </p:nvSpPr>
        <p:spPr>
          <a:xfrm>
            <a:off x="7930163" y="1062701"/>
            <a:ext cx="101769" cy="1106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7" name="bk object 37"/>
          <p:cNvSpPr/>
          <p:nvPr/>
        </p:nvSpPr>
        <p:spPr>
          <a:xfrm>
            <a:off x="8076293" y="1062701"/>
            <a:ext cx="101769" cy="110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8" name="bk object 38"/>
          <p:cNvSpPr/>
          <p:nvPr/>
        </p:nvSpPr>
        <p:spPr>
          <a:xfrm>
            <a:off x="8217205" y="1062701"/>
            <a:ext cx="104379" cy="1106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39" name="bk object 39"/>
          <p:cNvSpPr/>
          <p:nvPr/>
        </p:nvSpPr>
        <p:spPr>
          <a:xfrm>
            <a:off x="7643123" y="1214846"/>
            <a:ext cx="104378" cy="1106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40" name="bk object 40"/>
          <p:cNvSpPr/>
          <p:nvPr/>
        </p:nvSpPr>
        <p:spPr>
          <a:xfrm>
            <a:off x="7786643" y="1214846"/>
            <a:ext cx="101769" cy="1106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41" name="bk object 41"/>
          <p:cNvSpPr/>
          <p:nvPr/>
        </p:nvSpPr>
        <p:spPr>
          <a:xfrm>
            <a:off x="7930163" y="1214846"/>
            <a:ext cx="101769" cy="1106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42" name="bk object 42"/>
          <p:cNvSpPr/>
          <p:nvPr/>
        </p:nvSpPr>
        <p:spPr>
          <a:xfrm>
            <a:off x="8076293" y="1214846"/>
            <a:ext cx="101769" cy="1106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43" name="bk object 43"/>
          <p:cNvSpPr/>
          <p:nvPr/>
        </p:nvSpPr>
        <p:spPr>
          <a:xfrm>
            <a:off x="7643123" y="1369755"/>
            <a:ext cx="104378" cy="1078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44" name="bk object 44"/>
          <p:cNvSpPr/>
          <p:nvPr/>
        </p:nvSpPr>
        <p:spPr>
          <a:xfrm>
            <a:off x="7786643" y="1369755"/>
            <a:ext cx="101769" cy="1078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45" name="bk object 45"/>
          <p:cNvSpPr/>
          <p:nvPr/>
        </p:nvSpPr>
        <p:spPr>
          <a:xfrm>
            <a:off x="7930163" y="1369755"/>
            <a:ext cx="101769" cy="1078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46" name="bk object 46"/>
          <p:cNvSpPr/>
          <p:nvPr/>
        </p:nvSpPr>
        <p:spPr>
          <a:xfrm>
            <a:off x="8076293" y="1369755"/>
            <a:ext cx="101769" cy="1078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47" name="bk object 47"/>
          <p:cNvSpPr/>
          <p:nvPr/>
        </p:nvSpPr>
        <p:spPr>
          <a:xfrm>
            <a:off x="7786643" y="1519134"/>
            <a:ext cx="101769" cy="1106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48" name="bk object 48"/>
          <p:cNvSpPr/>
          <p:nvPr/>
        </p:nvSpPr>
        <p:spPr>
          <a:xfrm>
            <a:off x="8076293" y="1519134"/>
            <a:ext cx="101769" cy="1106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071558" y="6099788"/>
            <a:ext cx="292608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83492" y="6099788"/>
            <a:ext cx="2103120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6" b="0" i="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pPr marL="21745">
              <a:lnSpc>
                <a:spcPts val="1027"/>
              </a:lnSpc>
            </a:pPr>
            <a:fld id="{81D60167-4931-47E6-BA6A-407CBD079E47}" type="slidenum">
              <a:rPr lang="en-US" altLang="zh-TW" smtClean="0"/>
              <a:pPr marL="21745">
                <a:lnSpc>
                  <a:spcPts val="1027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940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3D0-4AD6-457C-89CD-299DE976CE5A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2B4-6B56-4CA6-9C16-7EE7B237619C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B740-B2D9-4A15-BE56-C6F8482A8DAD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D02-1F89-4B15-8306-D1DB6F9F1E4D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D2A8-9F46-499B-AF5E-A97535AB9D28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9714-10A9-4AAF-8941-AA96E290C92A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3EC7-5728-49F9-900B-3E6D1609245A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F127-83F0-494D-8273-BB73B5AAFB6A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ADC7-D9E7-4109-94E4-57230DDF4041}" type="datetime1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2803" y="315813"/>
            <a:ext cx="7828395" cy="6224067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8517A"/>
          </a:solidFill>
        </p:spPr>
        <p:txBody>
          <a:bodyPr wrap="square" lIns="0" tIns="0" rIns="0" bIns="0" rtlCol="0"/>
          <a:lstStyle/>
          <a:p>
            <a:endParaRPr sz="1541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4342" y="652374"/>
            <a:ext cx="623531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FFCC"/>
                </a:solidFill>
                <a:latin typeface="標楷體"/>
                <a:cs typeface="標楷體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4342" y="2807745"/>
            <a:ext cx="623531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FFCC"/>
                </a:solidFill>
                <a:latin typeface="標楷體"/>
                <a:cs typeface="標楷體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59" y="6099788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23040" y="611601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90151" y="6181421"/>
            <a:ext cx="153306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6" b="0" i="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pPr marL="21745">
              <a:lnSpc>
                <a:spcPts val="1027"/>
              </a:lnSpc>
            </a:pPr>
            <a:fld id="{81D60167-4931-47E6-BA6A-407CBD079E47}" type="slidenum">
              <a:rPr lang="en-US" altLang="zh-TW" smtClean="0"/>
              <a:pPr marL="21745">
                <a:lnSpc>
                  <a:spcPts val="1027"/>
                </a:lnSpc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2318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sz="3424">
          <a:latin typeface="+mj-lt"/>
          <a:ea typeface="+mj-ea"/>
          <a:cs typeface="+mj-cs"/>
        </a:defRPr>
      </a:lvl1pPr>
    </p:titleStyle>
    <p:bodyStyle>
      <a:lvl1pPr marL="0">
        <a:defRPr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391409">
        <a:defRPr>
          <a:latin typeface="+mn-lt"/>
          <a:ea typeface="+mn-ea"/>
          <a:cs typeface="+mn-cs"/>
        </a:defRPr>
      </a:lvl2pPr>
      <a:lvl3pPr marL="782818">
        <a:defRPr>
          <a:latin typeface="+mn-lt"/>
          <a:ea typeface="+mn-ea"/>
          <a:cs typeface="+mn-cs"/>
        </a:defRPr>
      </a:lvl3pPr>
      <a:lvl4pPr marL="1174227">
        <a:defRPr>
          <a:latin typeface="+mn-lt"/>
          <a:ea typeface="+mn-ea"/>
          <a:cs typeface="+mn-cs"/>
        </a:defRPr>
      </a:lvl4pPr>
      <a:lvl5pPr marL="1565636">
        <a:defRPr>
          <a:latin typeface="+mn-lt"/>
          <a:ea typeface="+mn-ea"/>
          <a:cs typeface="+mn-cs"/>
        </a:defRPr>
      </a:lvl5pPr>
      <a:lvl6pPr marL="1957045">
        <a:defRPr>
          <a:latin typeface="+mn-lt"/>
          <a:ea typeface="+mn-ea"/>
          <a:cs typeface="+mn-cs"/>
        </a:defRPr>
      </a:lvl6pPr>
      <a:lvl7pPr marL="2348454">
        <a:defRPr>
          <a:latin typeface="+mn-lt"/>
          <a:ea typeface="+mn-ea"/>
          <a:cs typeface="+mn-cs"/>
        </a:defRPr>
      </a:lvl7pPr>
      <a:lvl8pPr marL="2739862">
        <a:defRPr>
          <a:latin typeface="+mn-lt"/>
          <a:ea typeface="+mn-ea"/>
          <a:cs typeface="+mn-cs"/>
        </a:defRPr>
      </a:lvl8pPr>
      <a:lvl9pPr marL="313127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409">
        <a:defRPr>
          <a:latin typeface="+mn-lt"/>
          <a:ea typeface="+mn-ea"/>
          <a:cs typeface="+mn-cs"/>
        </a:defRPr>
      </a:lvl2pPr>
      <a:lvl3pPr marL="782818">
        <a:defRPr>
          <a:latin typeface="+mn-lt"/>
          <a:ea typeface="+mn-ea"/>
          <a:cs typeface="+mn-cs"/>
        </a:defRPr>
      </a:lvl3pPr>
      <a:lvl4pPr marL="1174227">
        <a:defRPr>
          <a:latin typeface="+mn-lt"/>
          <a:ea typeface="+mn-ea"/>
          <a:cs typeface="+mn-cs"/>
        </a:defRPr>
      </a:lvl4pPr>
      <a:lvl5pPr marL="1565636">
        <a:defRPr>
          <a:latin typeface="+mn-lt"/>
          <a:ea typeface="+mn-ea"/>
          <a:cs typeface="+mn-cs"/>
        </a:defRPr>
      </a:lvl5pPr>
      <a:lvl6pPr marL="1957045">
        <a:defRPr>
          <a:latin typeface="+mn-lt"/>
          <a:ea typeface="+mn-ea"/>
          <a:cs typeface="+mn-cs"/>
        </a:defRPr>
      </a:lvl6pPr>
      <a:lvl7pPr marL="2348454">
        <a:defRPr>
          <a:latin typeface="+mn-lt"/>
          <a:ea typeface="+mn-ea"/>
          <a:cs typeface="+mn-cs"/>
        </a:defRPr>
      </a:lvl7pPr>
      <a:lvl8pPr marL="2739862">
        <a:defRPr>
          <a:latin typeface="+mn-lt"/>
          <a:ea typeface="+mn-ea"/>
          <a:cs typeface="+mn-cs"/>
        </a:defRPr>
      </a:lvl8pPr>
      <a:lvl9pPr marL="313127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0-www.engineeringvillage.com.millennium.lib.ntust.edu.t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ythsiao@mail.ntue.edu.t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5520" y="1405577"/>
            <a:ext cx="0" cy="3848961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914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76869" y="3054758"/>
            <a:ext cx="172225" cy="172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22159" y="3054758"/>
            <a:ext cx="172224" cy="172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64839" y="3054758"/>
            <a:ext cx="172225" cy="172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6869" y="3297438"/>
            <a:ext cx="172225" cy="172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22159" y="3297438"/>
            <a:ext cx="172224" cy="172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4839" y="3297438"/>
            <a:ext cx="172225" cy="172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519" y="3297438"/>
            <a:ext cx="172224" cy="172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6869" y="3540120"/>
            <a:ext cx="172225" cy="1722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2159" y="3540120"/>
            <a:ext cx="172224" cy="1722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64839" y="3540120"/>
            <a:ext cx="172225" cy="172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07519" y="3540120"/>
            <a:ext cx="172224" cy="1722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50199" y="3540120"/>
            <a:ext cx="172225" cy="1722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76869" y="3782801"/>
            <a:ext cx="172225" cy="17483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22159" y="3782801"/>
            <a:ext cx="172224" cy="1748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64839" y="3782801"/>
            <a:ext cx="172225" cy="17483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07519" y="3782801"/>
            <a:ext cx="172224" cy="1748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76869" y="4025480"/>
            <a:ext cx="172225" cy="174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2159" y="4025480"/>
            <a:ext cx="172224" cy="1748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64839" y="4025480"/>
            <a:ext cx="172225" cy="17483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07519" y="4025480"/>
            <a:ext cx="172224" cy="1748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50199" y="4025480"/>
            <a:ext cx="172225" cy="1748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76869" y="4268160"/>
            <a:ext cx="172225" cy="1748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22159" y="4268160"/>
            <a:ext cx="172224" cy="17483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64839" y="4268160"/>
            <a:ext cx="172225" cy="17483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07519" y="4268160"/>
            <a:ext cx="172224" cy="1748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76869" y="4513449"/>
            <a:ext cx="172225" cy="1722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2159" y="4513449"/>
            <a:ext cx="172224" cy="1722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64839" y="4513449"/>
            <a:ext cx="172225" cy="1722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07519" y="4513449"/>
            <a:ext cx="172224" cy="1722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22159" y="4756129"/>
            <a:ext cx="172224" cy="17222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07519" y="4756129"/>
            <a:ext cx="172224" cy="1722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3750" y="2906019"/>
            <a:ext cx="7045555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096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36894" y="3122170"/>
            <a:ext cx="3847330" cy="431534"/>
          </a:xfrm>
          <a:prstGeom prst="rect">
            <a:avLst/>
          </a:prstGeom>
        </p:spPr>
        <p:txBody>
          <a:bodyPr vert="horz" wrap="square" lIns="0" tIns="9785" rIns="0" bIns="0" rtlCol="0">
            <a:spAutoFit/>
          </a:bodyPr>
          <a:lstStyle/>
          <a:p>
            <a:pPr marL="10872" defTabSz="782818">
              <a:spcBef>
                <a:spcPts val="77"/>
              </a:spcBef>
            </a:pPr>
            <a:r>
              <a:rPr sz="2740" dirty="0">
                <a:solidFill>
                  <a:srgbClr val="FFFFCC"/>
                </a:solidFill>
                <a:latin typeface="標楷體"/>
                <a:cs typeface="標楷體"/>
              </a:rPr>
              <a:t>春</a:t>
            </a:r>
            <a:r>
              <a:rPr sz="2740" spc="-9" dirty="0">
                <a:solidFill>
                  <a:srgbClr val="FFFFCC"/>
                </a:solidFill>
                <a:latin typeface="標楷體"/>
                <a:cs typeface="標楷體"/>
              </a:rPr>
              <a:t>耕、</a:t>
            </a:r>
            <a:r>
              <a:rPr sz="2740" dirty="0">
                <a:solidFill>
                  <a:srgbClr val="FFFFCC"/>
                </a:solidFill>
                <a:latin typeface="標楷體"/>
                <a:cs typeface="標楷體"/>
              </a:rPr>
              <a:t>夏</a:t>
            </a:r>
            <a:r>
              <a:rPr sz="2740" spc="-9" dirty="0">
                <a:solidFill>
                  <a:srgbClr val="FFFFCC"/>
                </a:solidFill>
                <a:latin typeface="標楷體"/>
                <a:cs typeface="標楷體"/>
              </a:rPr>
              <a:t>耘、秋</a:t>
            </a:r>
            <a:r>
              <a:rPr sz="2740" dirty="0">
                <a:solidFill>
                  <a:srgbClr val="FFFFCC"/>
                </a:solidFill>
                <a:latin typeface="標楷體"/>
                <a:cs typeface="標楷體"/>
              </a:rPr>
              <a:t>收</a:t>
            </a:r>
            <a:r>
              <a:rPr sz="2740" spc="-9" dirty="0">
                <a:solidFill>
                  <a:srgbClr val="FFFFCC"/>
                </a:solidFill>
                <a:latin typeface="標楷體"/>
                <a:cs typeface="標楷體"/>
              </a:rPr>
              <a:t>、冬藏</a:t>
            </a:r>
            <a:endParaRPr sz="2740">
              <a:solidFill>
                <a:prstClr val="black"/>
              </a:solidFill>
              <a:latin typeface="標楷體"/>
              <a:cs typeface="標楷體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90844" y="2104915"/>
            <a:ext cx="942017" cy="154480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82818"/>
            <a:endParaRPr sz="1541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45" defTabSz="782818">
              <a:lnSpc>
                <a:spcPts val="1027"/>
              </a:lnSpc>
            </a:pPr>
            <a:fld id="{81D60167-4931-47E6-BA6A-407CBD079E47}" type="slidenum">
              <a:rPr dirty="0"/>
              <a:pPr marL="21745" defTabSz="782818">
                <a:lnSpc>
                  <a:spcPts val="1027"/>
                </a:lnSpc>
              </a:pPr>
              <a:t>1</a:t>
            </a:fld>
            <a:endParaRPr dirty="0"/>
          </a:p>
        </p:txBody>
      </p:sp>
      <p:sp>
        <p:nvSpPr>
          <p:cNvPr id="40" name="object 35"/>
          <p:cNvSpPr txBox="1">
            <a:spLocks/>
          </p:cNvSpPr>
          <p:nvPr/>
        </p:nvSpPr>
        <p:spPr>
          <a:xfrm>
            <a:off x="2837061" y="1572482"/>
            <a:ext cx="2576086" cy="1275684"/>
          </a:xfrm>
          <a:prstGeom prst="rect">
            <a:avLst/>
          </a:prstGeom>
        </p:spPr>
        <p:txBody>
          <a:bodyPr vert="horz" wrap="square" lIns="0" tIns="10873" rIns="0" bIns="0" rtlCol="0">
            <a:spAutoFit/>
          </a:bodyPr>
          <a:lstStyle>
            <a:lvl1pPr>
              <a:defRPr sz="3000" b="0" i="0">
                <a:solidFill>
                  <a:srgbClr val="FFFFCC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10872" defTabSz="782818">
              <a:spcBef>
                <a:spcPts val="86"/>
              </a:spcBef>
            </a:pPr>
            <a:r>
              <a:rPr lang="zh-TW" altLang="en-US" sz="4109" b="1" kern="0" spc="-4">
                <a:solidFill>
                  <a:srgbClr val="FFFFFF"/>
                </a:solidFill>
                <a:ea typeface="新細明體" panose="02020500000000000000" pitchFamily="18" charset="-120"/>
              </a:rPr>
              <a:t>引導研究</a:t>
            </a:r>
            <a:br>
              <a:rPr lang="zh-TW" altLang="en-US" sz="4109" b="1" kern="0" spc="-4">
                <a:solidFill>
                  <a:srgbClr val="FFFFFF"/>
                </a:solidFill>
                <a:ea typeface="新細明體" panose="02020500000000000000" pitchFamily="18" charset="-120"/>
              </a:rPr>
            </a:br>
            <a:r>
              <a:rPr lang="zh-TW" altLang="en-US" sz="4109" b="1" kern="0" spc="-4">
                <a:solidFill>
                  <a:srgbClr val="FFFFFF"/>
                </a:solidFill>
                <a:ea typeface="新細明體" panose="02020500000000000000" pitchFamily="18" charset="-120"/>
              </a:rPr>
              <a:t>專題討論</a:t>
            </a:r>
            <a:endParaRPr lang="zh-TW" altLang="en-US" sz="4109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93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zh-TW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文獻閱讀心得報告</a:t>
            </a:r>
            <a:r>
              <a:rPr kumimoji="1" lang="zh-TW" altLang="en-US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內容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(3)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107869"/>
              </p:ext>
            </p:extLst>
          </p:nvPr>
        </p:nvGraphicFramePr>
        <p:xfrm>
          <a:off x="611560" y="1556792"/>
          <a:ext cx="8230066" cy="4745851"/>
        </p:xfrm>
        <a:graphic>
          <a:graphicData uri="http://schemas.openxmlformats.org/drawingml/2006/table">
            <a:tbl>
              <a:tblPr/>
              <a:tblGrid>
                <a:gridCol w="823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5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altLang="zh-TW" sz="2800" dirty="0">
                        <a:effectLst/>
                        <a:latin typeface="標楷體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effectLst/>
                          <a:latin typeface="標楷體"/>
                        </a:rPr>
                        <a:t> 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《</a:t>
                      </a:r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內文</a:t>
                      </a:r>
                      <a:r>
                        <a:rPr lang="en-US" altLang="zh-TW" sz="3200" b="1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》(</a:t>
                      </a:r>
                      <a:r>
                        <a:rPr lang="zh-TW" altLang="en-US" sz="3200" b="1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格式自訂</a:t>
                      </a:r>
                      <a:r>
                        <a:rPr lang="en-US" altLang="zh-TW" sz="3200" b="1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  一、文獻來源 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閱讀文獻之來源出處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)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論文名稱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論文作者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出處</a:t>
                      </a:r>
                      <a:endParaRPr lang="en-US" altLang="zh-TW" sz="2800" dirty="0">
                        <a:solidFill>
                          <a:schemeClr val="bg1"/>
                        </a:solidFill>
                        <a:effectLst/>
                        <a:latin typeface="標楷體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格式依照 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p12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 之說明</a:t>
                      </a:r>
                      <a:endParaRPr lang="en-US" altLang="zh-TW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21420" marR="21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77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zh-TW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文獻閱讀心得報告</a:t>
            </a:r>
            <a:r>
              <a:rPr kumimoji="1" lang="zh-TW" altLang="en-US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內容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(4)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949244"/>
              </p:ext>
            </p:extLst>
          </p:nvPr>
        </p:nvGraphicFramePr>
        <p:xfrm>
          <a:off x="457200" y="1600200"/>
          <a:ext cx="8230066" cy="4745851"/>
        </p:xfrm>
        <a:graphic>
          <a:graphicData uri="http://schemas.openxmlformats.org/drawingml/2006/table">
            <a:tbl>
              <a:tblPr/>
              <a:tblGrid>
                <a:gridCol w="823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5851">
                <a:tc>
                  <a:txBody>
                    <a:bodyPr/>
                    <a:lstStyle/>
                    <a:p>
                      <a:pPr marL="722313" indent="-722313">
                        <a:spcAft>
                          <a:spcPts val="0"/>
                        </a:spcAft>
                      </a:pP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二、論文內容摘要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rgbClr val="FFC000"/>
                          </a:solidFill>
                          <a:effectLst/>
                          <a:latin typeface="標楷體"/>
                        </a:rPr>
                        <a:t>忠實呈現</a:t>
                      </a:r>
                      <a:r>
                        <a:rPr lang="zh-TW" altLang="en-US" sz="3200" b="1" dirty="0">
                          <a:solidFill>
                            <a:srgbClr val="00B0F0"/>
                          </a:solidFill>
                          <a:effectLst/>
                          <a:latin typeface="標楷體"/>
                        </a:rPr>
                        <a:t>作者</a:t>
                      </a:r>
                      <a:r>
                        <a:rPr lang="zh-TW" altLang="en-US" sz="2800" dirty="0">
                          <a:solidFill>
                            <a:srgbClr val="FFC000"/>
                          </a:solidFill>
                          <a:effectLst/>
                          <a:latin typeface="標楷體"/>
                        </a:rPr>
                        <a:t>的意見，不加雜自己的意見，但需是經過消化吸收以後，用自己的話有組織有架構的描述出來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 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本文探討的主題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本文內容摘要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簡單扼要說明全文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)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2.3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本文研究背景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為何要做這個題目或重要性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2.4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本文的假設條件有哪些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若無省略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)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本文採用的方法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詳細說明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)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2.6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本文使用的資料形式與來源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本文研究結果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結論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)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或是值得注意的成果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21420" marR="21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2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zh-TW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文獻閱讀心得報告</a:t>
            </a:r>
            <a:r>
              <a:rPr kumimoji="1" lang="zh-TW" altLang="en-US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內容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(5)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597982"/>
              </p:ext>
            </p:extLst>
          </p:nvPr>
        </p:nvGraphicFramePr>
        <p:xfrm>
          <a:off x="457200" y="1600200"/>
          <a:ext cx="8230066" cy="4745851"/>
        </p:xfrm>
        <a:graphic>
          <a:graphicData uri="http://schemas.openxmlformats.org/drawingml/2006/table">
            <a:tbl>
              <a:tblPr/>
              <a:tblGrid>
                <a:gridCol w="823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5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三、閱讀心得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rgbClr val="FFC000"/>
                          </a:solidFill>
                          <a:effectLst/>
                          <a:latin typeface="標楷體"/>
                        </a:rPr>
                        <a:t>依論文特性及</a:t>
                      </a:r>
                      <a:r>
                        <a:rPr lang="zh-TW" altLang="en-US" sz="3200" b="1" dirty="0">
                          <a:solidFill>
                            <a:srgbClr val="00B0F0"/>
                          </a:solidFill>
                          <a:effectLst/>
                          <a:latin typeface="標楷體"/>
                        </a:rPr>
                        <a:t>自己</a:t>
                      </a:r>
                      <a:r>
                        <a:rPr lang="zh-TW" altLang="en-US" sz="3200" b="1" dirty="0">
                          <a:solidFill>
                            <a:srgbClr val="FFC000"/>
                          </a:solidFill>
                          <a:effectLst/>
                          <a:latin typeface="標楷體"/>
                        </a:rPr>
                        <a:t>的</a:t>
                      </a:r>
                      <a:r>
                        <a:rPr lang="zh-TW" altLang="en-US" sz="2800" dirty="0">
                          <a:solidFill>
                            <a:srgbClr val="FFC000"/>
                          </a:solidFill>
                          <a:effectLst/>
                          <a:latin typeface="標楷體"/>
                        </a:rPr>
                        <a:t>心得論述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3.1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本文的貢獻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3.2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本文的缺點及優點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3.3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本文未來後續發展的方向或空間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3.4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如果是你自己，會如何做這個題目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3.5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本方法有無其他可以應用或適用的例子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    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3.6</a:t>
                      </a:r>
                      <a:r>
                        <a:rPr lang="en-US" altLang="zh-TW" sz="2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latin typeface="標楷體"/>
                        </a:rPr>
                        <a:t>其他心得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21420" marR="21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2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855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文獻閱讀心得報告內容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(6)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 marL="2151063" indent="-2151063"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《</a:t>
            </a:r>
            <a:r>
              <a:rPr lang="zh-TW" altLang="en-US" sz="3000" dirty="0">
                <a:solidFill>
                  <a:schemeClr val="bg1"/>
                </a:solidFill>
              </a:rPr>
              <a:t>參考文獻</a:t>
            </a:r>
            <a:r>
              <a:rPr lang="en-US" altLang="zh-TW" sz="3000" dirty="0">
                <a:solidFill>
                  <a:schemeClr val="bg1"/>
                </a:solidFill>
              </a:rPr>
              <a:t>》</a:t>
            </a:r>
            <a:r>
              <a:rPr lang="zh-TW" altLang="en-US" sz="2800" dirty="0">
                <a:solidFill>
                  <a:srgbClr val="FFC000"/>
                </a:solidFill>
              </a:rPr>
              <a:t>依</a:t>
            </a:r>
            <a:r>
              <a:rPr lang="zh-TW" altLang="en-US" sz="3000" b="1" dirty="0">
                <a:solidFill>
                  <a:srgbClr val="FFC000"/>
                </a:solidFill>
              </a:rPr>
              <a:t>下列格式</a:t>
            </a:r>
            <a:r>
              <a:rPr lang="zh-TW" altLang="en-US" sz="2800" dirty="0">
                <a:solidFill>
                  <a:srgbClr val="FFC000"/>
                </a:solidFill>
              </a:rPr>
              <a:t>撰寫，其內文電子檔附加於報告之後</a:t>
            </a:r>
            <a:endParaRPr lang="en-US" altLang="zh-TW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C000"/>
                </a:solidFill>
              </a:rPr>
              <a:t>Periodicals: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[1] J. F. Fuller, E. F. Fuchs, and K. J. </a:t>
            </a:r>
            <a:r>
              <a:rPr lang="en-US" altLang="zh-TW" sz="1800" dirty="0" err="1">
                <a:solidFill>
                  <a:schemeClr val="bg1"/>
                </a:solidFill>
              </a:rPr>
              <a:t>Roesler</a:t>
            </a:r>
            <a:r>
              <a:rPr lang="en-US" altLang="zh-TW" sz="1800" dirty="0">
                <a:solidFill>
                  <a:schemeClr val="bg1"/>
                </a:solidFill>
              </a:rPr>
              <a:t>, "Influence of harmonics on power distribution system protection," IEEE Trans. Power Delivery, vol. 3, pp. 549-557, Apr. 1988.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C000"/>
                </a:solidFill>
              </a:rPr>
              <a:t>Books: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[2] E. Clarke, Circuit Analysis of AC Power Systems, vol. I. New York: Wiley, 1950, p. 81.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C000"/>
                </a:solidFill>
              </a:rPr>
              <a:t>Technical Reports: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[3] E. E. </a:t>
            </a:r>
            <a:r>
              <a:rPr lang="en-US" altLang="zh-TW" sz="1800" dirty="0" err="1">
                <a:solidFill>
                  <a:schemeClr val="bg1"/>
                </a:solidFill>
              </a:rPr>
              <a:t>Reber</a:t>
            </a:r>
            <a:r>
              <a:rPr lang="en-US" altLang="zh-TW" sz="1800" dirty="0">
                <a:solidFill>
                  <a:schemeClr val="bg1"/>
                </a:solidFill>
              </a:rPr>
              <a:t>, R. L. Mitchell, and C. J. Carter, "Oxygen absorption in the Earth's atmosphere," Aerospace Corp., Los Angeles, CA, Tech. Rep. TR-0200 (4230-46)-3, Nov. 1968.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C000"/>
                </a:solidFill>
              </a:rPr>
              <a:t>Papers from Conference Proceedings (Published):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[4] J. L. </a:t>
            </a:r>
            <a:r>
              <a:rPr lang="en-US" altLang="zh-TW" sz="1800" dirty="0" err="1">
                <a:solidFill>
                  <a:schemeClr val="bg1"/>
                </a:solidFill>
              </a:rPr>
              <a:t>Alqueres</a:t>
            </a:r>
            <a:r>
              <a:rPr lang="en-US" altLang="zh-TW" sz="1800" dirty="0">
                <a:solidFill>
                  <a:schemeClr val="bg1"/>
                </a:solidFill>
              </a:rPr>
              <a:t> and J. C. </a:t>
            </a:r>
            <a:r>
              <a:rPr lang="en-US" altLang="zh-TW" sz="1800" dirty="0" err="1">
                <a:solidFill>
                  <a:schemeClr val="bg1"/>
                </a:solidFill>
              </a:rPr>
              <a:t>Praca</a:t>
            </a:r>
            <a:r>
              <a:rPr lang="en-US" altLang="zh-TW" sz="1800" dirty="0">
                <a:solidFill>
                  <a:schemeClr val="bg1"/>
                </a:solidFill>
              </a:rPr>
              <a:t>, "The Brazilian power system and the challenge of the Amazon transmission," in Proc. 1991 IEEE Power Engineering Society Transmission and Distribution Conf., pp. 315-320.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C000"/>
                </a:solidFill>
              </a:rPr>
              <a:t>Patents: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[5] G. </a:t>
            </a:r>
            <a:r>
              <a:rPr lang="en-US" altLang="zh-TW" sz="1800" dirty="0" err="1">
                <a:solidFill>
                  <a:schemeClr val="bg1"/>
                </a:solidFill>
              </a:rPr>
              <a:t>Brandli</a:t>
            </a:r>
            <a:r>
              <a:rPr lang="en-US" altLang="zh-TW" sz="1800" dirty="0">
                <a:solidFill>
                  <a:schemeClr val="bg1"/>
                </a:solidFill>
              </a:rPr>
              <a:t> and M. Dick, "Alternating current fed power supply," U.S. Patent 4 084 217, Nov. 4, 1978.</a:t>
            </a:r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55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1492" y="-31013"/>
            <a:ext cx="8229600" cy="1143000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備註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11988"/>
            <a:ext cx="8507288" cy="50141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IEEE: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Institute of Electrical and Electronics Engineers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SCI: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Science Citation Index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SSCI: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Social Science Citation Index</a:t>
            </a:r>
          </a:p>
          <a:p>
            <a:pPr marL="355600" indent="0"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1.</a:t>
            </a:r>
            <a:r>
              <a:rPr lang="zh-TW" altLang="en-US" sz="3000" dirty="0">
                <a:solidFill>
                  <a:schemeClr val="bg1"/>
                </a:solidFill>
              </a:rPr>
              <a:t> 查詢是否被</a:t>
            </a:r>
            <a:r>
              <a:rPr lang="en-US" altLang="zh-TW" sz="3000" b="1" dirty="0">
                <a:solidFill>
                  <a:schemeClr val="bg1"/>
                </a:solidFill>
              </a:rPr>
              <a:t>EV(EI)</a:t>
            </a:r>
            <a:r>
              <a:rPr lang="zh-TW" altLang="en-US" sz="3000" dirty="0">
                <a:solidFill>
                  <a:schemeClr val="bg1"/>
                </a:solidFill>
              </a:rPr>
              <a:t>收錄</a:t>
            </a:r>
            <a:br>
              <a:rPr lang="zh-TW" altLang="en-US" sz="3000" dirty="0">
                <a:solidFill>
                  <a:schemeClr val="bg1"/>
                </a:solidFill>
              </a:rPr>
            </a:br>
            <a:r>
              <a:rPr lang="zh-TW" altLang="en-US" sz="3000" dirty="0">
                <a:solidFill>
                  <a:schemeClr val="bg1"/>
                </a:solidFill>
              </a:rPr>
              <a:t>     於</a:t>
            </a:r>
            <a:r>
              <a:rPr lang="en-US" altLang="zh-TW" sz="3000" b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Engineering </a:t>
            </a:r>
            <a:r>
              <a:rPr lang="en-US" altLang="zh-TW" sz="3000" b="1" dirty="0" err="1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Villag</a:t>
            </a:r>
            <a:r>
              <a:rPr lang="zh-TW" altLang="en-US" sz="3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資料庫</a:t>
            </a:r>
            <a:r>
              <a:rPr lang="zh-TW" altLang="en-US" sz="3000" dirty="0">
                <a:solidFill>
                  <a:schemeClr val="bg1"/>
                </a:solidFill>
              </a:rPr>
              <a:t>輸入</a:t>
            </a:r>
            <a:r>
              <a:rPr lang="zh-TW" altLang="en-US" sz="3000" u="sng" dirty="0">
                <a:solidFill>
                  <a:schemeClr val="bg1"/>
                </a:solidFill>
              </a:rPr>
              <a:t>文章篇名</a:t>
            </a:r>
            <a:r>
              <a:rPr lang="zh-TW" altLang="en-US" sz="3000" dirty="0">
                <a:solidFill>
                  <a:schemeClr val="bg1"/>
                </a:solidFill>
              </a:rPr>
              <a:t>或是</a:t>
            </a:r>
            <a:r>
              <a:rPr lang="zh-TW" altLang="en-US" sz="3000" u="sng" dirty="0">
                <a:solidFill>
                  <a:schemeClr val="bg1"/>
                </a:solidFill>
              </a:rPr>
              <a:t>期刊名</a:t>
            </a:r>
            <a:r>
              <a:rPr lang="zh-TW" altLang="en-US" sz="3000" dirty="0">
                <a:solidFill>
                  <a:schemeClr val="bg1"/>
                </a:solidFill>
              </a:rPr>
              <a:t>。</a:t>
            </a:r>
            <a:endParaRPr lang="en-US" altLang="zh-TW" sz="3000" dirty="0">
              <a:solidFill>
                <a:schemeClr val="bg1"/>
              </a:solidFill>
            </a:endParaRPr>
          </a:p>
          <a:p>
            <a:pPr marL="355600" indent="0"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2.</a:t>
            </a:r>
            <a:r>
              <a:rPr lang="zh-TW" altLang="en-US" sz="3000" dirty="0">
                <a:solidFill>
                  <a:schemeClr val="bg1"/>
                </a:solidFill>
              </a:rPr>
              <a:t> 查詢是否被</a:t>
            </a:r>
            <a:r>
              <a:rPr lang="en-US" altLang="zh-TW" sz="3000" dirty="0">
                <a:solidFill>
                  <a:schemeClr val="bg1"/>
                </a:solidFill>
              </a:rPr>
              <a:t>SCIE</a:t>
            </a:r>
            <a:r>
              <a:rPr lang="zh-TW" altLang="en-US" sz="3000" dirty="0">
                <a:solidFill>
                  <a:schemeClr val="bg1"/>
                </a:solidFill>
              </a:rPr>
              <a:t>或</a:t>
            </a:r>
            <a:r>
              <a:rPr lang="en-US" altLang="zh-TW" sz="3000" dirty="0">
                <a:solidFill>
                  <a:schemeClr val="bg1"/>
                </a:solidFill>
              </a:rPr>
              <a:t>SSCI</a:t>
            </a:r>
            <a:r>
              <a:rPr lang="zh-TW" altLang="en-US" sz="3000" dirty="0">
                <a:solidFill>
                  <a:schemeClr val="bg1"/>
                </a:solidFill>
              </a:rPr>
              <a:t>收錄</a:t>
            </a:r>
          </a:p>
          <a:p>
            <a:pPr marL="625475" indent="0">
              <a:buNone/>
            </a:pPr>
            <a:r>
              <a:rPr lang="zh-TW" altLang="en-US" sz="3000" dirty="0">
                <a:solidFill>
                  <a:schemeClr val="bg1"/>
                </a:solidFill>
              </a:rPr>
              <a:t>如想知道特定期刊是否被收錄，可以期刊名查詢資料庫</a:t>
            </a:r>
            <a:endParaRPr lang="en-US" altLang="zh-TW" sz="3000" dirty="0">
              <a:solidFill>
                <a:schemeClr val="bg1"/>
              </a:solidFill>
            </a:endParaRPr>
          </a:p>
          <a:p>
            <a:pPr marL="625475" indent="0"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SCIE:</a:t>
            </a:r>
            <a:r>
              <a:rPr lang="zh-TW" altLang="en-US" sz="3000" dirty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http://mjl.clarivate.com/cgi-bin/jrnlst/jloptions.cgi?PC=D</a:t>
            </a:r>
          </a:p>
          <a:p>
            <a:pPr marL="625475" indent="0">
              <a:buNone/>
            </a:pPr>
            <a:r>
              <a:rPr lang="en-US" altLang="zh-TW" sz="3000" dirty="0">
                <a:solidFill>
                  <a:schemeClr val="bg1"/>
                </a:solidFill>
              </a:rPr>
              <a:t>SSCI:</a:t>
            </a:r>
            <a:r>
              <a:rPr lang="zh-TW" altLang="en-US" sz="3000" dirty="0">
                <a:solidFill>
                  <a:schemeClr val="bg1"/>
                </a:solidFill>
              </a:rPr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http://mjl.clarivate.com/cgi-bin/jrnlst/jloptions.cgi?PC=SS</a:t>
            </a:r>
          </a:p>
          <a:p>
            <a:r>
              <a:rPr lang="zh-TW" altLang="en-US" sz="3000" dirty="0">
                <a:solidFill>
                  <a:schemeClr val="bg1"/>
                </a:solidFill>
              </a:rPr>
              <a:t>如想知道特定文章或期刊是否被收錄，可以文章篇名或是期刊名查詢</a:t>
            </a:r>
            <a:r>
              <a:rPr lang="en-US" altLang="zh-TW" sz="3000" dirty="0">
                <a:solidFill>
                  <a:schemeClr val="bg1"/>
                </a:solidFill>
              </a:rPr>
              <a:t>Web of Science</a:t>
            </a:r>
            <a:r>
              <a:rPr lang="zh-TW" altLang="en-US" sz="3000" dirty="0">
                <a:solidFill>
                  <a:schemeClr val="bg1"/>
                </a:solidFill>
              </a:rPr>
              <a:t>資料庫。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如想知道特定期刊是否被收錄，可以期刊名查詢</a:t>
            </a:r>
            <a:r>
              <a:rPr lang="en-US" altLang="zh-TW" sz="3000" dirty="0">
                <a:solidFill>
                  <a:schemeClr val="bg1"/>
                </a:solidFill>
              </a:rPr>
              <a:t>Journal of Citation Reports</a:t>
            </a:r>
            <a:r>
              <a:rPr lang="zh-TW" altLang="en-US" sz="3000" dirty="0">
                <a:solidFill>
                  <a:schemeClr val="bg1"/>
                </a:solidFill>
              </a:rPr>
              <a:t>資料庫。 </a:t>
            </a:r>
            <a:r>
              <a:rPr lang="en-US" altLang="zh-TW" sz="3000" dirty="0">
                <a:solidFill>
                  <a:schemeClr val="bg1"/>
                </a:solidFill>
              </a:rPr>
              <a:t>(JCR</a:t>
            </a:r>
            <a:r>
              <a:rPr lang="zh-TW" altLang="en-US" sz="3000" dirty="0">
                <a:solidFill>
                  <a:schemeClr val="bg1"/>
                </a:solidFill>
              </a:rPr>
              <a:t>無法以文章篇名查詢</a:t>
            </a:r>
            <a:r>
              <a:rPr lang="en-US" altLang="zh-TW" sz="3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3000" dirty="0">
                <a:solidFill>
                  <a:schemeClr val="bg1"/>
                </a:solidFill>
              </a:rPr>
              <a:t>Google</a:t>
            </a:r>
            <a:r>
              <a:rPr lang="zh-TW" altLang="en-US" sz="3000" dirty="0">
                <a:solidFill>
                  <a:schemeClr val="bg1"/>
                </a:solidFill>
              </a:rPr>
              <a:t>學術搜尋，</a:t>
            </a:r>
            <a:r>
              <a:rPr lang="en-US" altLang="zh-TW" sz="3000" dirty="0">
                <a:solidFill>
                  <a:schemeClr val="bg1"/>
                </a:solidFill>
              </a:rPr>
              <a:t>S-Hub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7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專題討論學期成績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碩二本學期報告者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：</a:t>
            </a:r>
          </a:p>
          <a:p>
            <a:pPr marL="869950" lvl="1" indent="-514350">
              <a:buAutoNum type="arabicPeriod"/>
            </a:pPr>
            <a:r>
              <a:rPr lang="zh-TW" altLang="en-US" sz="3200" dirty="0">
                <a:solidFill>
                  <a:schemeClr val="bg1"/>
                </a:solidFill>
              </a:rPr>
              <a:t>文獻閱讀心得報告</a:t>
            </a:r>
            <a:r>
              <a:rPr lang="en-US" altLang="zh-TW" sz="3200" dirty="0">
                <a:solidFill>
                  <a:schemeClr val="bg1"/>
                </a:solidFill>
              </a:rPr>
              <a:t>30%</a:t>
            </a:r>
          </a:p>
          <a:p>
            <a:pPr marL="1270000" lvl="2" indent="-51435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bg1"/>
                </a:solidFill>
              </a:rPr>
              <a:t>書面報告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kumimoji="1" lang="zh-TW" altLang="en-US" sz="2800" b="1" dirty="0">
                <a:solidFill>
                  <a:srgbClr val="FFC000"/>
                </a:solidFill>
                <a:latin typeface="新細明體" pitchFamily="18" charset="-120"/>
                <a:cs typeface="Times New Roman" pitchFamily="18" charset="0"/>
              </a:rPr>
              <a:t>報告一週前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 marL="1270000" lvl="2" indent="-51435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bg1"/>
                </a:solidFill>
              </a:rPr>
              <a:t>文獻閱讀心得報告完整版</a:t>
            </a:r>
            <a:r>
              <a:rPr lang="en-US" altLang="zh-TW" sz="2800" dirty="0">
                <a:solidFill>
                  <a:schemeClr val="bg1"/>
                </a:solidFill>
              </a:rPr>
              <a:t>(word)</a:t>
            </a:r>
          </a:p>
          <a:p>
            <a:pPr marL="1270000" lvl="2" indent="-51435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bg1"/>
                </a:solidFill>
              </a:rPr>
              <a:t>文獻閱讀心得報告摘要版</a:t>
            </a:r>
            <a:r>
              <a:rPr lang="en-US" altLang="zh-TW" sz="2800" dirty="0">
                <a:solidFill>
                  <a:schemeClr val="bg1"/>
                </a:solidFill>
              </a:rPr>
              <a:t>(pptx)</a:t>
            </a:r>
          </a:p>
          <a:p>
            <a:pPr marL="1270000" lvl="2" indent="-51435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bg1"/>
                </a:solidFill>
              </a:rPr>
              <a:t>上台報告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zh-TW" altLang="en-US" sz="2800" dirty="0">
                <a:solidFill>
                  <a:schemeClr val="bg1"/>
                </a:solidFill>
              </a:rPr>
              <a:t>報告日期另行公佈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 marL="355600" lvl="1" indent="0"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2. </a:t>
            </a:r>
            <a:r>
              <a:rPr lang="zh-TW" altLang="en-US" sz="3200" dirty="0">
                <a:solidFill>
                  <a:schemeClr val="bg1"/>
                </a:solidFill>
              </a:rPr>
              <a:t>聽講之心得報告</a:t>
            </a:r>
            <a:r>
              <a:rPr lang="en-US" altLang="zh-TW" sz="3200" dirty="0">
                <a:solidFill>
                  <a:schemeClr val="bg1"/>
                </a:solidFill>
              </a:rPr>
              <a:t>20%</a:t>
            </a:r>
          </a:p>
          <a:p>
            <a:pPr marL="755650" lvl="2" indent="0">
              <a:buNone/>
            </a:pPr>
            <a:r>
              <a:rPr lang="zh-TW" altLang="en-US" sz="2800" dirty="0">
                <a:solidFill>
                  <a:schemeClr val="bg1"/>
                </a:solidFill>
              </a:rPr>
              <a:t>書面報告 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zh-TW" altLang="en-US" sz="2800" dirty="0">
                <a:solidFill>
                  <a:schemeClr val="bg1"/>
                </a:solidFill>
              </a:rPr>
              <a:t>下課時當場交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r>
              <a:rPr lang="zh-TW" altLang="en-US" sz="2800" dirty="0">
                <a:solidFill>
                  <a:schemeClr val="bg1"/>
                </a:solidFill>
              </a:rPr>
              <a:t>平均分數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355600" lvl="1" indent="0"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3. </a:t>
            </a:r>
            <a:r>
              <a:rPr lang="zh-TW" altLang="en-US" sz="3200" dirty="0">
                <a:solidFill>
                  <a:schemeClr val="bg1"/>
                </a:solidFill>
              </a:rPr>
              <a:t>出席率 </a:t>
            </a:r>
            <a:r>
              <a:rPr lang="en-US" altLang="zh-TW" sz="3200" dirty="0">
                <a:solidFill>
                  <a:schemeClr val="bg1"/>
                </a:solidFill>
              </a:rPr>
              <a:t>50%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61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C11D42-AE95-4E6D-BF5B-E0FD78A7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06B200-7B3B-479D-ACDB-85C232AC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43000"/>
            <a:ext cx="6667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3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809749"/>
            <a:ext cx="6862074" cy="711413"/>
          </a:xfrm>
        </p:spPr>
        <p:txBody>
          <a:bodyPr/>
          <a:lstStyle/>
          <a:p>
            <a:r>
              <a:rPr lang="zh-TW" altLang="en-US" sz="4623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32848"/>
            <a:ext cx="6790065" cy="1739130"/>
          </a:xfrm>
        </p:spPr>
        <p:txBody>
          <a:bodyPr/>
          <a:lstStyle/>
          <a:p>
            <a:r>
              <a:rPr lang="en-US" altLang="zh-TW" sz="3767" b="1" dirty="0">
                <a:solidFill>
                  <a:schemeClr val="bg1"/>
                </a:solidFill>
              </a:rPr>
              <a:t>1.</a:t>
            </a:r>
            <a:r>
              <a:rPr lang="zh-TW" altLang="en-US" sz="3767" b="1" dirty="0">
                <a:solidFill>
                  <a:schemeClr val="bg1"/>
                </a:solidFill>
              </a:rPr>
              <a:t>專題演講</a:t>
            </a:r>
            <a:endParaRPr lang="en-US" altLang="zh-TW" sz="3767" b="1" dirty="0">
              <a:solidFill>
                <a:schemeClr val="bg1"/>
              </a:solidFill>
            </a:endParaRPr>
          </a:p>
          <a:p>
            <a:r>
              <a:rPr lang="en-US" altLang="zh-TW" sz="3767" b="1" dirty="0">
                <a:solidFill>
                  <a:schemeClr val="bg1"/>
                </a:solidFill>
              </a:rPr>
              <a:t>2.</a:t>
            </a:r>
            <a:r>
              <a:rPr lang="zh-TW" altLang="en-US" sz="3767" b="1" dirty="0">
                <a:solidFill>
                  <a:schemeClr val="bg1"/>
                </a:solidFill>
              </a:rPr>
              <a:t>碩二同學研讀論文報告</a:t>
            </a:r>
            <a:endParaRPr lang="en-US" altLang="zh-TW" sz="3767" b="1" dirty="0">
              <a:solidFill>
                <a:schemeClr val="bg1"/>
              </a:solidFill>
            </a:endParaRPr>
          </a:p>
          <a:p>
            <a:r>
              <a:rPr lang="zh-TW" altLang="en-US" sz="3767" b="1" dirty="0">
                <a:solidFill>
                  <a:schemeClr val="bg1"/>
                </a:solidFill>
              </a:rPr>
              <a:t>  </a:t>
            </a:r>
            <a:r>
              <a:rPr lang="en-US" altLang="zh-TW" sz="3767" b="1" dirty="0">
                <a:solidFill>
                  <a:schemeClr val="bg1"/>
                </a:solidFill>
              </a:rPr>
              <a:t>(</a:t>
            </a:r>
            <a:r>
              <a:rPr lang="zh-TW" altLang="en-US" sz="3767" b="1" dirty="0">
                <a:solidFill>
                  <a:schemeClr val="bg1"/>
                </a:solidFill>
              </a:rPr>
              <a:t>一半本學期，另一半下學期</a:t>
            </a:r>
            <a:r>
              <a:rPr lang="en-US" altLang="zh-TW" sz="3767" b="1" dirty="0">
                <a:solidFill>
                  <a:schemeClr val="bg1"/>
                </a:solidFill>
              </a:rPr>
              <a:t>)</a:t>
            </a:r>
            <a:endParaRPr lang="zh-TW" altLang="en-US" sz="37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8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210955"/>
            <a:ext cx="7560840" cy="4436090"/>
          </a:xfrm>
        </p:spPr>
        <p:txBody>
          <a:bodyPr>
            <a:normAutofit/>
          </a:bodyPr>
          <a:lstStyle/>
          <a:p>
            <a:r>
              <a:rPr lang="zh-TW" altLang="en-US" sz="3767" dirty="0">
                <a:latin typeface="標楷體" panose="03000509000000000000" pitchFamily="65" charset="-120"/>
              </a:rPr>
              <a:t>碩一學期成績</a:t>
            </a:r>
            <a:r>
              <a:rPr lang="en-US" altLang="zh-TW" sz="3767" dirty="0">
                <a:latin typeface="標楷體" panose="03000509000000000000" pitchFamily="65" charset="-120"/>
              </a:rPr>
              <a:t>(</a:t>
            </a:r>
            <a:r>
              <a:rPr lang="zh-TW" altLang="en-US" sz="3767" dirty="0">
                <a:latin typeface="標楷體" panose="03000509000000000000" pitchFamily="65" charset="-120"/>
              </a:rPr>
              <a:t>含碩二未報告者</a:t>
            </a:r>
            <a:r>
              <a:rPr lang="en-US" altLang="zh-TW" sz="3767" dirty="0">
                <a:latin typeface="標楷體" panose="03000509000000000000" pitchFamily="65" charset="-120"/>
              </a:rPr>
              <a:t>)</a:t>
            </a:r>
            <a:r>
              <a:rPr lang="zh-TW" altLang="en-US" sz="3767" dirty="0">
                <a:latin typeface="標楷體" panose="03000509000000000000" pitchFamily="65" charset="-120"/>
              </a:rPr>
              <a:t>：</a:t>
            </a:r>
          </a:p>
          <a:p>
            <a:pPr marL="770490" lvl="1" indent="-616392" algn="just">
              <a:lnSpc>
                <a:spcPct val="120000"/>
              </a:lnSpc>
              <a:buFont typeface="+mj-lt"/>
              <a:buAutoNum type="arabicParenR"/>
            </a:pPr>
            <a:r>
              <a:rPr lang="zh-TW" altLang="en-US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書面聽講心得報告平均分數</a:t>
            </a:r>
            <a:r>
              <a:rPr lang="en-US" altLang="zh-TW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50%(</a:t>
            </a:r>
            <a:r>
              <a:rPr lang="zh-TW" altLang="en-US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當節課後交</a:t>
            </a:r>
            <a:r>
              <a:rPr lang="en-US" altLang="zh-TW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70490" lvl="1" indent="-616392" algn="just">
              <a:lnSpc>
                <a:spcPct val="120000"/>
              </a:lnSpc>
              <a:buFont typeface="+mj-lt"/>
              <a:buAutoNum type="arabicParenR"/>
            </a:pPr>
            <a:r>
              <a:rPr lang="zh-TW" altLang="en-US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出席率</a:t>
            </a:r>
            <a:r>
              <a:rPr lang="en-US" altLang="zh-TW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8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210955"/>
            <a:ext cx="7632848" cy="4436090"/>
          </a:xfrm>
        </p:spPr>
        <p:txBody>
          <a:bodyPr>
            <a:normAutofit/>
          </a:bodyPr>
          <a:lstStyle/>
          <a:p>
            <a:r>
              <a:rPr lang="zh-TW" altLang="en-US" sz="3767" dirty="0">
                <a:latin typeface="標楷體" panose="03000509000000000000" pitchFamily="65" charset="-120"/>
              </a:rPr>
              <a:t>碩二學期成績</a:t>
            </a:r>
            <a:r>
              <a:rPr lang="en-US" altLang="zh-TW" sz="3767" dirty="0">
                <a:latin typeface="標楷體" panose="03000509000000000000" pitchFamily="65" charset="-120"/>
              </a:rPr>
              <a:t>(</a:t>
            </a:r>
            <a:r>
              <a:rPr lang="zh-TW" altLang="en-US" sz="3767" dirty="0">
                <a:latin typeface="標楷體" panose="03000509000000000000" pitchFamily="65" charset="-120"/>
              </a:rPr>
              <a:t>本學期報告者</a:t>
            </a:r>
            <a:r>
              <a:rPr lang="en-US" altLang="zh-TW" sz="3767" dirty="0">
                <a:latin typeface="標楷體" panose="03000509000000000000" pitchFamily="65" charset="-120"/>
              </a:rPr>
              <a:t>)</a:t>
            </a:r>
            <a:r>
              <a:rPr lang="zh-TW" altLang="en-US" sz="3767" dirty="0">
                <a:latin typeface="標楷體" panose="03000509000000000000" pitchFamily="65" charset="-120"/>
              </a:rPr>
              <a:t>：</a:t>
            </a:r>
          </a:p>
          <a:p>
            <a:pPr marL="770490" lvl="1" indent="-616392" algn="just">
              <a:lnSpc>
                <a:spcPct val="120000"/>
              </a:lnSpc>
              <a:buFont typeface="+mj-lt"/>
              <a:buAutoNum type="arabicParenR"/>
            </a:pPr>
            <a:r>
              <a:rPr lang="zh-TW" altLang="en-US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文獻閱讀心得報告</a:t>
            </a:r>
            <a:r>
              <a:rPr lang="en-US" altLang="zh-TW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書面及上台報告</a:t>
            </a:r>
            <a:r>
              <a:rPr lang="en-US" altLang="zh-TW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30% </a:t>
            </a:r>
          </a:p>
          <a:p>
            <a:pPr marL="770490" lvl="1" indent="-616392" algn="just">
              <a:lnSpc>
                <a:spcPct val="120000"/>
              </a:lnSpc>
              <a:buFont typeface="+mj-lt"/>
              <a:buAutoNum type="arabicParenR"/>
            </a:pPr>
            <a:r>
              <a:rPr lang="zh-TW" altLang="en-US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聽講心得報告</a:t>
            </a:r>
            <a:r>
              <a:rPr lang="en-US" altLang="zh-TW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書面</a:t>
            </a:r>
            <a:r>
              <a:rPr lang="en-US" altLang="zh-TW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平均分數 </a:t>
            </a:r>
            <a:r>
              <a:rPr lang="en-US" altLang="zh-TW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</a:p>
          <a:p>
            <a:pPr marL="770490" lvl="1" indent="-616392" algn="just">
              <a:lnSpc>
                <a:spcPct val="120000"/>
              </a:lnSpc>
              <a:buFont typeface="+mj-lt"/>
              <a:buAutoNum type="arabicParenR"/>
            </a:pPr>
            <a:r>
              <a:rPr lang="zh-TW" altLang="en-US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出席率 </a:t>
            </a:r>
            <a:r>
              <a:rPr lang="en-US" altLang="zh-TW" sz="3082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52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9512" y="2130425"/>
            <a:ext cx="8496944" cy="22346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48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專題討論</a:t>
            </a:r>
            <a:r>
              <a:rPr kumimoji="1" lang="en-US" altLang="zh-TW" sz="48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(</a:t>
            </a:r>
            <a:r>
              <a:rPr kumimoji="1" lang="zh-TW" altLang="en-US" sz="48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碩二</a:t>
            </a:r>
            <a:r>
              <a:rPr kumimoji="1" lang="en-US" altLang="zh-TW" sz="48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)</a:t>
            </a:r>
            <a:br>
              <a:rPr kumimoji="1" lang="en-US" altLang="zh-TW" sz="48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</a:br>
            <a:r>
              <a:rPr kumimoji="1" lang="zh-TW" altLang="en-US" sz="48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文獻閱讀</a:t>
            </a:r>
            <a:r>
              <a:rPr kumimoji="1" lang="zh-TW" altLang="zh-TW" sz="4800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報告</a:t>
            </a:r>
            <a:br>
              <a:rPr kumimoji="1" lang="en-US" altLang="zh-TW" sz="4800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</a:br>
            <a:r>
              <a:rPr kumimoji="1" lang="zh-TW" altLang="en-US" sz="4800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繳交說明</a:t>
            </a:r>
            <a:br>
              <a:rPr kumimoji="1" lang="en-US" altLang="zh-TW" sz="4800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</a:br>
            <a:r>
              <a:rPr kumimoji="1" lang="zh-TW" altLang="en-US" sz="3200" b="1" dirty="0">
                <a:solidFill>
                  <a:srgbClr val="FF0000"/>
                </a:solidFill>
                <a:latin typeface="新細明體" pitchFamily="18" charset="-120"/>
                <a:cs typeface="Times New Roman" pitchFamily="18" charset="0"/>
              </a:rPr>
              <a:t>繳交：報告一週前</a:t>
            </a:r>
            <a:br>
              <a:rPr kumimoji="1" lang="en-US" altLang="zh-TW" sz="3200" b="1" dirty="0">
                <a:solidFill>
                  <a:srgbClr val="FF0000"/>
                </a:solidFill>
                <a:latin typeface="新細明體" pitchFamily="18" charset="-120"/>
                <a:cs typeface="Times New Roman" pitchFamily="18" charset="0"/>
              </a:rPr>
            </a:br>
            <a:r>
              <a:rPr kumimoji="1" lang="zh-TW" altLang="en-US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學期成績：出席率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50% + </a:t>
            </a:r>
            <a:r>
              <a:rPr kumimoji="1" lang="zh-TW" altLang="en-US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聽講心得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20% + </a:t>
            </a:r>
            <a:r>
              <a:rPr kumimoji="1" lang="zh-TW" altLang="en-US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文獻閱讀報告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30%</a:t>
            </a:r>
            <a:b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</a:b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(</a:t>
            </a:r>
            <a:r>
              <a:rPr kumimoji="1" lang="zh-TW" altLang="en-US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文獻閱讀報告評分：時程掌握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40%</a:t>
            </a:r>
            <a:r>
              <a:rPr kumimoji="1" lang="zh-TW" altLang="en-US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，台風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30%</a:t>
            </a:r>
            <a:r>
              <a:rPr kumimoji="1" lang="zh-TW" altLang="en-US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，內容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30%)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70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chemeClr val="bg1"/>
                </a:solidFill>
                <a:latin typeface="新細明體" pitchFamily="18" charset="-120"/>
                <a:cs typeface="Times New Roman" pitchFamily="18" charset="0"/>
              </a:rPr>
              <a:t>撰寫心得報告之必要性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67544" y="1417638"/>
            <a:ext cx="8229600" cy="4881141"/>
          </a:xfrm>
        </p:spPr>
        <p:txBody>
          <a:bodyPr>
            <a:normAutofit fontScale="85000" lnSpcReduction="20000"/>
          </a:bodyPr>
          <a:lstStyle/>
          <a:p>
            <a:pPr marL="514350" indent="-51435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33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未來進行</a:t>
            </a:r>
            <a:r>
              <a:rPr kumimoji="1" lang="en-US" altLang="zh-TW" sz="33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《</a:t>
            </a:r>
            <a:r>
              <a:rPr kumimoji="1" lang="zh-TW" altLang="en-US" sz="33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碩士論文</a:t>
            </a:r>
            <a:r>
              <a:rPr kumimoji="1" lang="en-US" altLang="zh-TW" sz="33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》</a:t>
            </a:r>
            <a:r>
              <a:rPr kumimoji="1" lang="zh-TW" altLang="en-US" sz="33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之「文獻回顧」時，可有一套系統性之參考資料，降低屆時需重新閱讀甚至搜尋的困擾。</a:t>
            </a:r>
            <a:endParaRPr kumimoji="1" lang="en-US" altLang="zh-TW" sz="7800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pPr marL="514350" indent="-51435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33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可養成思考習慣，對問題培養一套自己的思考邏輯。</a:t>
            </a:r>
            <a:endParaRPr kumimoji="1" lang="en-US" altLang="zh-TW" sz="7800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pPr marL="514350" indent="-51435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33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可累積閱讀文獻的好功力，提高閱讀速度，且能準確抓到重點或得到有用或是所需要內容。</a:t>
            </a:r>
            <a:endParaRPr kumimoji="1" lang="en-US" altLang="zh-TW" sz="7800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pPr marL="514350" indent="-51435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33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可整體歸納對特定問題一般性研究成果，增加對此問題認知之廣度與深度，進而融會成自己的一套看法。</a:t>
            </a:r>
            <a:endParaRPr kumimoji="1" lang="en-US" altLang="zh-TW" sz="7800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Times New Roman" pitchFamily="18" charset="0"/>
            </a:endParaRPr>
          </a:p>
          <a:p>
            <a:pPr marL="514350" indent="-51435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TW" altLang="en-US" sz="33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可整體歸納對特定方法的使用特性，對其使用方式與時機有一準確的掌握。</a:t>
            </a:r>
            <a:endParaRPr kumimoji="1" lang="zh-TW" altLang="en-US" sz="7800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60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文獻閱讀報告繳交要求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525963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以英文期刊之論文為主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題目不限（碩論或與碩論題目相關）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最好挑選屬 </a:t>
            </a:r>
            <a:r>
              <a:rPr lang="en-US" altLang="zh-TW" dirty="0">
                <a:solidFill>
                  <a:srgbClr val="FFC000"/>
                </a:solidFill>
              </a:rPr>
              <a:t>IEEE</a:t>
            </a:r>
            <a:r>
              <a:rPr lang="zh-TW" altLang="en-US" dirty="0">
                <a:solidFill>
                  <a:schemeClr val="bg1"/>
                </a:solidFill>
              </a:rPr>
              <a:t>、</a:t>
            </a:r>
            <a:r>
              <a:rPr lang="en-US" altLang="zh-TW" dirty="0">
                <a:solidFill>
                  <a:srgbClr val="FFC000"/>
                </a:solidFill>
              </a:rPr>
              <a:t>SCI</a:t>
            </a:r>
            <a:r>
              <a:rPr lang="zh-TW" altLang="en-US" dirty="0">
                <a:solidFill>
                  <a:schemeClr val="bg1"/>
                </a:solidFill>
              </a:rPr>
              <a:t> 或 </a:t>
            </a:r>
            <a:r>
              <a:rPr lang="en-US" altLang="zh-TW" dirty="0">
                <a:solidFill>
                  <a:srgbClr val="FFC000"/>
                </a:solidFill>
              </a:rPr>
              <a:t>SSCI</a:t>
            </a:r>
            <a:r>
              <a:rPr lang="zh-TW" altLang="en-US" dirty="0">
                <a:solidFill>
                  <a:srgbClr val="FFC000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之論文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篇數：</a:t>
            </a:r>
            <a:r>
              <a:rPr lang="en-US" altLang="zh-TW" dirty="0">
                <a:solidFill>
                  <a:schemeClr val="bg1"/>
                </a:solidFill>
              </a:rPr>
              <a:t>1</a:t>
            </a:r>
            <a:r>
              <a:rPr lang="zh-TW" altLang="en-US" dirty="0">
                <a:solidFill>
                  <a:schemeClr val="bg1"/>
                </a:solidFill>
              </a:rPr>
              <a:t> 篇以上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綜合整理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繳交：</a:t>
            </a:r>
            <a:r>
              <a:rPr kumimoji="1" lang="zh-TW" altLang="en-US" b="1" dirty="0">
                <a:solidFill>
                  <a:srgbClr val="FFC000"/>
                </a:solidFill>
                <a:latin typeface="新細明體" pitchFamily="18" charset="-120"/>
                <a:cs typeface="Times New Roman" pitchFamily="18" charset="0"/>
              </a:rPr>
              <a:t>報告一週前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報告本文</a:t>
            </a:r>
            <a:r>
              <a:rPr lang="en-US" altLang="zh-TW" dirty="0">
                <a:solidFill>
                  <a:schemeClr val="bg1"/>
                </a:solidFill>
              </a:rPr>
              <a:t>(Word </a:t>
            </a:r>
            <a:r>
              <a:rPr lang="zh-TW" altLang="en-US" dirty="0">
                <a:solidFill>
                  <a:schemeClr val="bg1"/>
                </a:solidFill>
              </a:rPr>
              <a:t>檔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+</a:t>
            </a:r>
            <a:r>
              <a:rPr lang="zh-TW" altLang="en-US" dirty="0">
                <a:solidFill>
                  <a:schemeClr val="bg1"/>
                </a:solidFill>
              </a:rPr>
              <a:t> 參考文獻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電子檔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mailto: </a:t>
            </a:r>
            <a:r>
              <a:rPr lang="en-US" altLang="zh-TW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ythsiao@mail.ntue.edu.tw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報告內容格式自訂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59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zh-TW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文獻閱讀心得報告</a:t>
            </a:r>
            <a:r>
              <a:rPr kumimoji="1" lang="zh-TW" altLang="en-US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內容</a:t>
            </a:r>
            <a:r>
              <a:rPr kumimoji="1" lang="en-US" altLang="zh-TW" sz="2400" b="1" dirty="0">
                <a:solidFill>
                  <a:schemeClr val="bg1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(1)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963102"/>
              </p:ext>
            </p:extLst>
          </p:nvPr>
        </p:nvGraphicFramePr>
        <p:xfrm>
          <a:off x="611560" y="1556792"/>
          <a:ext cx="8230066" cy="4745851"/>
        </p:xfrm>
        <a:graphic>
          <a:graphicData uri="http://schemas.openxmlformats.org/drawingml/2006/table">
            <a:tbl>
              <a:tblPr/>
              <a:tblGrid>
                <a:gridCol w="823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5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effectLst/>
                          <a:latin typeface="標楷體"/>
                        </a:rPr>
                        <a:t>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800" dirty="0">
                          <a:effectLst/>
                          <a:latin typeface="標楷體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chemeClr val="bg1"/>
                          </a:solidFill>
                        </a:rPr>
                        <a:t>《</a:t>
                      </a:r>
                      <a:r>
                        <a:rPr lang="zh-TW" altLang="en-US" sz="3200" b="1" dirty="0">
                          <a:solidFill>
                            <a:schemeClr val="bg1"/>
                          </a:solidFill>
                        </a:rPr>
                        <a:t>封面</a:t>
                      </a:r>
                      <a:r>
                        <a:rPr lang="en-US" altLang="zh-TW" sz="3200" b="1" dirty="0">
                          <a:solidFill>
                            <a:schemeClr val="bg1"/>
                          </a:solidFill>
                        </a:rPr>
                        <a:t>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請套用校圖最新版碩論封面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b="1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請直接套用，勿更改格式</a:t>
                      </a:r>
                      <a:r>
                        <a:rPr lang="en-US" altLang="zh-TW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800" b="1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 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文獻閱讀心得報告</a:t>
                      </a:r>
                      <a:endParaRPr lang="en-US" altLang="zh-TW" sz="2800" b="0" i="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論文名稱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報告人姓名、課程老師（蕭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xx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）</a:t>
                      </a:r>
                      <a:endParaRPr lang="en-US" altLang="zh-TW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  <a:p>
                      <a:pPr marL="612140" indent="-252095">
                        <a:spcAft>
                          <a:spcPts val="0"/>
                        </a:spcAft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effectLst/>
                          <a:latin typeface="Wingdings"/>
                        </a:rPr>
                        <a:t>Ø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   日期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(</a:t>
                      </a:r>
                      <a:r>
                        <a:rPr lang="zh-TW" altLang="en-US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繳交年月日</a:t>
                      </a:r>
                      <a:r>
                        <a:rPr lang="en-US" altLang="zh-TW" sz="2800" b="0" i="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altLang="zh-TW" sz="2800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21420" marR="21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3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kumimoji="1" lang="zh-TW" altLang="zh-TW" sz="2800" b="1" dirty="0">
                <a:solidFill>
                  <a:srgbClr val="000000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文獻閱讀心得報告</a:t>
            </a:r>
            <a:r>
              <a:rPr kumimoji="1" lang="zh-TW" altLang="en-US" sz="2800" b="1" dirty="0">
                <a:solidFill>
                  <a:srgbClr val="000000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內容</a:t>
            </a:r>
            <a:r>
              <a:rPr kumimoji="1" lang="en-US" altLang="zh-TW" sz="2400" b="1" dirty="0">
                <a:solidFill>
                  <a:srgbClr val="000000"/>
                </a:solidFill>
                <a:latin typeface="新細明體" pitchFamily="18" charset="-120"/>
                <a:ea typeface="新細明體" pitchFamily="18" charset="-120"/>
                <a:cs typeface="Times New Roman" pitchFamily="18" charset="0"/>
              </a:rPr>
              <a:t>(2)</a:t>
            </a:r>
            <a:endParaRPr lang="zh-TW" altLang="en-US" sz="2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30803"/>
              </p:ext>
            </p:extLst>
          </p:nvPr>
        </p:nvGraphicFramePr>
        <p:xfrm>
          <a:off x="611560" y="1124744"/>
          <a:ext cx="8230066" cy="5242560"/>
        </p:xfrm>
        <a:graphic>
          <a:graphicData uri="http://schemas.openxmlformats.org/drawingml/2006/table">
            <a:tbl>
              <a:tblPr/>
              <a:tblGrid>
                <a:gridCol w="823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7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1" dirty="0"/>
                        <a:t>《</a:t>
                      </a:r>
                      <a:r>
                        <a:rPr lang="zh-TW" altLang="en-US" sz="2000" b="1" dirty="0"/>
                        <a:t>碩論封面</a:t>
                      </a:r>
                      <a:r>
                        <a:rPr lang="en-US" altLang="zh-TW" sz="2000" b="1" dirty="0"/>
                        <a:t>》</a:t>
                      </a:r>
                    </a:p>
                    <a:p>
                      <a:pPr algn="ctr" fontAlgn="b"/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國立臺北教育大學</a:t>
                      </a:r>
                      <a:r>
                        <a:rPr lang="zh-TW" alt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理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學院</a:t>
                      </a:r>
                      <a:r>
                        <a:rPr lang="zh-TW" alt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資訊科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學系</a:t>
                      </a:r>
                    </a:p>
                    <a:p>
                      <a:pPr algn="ctr" fontAlgn="b"/>
                      <a:r>
                        <a:rPr lang="zh-TW" alt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專題討論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of Computer </a:t>
                      </a:r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</a:t>
                      </a:r>
                      <a:endParaRPr lang="zh-TW" altLang="zh-TW" sz="1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College of </a:t>
                      </a:r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</a:t>
                      </a:r>
                      <a:endParaRPr lang="zh-TW" altLang="zh-TW" sz="1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auto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Taipei University of Education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auto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Seminar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遺傳演算法結合向量空間應用於網路情色之過濾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of Genetic Algorithm and</a:t>
                      </a:r>
                    </a:p>
                    <a:p>
                      <a:pPr algn="ctr" fontAlgn="b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 Space Model Applied to Filter Erotic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戴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○○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WOOO-UO TOO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課程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教授：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蕭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○○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博士</a:t>
                      </a:r>
                    </a:p>
                    <a:p>
                      <a:pPr algn="ctr" fontAlgn="b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Advisor: YT Hsiao, Ph. D.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zh-TW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中華民國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112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 </a:t>
                      </a:r>
                      <a:r>
                        <a:rPr lang="zh-TW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  <a:p>
                      <a:pPr algn="ctr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 2023</a:t>
                      </a:r>
                      <a:endParaRPr lang="en-US" altLang="zh-TW" sz="3200" b="1" dirty="0"/>
                    </a:p>
                  </a:txBody>
                  <a:tcPr marL="21420" marR="21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79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1263</Words>
  <Application>Microsoft Office PowerPoint</Application>
  <PresentationFormat>如螢幕大小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Office Theme</vt:lpstr>
      <vt:lpstr>PowerPoint 簡報</vt:lpstr>
      <vt:lpstr>課程內容</vt:lpstr>
      <vt:lpstr>PowerPoint 簡報</vt:lpstr>
      <vt:lpstr>PowerPoint 簡報</vt:lpstr>
      <vt:lpstr>專題討論(碩二) 文獻閱讀報告 繳交說明 繳交：報告一週前 學期成績：出席率50% + 聽講心得20% + 文獻閱讀報告30% (文獻閱讀報告評分：時程掌握40%，台風30%，內容30%)</vt:lpstr>
      <vt:lpstr>撰寫心得報告之必要性</vt:lpstr>
      <vt:lpstr>文獻閱讀報告繳交要求</vt:lpstr>
      <vt:lpstr>文獻閱讀心得報告內容(1)</vt:lpstr>
      <vt:lpstr>文獻閱讀心得報告內容(2)</vt:lpstr>
      <vt:lpstr>文獻閱讀心得報告內容(3)</vt:lpstr>
      <vt:lpstr>文獻閱讀心得報告內容(4)</vt:lpstr>
      <vt:lpstr>文獻閱讀心得報告內容(5)</vt:lpstr>
      <vt:lpstr>文獻閱讀心得報告內容(6)</vt:lpstr>
      <vt:lpstr>備註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wccheng</dc:creator>
  <cp:lastModifiedBy>tony tony</cp:lastModifiedBy>
  <cp:revision>65</cp:revision>
  <dcterms:created xsi:type="dcterms:W3CDTF">2016-01-22T01:57:09Z</dcterms:created>
  <dcterms:modified xsi:type="dcterms:W3CDTF">2023-09-04T16:08:27Z</dcterms:modified>
</cp:coreProperties>
</file>