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handoutMasterIdLst>
    <p:handoutMasterId r:id="rId23"/>
  </p:handoutMasterIdLst>
  <p:sldIdLst>
    <p:sldId id="259" r:id="rId2"/>
    <p:sldId id="278" r:id="rId3"/>
    <p:sldId id="279" r:id="rId4"/>
    <p:sldId id="287" r:id="rId5"/>
    <p:sldId id="288" r:id="rId6"/>
    <p:sldId id="280" r:id="rId7"/>
    <p:sldId id="281" r:id="rId8"/>
    <p:sldId id="282" r:id="rId9"/>
    <p:sldId id="283" r:id="rId10"/>
    <p:sldId id="289" r:id="rId11"/>
    <p:sldId id="285" r:id="rId12"/>
    <p:sldId id="286" r:id="rId13"/>
    <p:sldId id="290" r:id="rId14"/>
    <p:sldId id="294" r:id="rId15"/>
    <p:sldId id="291" r:id="rId16"/>
    <p:sldId id="292" r:id="rId17"/>
    <p:sldId id="293" r:id="rId18"/>
    <p:sldId id="284" r:id="rId19"/>
    <p:sldId id="277" r:id="rId20"/>
    <p:sldId id="295" r:id="rId21"/>
  </p:sldIdLst>
  <p:sldSz cx="9144000" cy="6858000" type="screen4x3"/>
  <p:notesSz cx="6807200" cy="9939338"/>
  <p:defaultTextStyle>
    <a:defPPr>
      <a:defRPr lang="zh-TW"/>
    </a:defPPr>
    <a:lvl1pPr marL="0" algn="l" defTabSz="914400" rtl="0" eaLnBrk="1" latinLnBrk="0" hangingPunct="1">
      <a:defRPr lang="zh-TW" sz="1800" kern="1200">
        <a:solidFill>
          <a:schemeClr val="tx1"/>
        </a:solidFill>
        <a:latin typeface="+mn-lt"/>
        <a:ea typeface="+mn-ea"/>
        <a:cs typeface="+mn-cs"/>
      </a:defRPr>
    </a:lvl1pPr>
    <a:lvl2pPr marL="457200" algn="l" defTabSz="914400" rtl="0" eaLnBrk="1" latinLnBrk="0" hangingPunct="1">
      <a:defRPr lang="zh-TW" sz="1800" kern="1200">
        <a:solidFill>
          <a:schemeClr val="tx1"/>
        </a:solidFill>
        <a:latin typeface="+mn-lt"/>
        <a:ea typeface="+mn-ea"/>
        <a:cs typeface="+mn-cs"/>
      </a:defRPr>
    </a:lvl2pPr>
    <a:lvl3pPr marL="914400" algn="l" defTabSz="914400" rtl="0" eaLnBrk="1" latinLnBrk="0" hangingPunct="1">
      <a:defRPr lang="zh-TW" sz="1800" kern="1200">
        <a:solidFill>
          <a:schemeClr val="tx1"/>
        </a:solidFill>
        <a:latin typeface="+mn-lt"/>
        <a:ea typeface="+mn-ea"/>
        <a:cs typeface="+mn-cs"/>
      </a:defRPr>
    </a:lvl3pPr>
    <a:lvl4pPr marL="1371600" algn="l" defTabSz="914400" rtl="0" eaLnBrk="1" latinLnBrk="0" hangingPunct="1">
      <a:defRPr lang="zh-TW" sz="1800" kern="1200">
        <a:solidFill>
          <a:schemeClr val="tx1"/>
        </a:solidFill>
        <a:latin typeface="+mn-lt"/>
        <a:ea typeface="+mn-ea"/>
        <a:cs typeface="+mn-cs"/>
      </a:defRPr>
    </a:lvl4pPr>
    <a:lvl5pPr marL="1828800" algn="l" defTabSz="914400" rtl="0" eaLnBrk="1" latinLnBrk="0" hangingPunct="1">
      <a:defRPr lang="zh-TW" sz="1800" kern="1200">
        <a:solidFill>
          <a:schemeClr val="tx1"/>
        </a:solidFill>
        <a:latin typeface="+mn-lt"/>
        <a:ea typeface="+mn-ea"/>
        <a:cs typeface="+mn-cs"/>
      </a:defRPr>
    </a:lvl5pPr>
    <a:lvl6pPr marL="2286000" algn="l" defTabSz="914400" rtl="0" eaLnBrk="1" latinLnBrk="0" hangingPunct="1">
      <a:defRPr lang="zh-TW" sz="1800" kern="1200">
        <a:solidFill>
          <a:schemeClr val="tx1"/>
        </a:solidFill>
        <a:latin typeface="+mn-lt"/>
        <a:ea typeface="+mn-ea"/>
        <a:cs typeface="+mn-cs"/>
      </a:defRPr>
    </a:lvl6pPr>
    <a:lvl7pPr marL="2743200" algn="l" defTabSz="914400" rtl="0" eaLnBrk="1" latinLnBrk="0" hangingPunct="1">
      <a:defRPr lang="zh-TW" sz="1800" kern="1200">
        <a:solidFill>
          <a:schemeClr val="tx1"/>
        </a:solidFill>
        <a:latin typeface="+mn-lt"/>
        <a:ea typeface="+mn-ea"/>
        <a:cs typeface="+mn-cs"/>
      </a:defRPr>
    </a:lvl7pPr>
    <a:lvl8pPr marL="3200400" algn="l" defTabSz="914400" rtl="0" eaLnBrk="1" latinLnBrk="0" hangingPunct="1">
      <a:defRPr lang="zh-TW" sz="1800" kern="1200">
        <a:solidFill>
          <a:schemeClr val="tx1"/>
        </a:solidFill>
        <a:latin typeface="+mn-lt"/>
        <a:ea typeface="+mn-ea"/>
        <a:cs typeface="+mn-cs"/>
      </a:defRPr>
    </a:lvl8pPr>
    <a:lvl9pPr marL="3657600" algn="l" defTabSz="914400" rtl="0" eaLnBrk="1" latinLnBrk="0" hangingPunct="1">
      <a:defRPr lang="zh-TW"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779CC93D-E52E-4D84-901B-11D7331DD495}">
          <p14:sldIdLst>
            <p14:sldId id="259"/>
          </p14:sldIdLst>
        </p14:section>
        <p14:section name="概觀與目標" id="{ABA716BF-3A5C-4ADB-94C9-CFEF84EBA240}">
          <p14:sldIdLst>
            <p14:sldId id="278"/>
            <p14:sldId id="279"/>
            <p14:sldId id="287"/>
            <p14:sldId id="288"/>
            <p14:sldId id="280"/>
            <p14:sldId id="281"/>
            <p14:sldId id="282"/>
          </p14:sldIdLst>
        </p14:section>
        <p14:section name="主題 1" id="{6D9936A3-3945-4757-BC8B-B5C252D8E036}">
          <p14:sldIdLst>
            <p14:sldId id="283"/>
            <p14:sldId id="289"/>
            <p14:sldId id="285"/>
            <p14:sldId id="286"/>
          </p14:sldIdLst>
        </p14:section>
        <p14:section name="研究流程與架構" id="{09D31869-7762-45C4-B90F-9692E5121EB2}">
          <p14:sldIdLst>
            <p14:sldId id="290"/>
            <p14:sldId id="294"/>
            <p14:sldId id="291"/>
            <p14:sldId id="292"/>
            <p14:sldId id="293"/>
          </p14:sldIdLst>
        </p14:section>
        <p14:section name="結論和摘要" id="{790CEF5B-569A-4C2F-BED5-750B08C0E5AD}">
          <p14:sldIdLst>
            <p14:sldId id="284"/>
            <p14:sldId id="277"/>
            <p14:sldId id="29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00"/>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4" autoAdjust="0"/>
    <p:restoredTop sz="83977" autoAdjust="0"/>
  </p:normalViewPr>
  <p:slideViewPr>
    <p:cSldViewPr>
      <p:cViewPr varScale="1">
        <p:scale>
          <a:sx n="96" d="100"/>
          <a:sy n="96" d="100"/>
        </p:scale>
        <p:origin x="-2178" y="-102"/>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latinLnBrk="0">
              <a:defRPr lang="zh-TW" sz="1200"/>
            </a:lvl1pPr>
          </a:lstStyle>
          <a:p>
            <a:endParaRPr lang="zh-TW" dirty="0"/>
          </a:p>
        </p:txBody>
      </p:sp>
      <p:sp>
        <p:nvSpPr>
          <p:cNvPr id="3" name="Date Placeholder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latinLnBrk="0">
              <a:defRPr lang="zh-TW" sz="1200"/>
            </a:lvl1pPr>
          </a:lstStyle>
          <a:p>
            <a:fld id="{D83FDC75-7F73-4A4A-A77C-09AADF00E0EA}" type="datetimeFigureOut">
              <a:rPr lang="en-US" altLang="zh-TW" smtClean="0"/>
              <a:pPr/>
              <a:t>12/30/2024</a:t>
            </a:fld>
            <a:endParaRPr lang="zh-TW" dirty="0"/>
          </a:p>
        </p:txBody>
      </p:sp>
      <p:sp>
        <p:nvSpPr>
          <p:cNvPr id="4" name="Footer Placeholder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latinLnBrk="0">
              <a:defRPr lang="zh-TW" sz="1200"/>
            </a:lvl1pPr>
          </a:lstStyle>
          <a:p>
            <a:endParaRPr lang="zh-TW" dirty="0"/>
          </a:p>
        </p:txBody>
      </p:sp>
      <p:sp>
        <p:nvSpPr>
          <p:cNvPr id="5" name="Slide Number Placeholder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latinLnBrk="0">
              <a:defRPr lang="zh-TW" sz="1200"/>
            </a:lvl1pPr>
          </a:lstStyle>
          <a:p>
            <a:fld id="{459226BF-1F13-42D3-80DC-373E7ADD1EBC}" type="slidenum">
              <a:rPr lang="zh-TW" smtClean="0"/>
              <a:pPr/>
              <a:t>‹#›</a:t>
            </a:fld>
            <a:endParaRPr lang="zh-TW" dirty="0"/>
          </a:p>
        </p:txBody>
      </p:sp>
    </p:spTree>
    <p:extLst>
      <p:ext uri="{BB962C8B-B14F-4D97-AF65-F5344CB8AC3E}">
        <p14:creationId xmlns:p14="http://schemas.microsoft.com/office/powerpoint/2010/main" val="3581658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latinLnBrk="0">
              <a:defRPr lang="zh-TW" sz="1200"/>
            </a:lvl1pPr>
          </a:lstStyle>
          <a:p>
            <a:endParaRPr lang="zh-TW"/>
          </a:p>
        </p:txBody>
      </p:sp>
      <p:sp>
        <p:nvSpPr>
          <p:cNvPr id="3" name="Date Placeholder 2"/>
          <p:cNvSpPr>
            <a:spLocks noGrp="1"/>
          </p:cNvSpPr>
          <p:nvPr>
            <p:ph type="dt" idx="1"/>
          </p:nvPr>
        </p:nvSpPr>
        <p:spPr>
          <a:xfrm>
            <a:off x="3855838" y="0"/>
            <a:ext cx="2949787" cy="496967"/>
          </a:xfrm>
          <a:prstGeom prst="rect">
            <a:avLst/>
          </a:prstGeom>
        </p:spPr>
        <p:txBody>
          <a:bodyPr vert="horz" lIns="91440" tIns="45720" rIns="91440" bIns="45720" rtlCol="0"/>
          <a:lstStyle>
            <a:lvl1pPr algn="r" latinLnBrk="0">
              <a:defRPr lang="zh-TW" sz="1200"/>
            </a:lvl1pPr>
          </a:lstStyle>
          <a:p>
            <a:fld id="{48AEF76B-3757-4A0B-AF93-28494465C1DD}" type="datetimeFigureOut">
              <a:pPr/>
              <a:t>2024/12/30</a:t>
            </a:fld>
            <a:endParaRPr lang="zh-TW"/>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zh-TW"/>
          </a:p>
        </p:txBody>
      </p:sp>
      <p:sp>
        <p:nvSpPr>
          <p:cNvPr id="5" name="Notes Placeholder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Footer Placeholder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latinLnBrk="0">
              <a:defRPr lang="zh-TW" sz="1200"/>
            </a:lvl1pPr>
          </a:lstStyle>
          <a:p>
            <a:endParaRPr lang="zh-TW"/>
          </a:p>
        </p:txBody>
      </p:sp>
      <p:sp>
        <p:nvSpPr>
          <p:cNvPr id="7" name="Slide Number Placeholder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latinLnBrk="0">
              <a:defRPr lang="zh-TW" sz="1200"/>
            </a:lvl1pPr>
          </a:lstStyle>
          <a:p>
            <a:fld id="{75693FD4-8F83-4EF7-AC3F-0DC0388986B0}" type="slidenum">
              <a:pPr/>
              <a:t>‹#›</a:t>
            </a:fld>
            <a:endParaRPr lang="zh-TW"/>
          </a:p>
        </p:txBody>
      </p:sp>
    </p:spTree>
    <p:extLst>
      <p:ext uri="{BB962C8B-B14F-4D97-AF65-F5344CB8AC3E}">
        <p14:creationId xmlns:p14="http://schemas.microsoft.com/office/powerpoint/2010/main" val="136730083"/>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1"/>
        </a:solidFill>
        <a:latin typeface="+mn-lt"/>
        <a:ea typeface="+mn-ea"/>
        <a:cs typeface="+mn-cs"/>
      </a:defRPr>
    </a:lvl1pPr>
    <a:lvl2pPr marL="457200" algn="l" defTabSz="914400" rtl="0" eaLnBrk="1" latinLnBrk="0" hangingPunct="1">
      <a:defRPr lang="zh-TW" sz="1200" kern="1200">
        <a:solidFill>
          <a:schemeClr val="tx1"/>
        </a:solidFill>
        <a:latin typeface="+mn-lt"/>
        <a:ea typeface="+mn-ea"/>
        <a:cs typeface="+mn-cs"/>
      </a:defRPr>
    </a:lvl2pPr>
    <a:lvl3pPr marL="914400" algn="l" defTabSz="914400" rtl="0" eaLnBrk="1" latinLnBrk="0" hangingPunct="1">
      <a:defRPr lang="zh-TW" sz="1200" kern="1200">
        <a:solidFill>
          <a:schemeClr val="tx1"/>
        </a:solidFill>
        <a:latin typeface="+mn-lt"/>
        <a:ea typeface="+mn-ea"/>
        <a:cs typeface="+mn-cs"/>
      </a:defRPr>
    </a:lvl3pPr>
    <a:lvl4pPr marL="1371600" algn="l" defTabSz="914400" rtl="0" eaLnBrk="1" latinLnBrk="0" hangingPunct="1">
      <a:defRPr lang="zh-TW" sz="1200" kern="1200">
        <a:solidFill>
          <a:schemeClr val="tx1"/>
        </a:solidFill>
        <a:latin typeface="+mn-lt"/>
        <a:ea typeface="+mn-ea"/>
        <a:cs typeface="+mn-cs"/>
      </a:defRPr>
    </a:lvl4pPr>
    <a:lvl5pPr marL="1828800" algn="l" defTabSz="914400" rtl="0" eaLnBrk="1" latinLnBrk="0" hangingPunct="1">
      <a:defRPr lang="zh-TW" sz="1200" kern="1200">
        <a:solidFill>
          <a:schemeClr val="tx1"/>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TW" dirty="0"/>
          </a:p>
        </p:txBody>
      </p:sp>
      <p:sp>
        <p:nvSpPr>
          <p:cNvPr id="4" name="Slide Number Placeholder 3"/>
          <p:cNvSpPr>
            <a:spLocks noGrp="1"/>
          </p:cNvSpPr>
          <p:nvPr>
            <p:ph type="sldNum" sz="quarter" idx="10"/>
          </p:nvPr>
        </p:nvSpPr>
        <p:spPr/>
        <p:txBody>
          <a:bodyPr/>
          <a:lstStyle/>
          <a:p>
            <a:fld id="{EC6EAC7D-5A89-47C2-8ABA-56C9C2DEF7A4}" type="slidenum">
              <a:rPr lang="zh-TW" smtClean="0"/>
              <a:pPr/>
              <a:t>1</a:t>
            </a:fld>
            <a:endParaRPr 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5693FD4-8F83-4EF7-AC3F-0DC0388986B0}" type="slidenum">
              <a:rPr lang="en-US" altLang="zh-TW" smtClean="0"/>
              <a:pPr/>
              <a:t>4</a:t>
            </a:fld>
            <a:endParaRPr lang="zh-TW" altLang="en-US"/>
          </a:p>
        </p:txBody>
      </p:sp>
    </p:spTree>
    <p:extLst>
      <p:ext uri="{BB962C8B-B14F-4D97-AF65-F5344CB8AC3E}">
        <p14:creationId xmlns:p14="http://schemas.microsoft.com/office/powerpoint/2010/main" val="4146761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5693FD4-8F83-4EF7-AC3F-0DC0388986B0}" type="slidenum">
              <a:rPr lang="en-US" altLang="zh-TW" smtClean="0"/>
              <a:pPr/>
              <a:t>6</a:t>
            </a:fld>
            <a:endParaRPr lang="zh-TW" altLang="en-US"/>
          </a:p>
        </p:txBody>
      </p:sp>
    </p:spTree>
    <p:extLst>
      <p:ext uri="{BB962C8B-B14F-4D97-AF65-F5344CB8AC3E}">
        <p14:creationId xmlns:p14="http://schemas.microsoft.com/office/powerpoint/2010/main" val="1016665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p8</a:t>
            </a:r>
            <a:endParaRPr lang="zh-TW" altLang="en-US" dirty="0"/>
          </a:p>
        </p:txBody>
      </p:sp>
      <p:sp>
        <p:nvSpPr>
          <p:cNvPr id="4" name="投影片編號版面配置區 3"/>
          <p:cNvSpPr>
            <a:spLocks noGrp="1"/>
          </p:cNvSpPr>
          <p:nvPr>
            <p:ph type="sldNum" sz="quarter" idx="10"/>
          </p:nvPr>
        </p:nvSpPr>
        <p:spPr/>
        <p:txBody>
          <a:bodyPr/>
          <a:lstStyle/>
          <a:p>
            <a:fld id="{75693FD4-8F83-4EF7-AC3F-0DC0388986B0}" type="slidenum">
              <a:rPr lang="en-US" altLang="zh-TW" smtClean="0"/>
              <a:pPr/>
              <a:t>11</a:t>
            </a:fld>
            <a:endParaRPr lang="zh-TW" altLang="en-US"/>
          </a:p>
        </p:txBody>
      </p:sp>
    </p:spTree>
    <p:extLst>
      <p:ext uri="{BB962C8B-B14F-4D97-AF65-F5344CB8AC3E}">
        <p14:creationId xmlns:p14="http://schemas.microsoft.com/office/powerpoint/2010/main" val="2363439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概念解釋</a:t>
            </a:r>
            <a:endParaRPr lang="en-US" altLang="zh-TW" b="1" dirty="0" smtClean="0"/>
          </a:p>
          <a:p>
            <a:r>
              <a:rPr lang="zh-TW" altLang="en-US" dirty="0" smtClean="0"/>
              <a:t>衡量兩個隨機數據點分類不同的概率</a:t>
            </a:r>
            <a:endParaRPr lang="en-US" altLang="zh-TW" dirty="0" smtClean="0"/>
          </a:p>
          <a:p>
            <a:r>
              <a:rPr lang="zh-TW" altLang="en-US" dirty="0" smtClean="0"/>
              <a:t>衡量系統的混亂程度或不確定性</a:t>
            </a:r>
            <a:endParaRPr lang="en-US" altLang="zh-TW" dirty="0" smtClean="0"/>
          </a:p>
          <a:p>
            <a:endParaRPr lang="en-US" altLang="zh-TW" dirty="0" smtClean="0"/>
          </a:p>
          <a:p>
            <a:r>
              <a:rPr lang="en-US" altLang="zh-TW" b="1" dirty="0" smtClean="0"/>
              <a:t>ID3</a:t>
            </a:r>
            <a:r>
              <a:rPr lang="en-US" altLang="zh-TW" dirty="0" smtClean="0"/>
              <a:t> </a:t>
            </a:r>
            <a:r>
              <a:rPr lang="zh-TW" altLang="en-US" dirty="0" smtClean="0"/>
              <a:t>和 </a:t>
            </a:r>
            <a:r>
              <a:rPr lang="en-US" altLang="zh-TW" b="1" dirty="0" smtClean="0"/>
              <a:t>C4.5 </a:t>
            </a:r>
            <a:r>
              <a:rPr lang="zh-TW" altLang="en-US" b="1" dirty="0" smtClean="0"/>
              <a:t>決策樹</a:t>
            </a:r>
            <a:r>
              <a:rPr lang="zh-TW" altLang="en-US" dirty="0" smtClean="0"/>
              <a:t>。</a:t>
            </a:r>
            <a:endParaRPr lang="zh-TW" altLang="en-US" dirty="0"/>
          </a:p>
        </p:txBody>
      </p:sp>
      <p:sp>
        <p:nvSpPr>
          <p:cNvPr id="4" name="投影片編號版面配置區 3"/>
          <p:cNvSpPr>
            <a:spLocks noGrp="1"/>
          </p:cNvSpPr>
          <p:nvPr>
            <p:ph type="sldNum" sz="quarter" idx="10"/>
          </p:nvPr>
        </p:nvSpPr>
        <p:spPr/>
        <p:txBody>
          <a:bodyPr/>
          <a:lstStyle/>
          <a:p>
            <a:fld id="{75693FD4-8F83-4EF7-AC3F-0DC0388986B0}" type="slidenum">
              <a:rPr lang="en-US" altLang="zh-TW" smtClean="0"/>
              <a:pPr/>
              <a:t>12</a:t>
            </a:fld>
            <a:endParaRPr lang="zh-TW" altLang="en-US"/>
          </a:p>
        </p:txBody>
      </p:sp>
    </p:spTree>
    <p:extLst>
      <p:ext uri="{BB962C8B-B14F-4D97-AF65-F5344CB8AC3E}">
        <p14:creationId xmlns:p14="http://schemas.microsoft.com/office/powerpoint/2010/main" val="3196099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P40, p54 ?</a:t>
            </a:r>
            <a:r>
              <a:rPr lang="zh-TW" altLang="en-US" dirty="0" smtClean="0"/>
              <a:t>什麼是閥值 </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75693FD4-8F83-4EF7-AC3F-0DC0388986B0}" type="slidenum">
              <a:rPr lang="en-US" altLang="zh-TW" smtClean="0"/>
              <a:pPr/>
              <a:t>18</a:t>
            </a:fld>
            <a:endParaRPr lang="zh-TW" altLang="en-US"/>
          </a:p>
        </p:txBody>
      </p:sp>
    </p:spTree>
    <p:extLst>
      <p:ext uri="{BB962C8B-B14F-4D97-AF65-F5344CB8AC3E}">
        <p14:creationId xmlns:p14="http://schemas.microsoft.com/office/powerpoint/2010/main" val="2480690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zh-TW" dirty="0" smtClean="0"/>
              <a:t>Microsoft </a:t>
            </a:r>
            <a:r>
              <a:rPr lang="zh-TW" b="1" dirty="0" smtClean="0"/>
              <a:t>卓越工程</a:t>
            </a:r>
            <a:endParaRPr lang="zh-TW" dirty="0" smtClean="0"/>
          </a:p>
        </p:txBody>
      </p:sp>
      <p:sp>
        <p:nvSpPr>
          <p:cNvPr id="41987" name="Rectangle 25"/>
          <p:cNvSpPr>
            <a:spLocks noGrp="1" noChangeArrowheads="1"/>
          </p:cNvSpPr>
          <p:nvPr>
            <p:ph type="ftr" sz="quarter" idx="4"/>
          </p:nvPr>
        </p:nvSpPr>
        <p:spPr>
          <a:noFill/>
        </p:spPr>
        <p:txBody>
          <a:bodyPr/>
          <a:lstStyle/>
          <a:p>
            <a:r>
              <a:rPr lang="zh-TW" dirty="0" smtClean="0"/>
              <a:t>Microsoft 機密</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altLang="zh-TW" smtClean="0"/>
              <a:pPr/>
              <a:t>19</a:t>
            </a:fld>
            <a:endParaRPr lang="zh-TW" dirty="0" smtClean="0"/>
          </a:p>
        </p:txBody>
      </p:sp>
      <p:sp>
        <p:nvSpPr>
          <p:cNvPr id="41989" name="Rectangle 2"/>
          <p:cNvSpPr>
            <a:spLocks noGrp="1" noRot="1" noChangeAspect="1" noChangeArrowheads="1" noTextEdit="1"/>
          </p:cNvSpPr>
          <p:nvPr>
            <p:ph type="sldImg"/>
          </p:nvPr>
        </p:nvSpPr>
        <p:spPr>
          <a:xfrm>
            <a:off x="919163" y="490538"/>
            <a:ext cx="4968875" cy="3727450"/>
          </a:xfrm>
          <a:ln/>
        </p:spPr>
      </p:sp>
      <p:sp>
        <p:nvSpPr>
          <p:cNvPr id="41990" name="Rectangle 3"/>
          <p:cNvSpPr>
            <a:spLocks noGrp="1" noChangeArrowheads="1"/>
          </p:cNvSpPr>
          <p:nvPr>
            <p:ph type="body" idx="1"/>
          </p:nvPr>
        </p:nvSpPr>
        <p:spPr>
          <a:xfrm>
            <a:off x="305214" y="4489338"/>
            <a:ext cx="6215269" cy="4950998"/>
          </a:xfrm>
          <a:noFill/>
          <a:ln/>
        </p:spPr>
        <p:txBody>
          <a:bodyPr/>
          <a:lstStyle/>
          <a:p>
            <a:pPr>
              <a:buFontTx/>
              <a:buNone/>
            </a:pPr>
            <a:endParaRPr lang="zh-TW"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標題投影片">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zh-TW" b="1" cap="small" baseline="0">
                <a:solidFill>
                  <a:srgbClr val="003300"/>
                </a:solidFill>
              </a:defRPr>
            </a:lvl1pPr>
          </a:lstStyle>
          <a:p>
            <a:r>
              <a:rPr kumimoji="0" lang="zh-TW"/>
              <a:t>按一下以編輯母片標題樣式</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zh-TW" sz="2000" b="0">
                <a:solidFill>
                  <a:schemeClr val="tx1"/>
                </a:solidFill>
                <a:latin typeface="Georgia" pitchFamily="18" charset="0"/>
              </a:defRPr>
            </a:lvl1pPr>
            <a:lvl2pPr marL="457200" indent="0" algn="ctr" eaLnBrk="1" latinLnBrk="0" hangingPunct="1">
              <a:buNone/>
              <a:defRPr kumimoji="0" lang="zh-TW">
                <a:solidFill>
                  <a:schemeClr val="tx1">
                    <a:tint val="75000"/>
                  </a:schemeClr>
                </a:solidFill>
              </a:defRPr>
            </a:lvl2pPr>
            <a:lvl3pPr marL="914400" indent="0" algn="ctr" eaLnBrk="1" latinLnBrk="0" hangingPunct="1">
              <a:buNone/>
              <a:defRPr kumimoji="0" lang="zh-TW">
                <a:solidFill>
                  <a:schemeClr val="tx1">
                    <a:tint val="75000"/>
                  </a:schemeClr>
                </a:solidFill>
              </a:defRPr>
            </a:lvl3pPr>
            <a:lvl4pPr marL="1371600" indent="0" algn="ctr" eaLnBrk="1" latinLnBrk="0" hangingPunct="1">
              <a:buNone/>
              <a:defRPr kumimoji="0" lang="zh-TW">
                <a:solidFill>
                  <a:schemeClr val="tx1">
                    <a:tint val="75000"/>
                  </a:schemeClr>
                </a:solidFill>
              </a:defRPr>
            </a:lvl4pPr>
            <a:lvl5pPr marL="1828800" indent="0" algn="ctr" eaLnBrk="1" latinLnBrk="0" hangingPunct="1">
              <a:buNone/>
              <a:defRPr kumimoji="0" lang="zh-TW">
                <a:solidFill>
                  <a:schemeClr val="tx1">
                    <a:tint val="75000"/>
                  </a:schemeClr>
                </a:solidFill>
              </a:defRPr>
            </a:lvl5pPr>
            <a:lvl6pPr marL="2286000" indent="0" algn="ctr" eaLnBrk="1" latinLnBrk="0" hangingPunct="1">
              <a:buNone/>
              <a:defRPr kumimoji="0" lang="zh-TW">
                <a:solidFill>
                  <a:schemeClr val="tx1">
                    <a:tint val="75000"/>
                  </a:schemeClr>
                </a:solidFill>
              </a:defRPr>
            </a:lvl6pPr>
            <a:lvl7pPr marL="2743200" indent="0" algn="ctr" eaLnBrk="1" latinLnBrk="0" hangingPunct="1">
              <a:buNone/>
              <a:defRPr kumimoji="0" lang="zh-TW">
                <a:solidFill>
                  <a:schemeClr val="tx1">
                    <a:tint val="75000"/>
                  </a:schemeClr>
                </a:solidFill>
              </a:defRPr>
            </a:lvl7pPr>
            <a:lvl8pPr marL="3200400" indent="0" algn="ctr" eaLnBrk="1" latinLnBrk="0" hangingPunct="1">
              <a:buNone/>
              <a:defRPr kumimoji="0" lang="zh-TW">
                <a:solidFill>
                  <a:schemeClr val="tx1">
                    <a:tint val="75000"/>
                  </a:schemeClr>
                </a:solidFill>
              </a:defRPr>
            </a:lvl8pPr>
            <a:lvl9pPr marL="3657600" indent="0" algn="ctr" eaLnBrk="1" latinLnBrk="0" hangingPunct="1">
              <a:buNone/>
              <a:defRPr kumimoji="0" lang="zh-TW">
                <a:solidFill>
                  <a:schemeClr val="tx1">
                    <a:tint val="75000"/>
                  </a:schemeClr>
                </a:solidFill>
              </a:defRPr>
            </a:lvl9pPr>
          </a:lstStyle>
          <a:p>
            <a:pPr eaLnBrk="1" latinLnBrk="0" hangingPunct="1"/>
            <a:r>
              <a:rPr lang="zh-TW" altLang="en-US" smtClean="0"/>
              <a:t>按一下以編輯母片副標題樣式</a:t>
            </a:r>
            <a:endParaRP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zh-TW" sz="2000" baseline="0"/>
            </a:lvl1pPr>
          </a:lstStyle>
          <a:p>
            <a:r>
              <a:rPr kumimoji="0" lang="zh-TW"/>
              <a:t>公司標誌</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TW" altLang="en-US" smtClean="0"/>
              <a:t>按一下以編輯母片標題樣式</a:t>
            </a:r>
            <a:endParaRPr/>
          </a:p>
        </p:txBody>
      </p:sp>
      <p:sp>
        <p:nvSpPr>
          <p:cNvPr id="3" name="Date Placeholder 2"/>
          <p:cNvSpPr>
            <a:spLocks noGrp="1"/>
          </p:cNvSpPr>
          <p:nvPr>
            <p:ph type="dt" sz="half" idx="10"/>
          </p:nvPr>
        </p:nvSpPr>
        <p:spPr/>
        <p:txBody>
          <a:bodyPr/>
          <a:lstStyle/>
          <a:p>
            <a:fld id="{757B281C-5159-4971-8228-52B9A72E9ED2}" type="datetimeFigureOut">
              <a:pPr/>
              <a:t>2024/12/30</a:t>
            </a:fld>
            <a:endParaRPr kumimoji="0" lang="zh-TW"/>
          </a:p>
        </p:txBody>
      </p:sp>
      <p:sp>
        <p:nvSpPr>
          <p:cNvPr id="4" name="Footer Placeholder 3"/>
          <p:cNvSpPr>
            <a:spLocks noGrp="1"/>
          </p:cNvSpPr>
          <p:nvPr>
            <p:ph type="ftr" sz="quarter" idx="11"/>
          </p:nvPr>
        </p:nvSpPr>
        <p:spPr/>
        <p:txBody>
          <a:bodyPr/>
          <a:lstStyle/>
          <a:p>
            <a:endParaRPr kumimoji="0" lang="zh-TW"/>
          </a:p>
        </p:txBody>
      </p:sp>
      <p:sp>
        <p:nvSpPr>
          <p:cNvPr id="5" name="Slide Number Placeholder 4"/>
          <p:cNvSpPr>
            <a:spLocks noGrp="1"/>
          </p:cNvSpPr>
          <p:nvPr>
            <p:ph type="sldNum" sz="quarter" idx="12"/>
          </p:nvPr>
        </p:nvSpPr>
        <p:spPr/>
        <p:txBody>
          <a:bodyPr/>
          <a:lstStyle/>
          <a:p>
            <a:fld id="{33D6E5A2-EC83-451F-A719-9AC1370DD5CF}" type="slidenum">
              <a:pPr/>
              <a:t>‹#›</a:t>
            </a:fld>
            <a:endParaRPr kumimoji="0" lang="zh-TW"/>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pPr/>
              <a:t>2024/12/30</a:t>
            </a:fld>
            <a:endParaRPr kumimoji="0" lang="zh-TW"/>
          </a:p>
        </p:txBody>
      </p:sp>
      <p:sp>
        <p:nvSpPr>
          <p:cNvPr id="3" name="Footer Placeholder 2"/>
          <p:cNvSpPr>
            <a:spLocks noGrp="1"/>
          </p:cNvSpPr>
          <p:nvPr>
            <p:ph type="ftr" sz="quarter" idx="11"/>
          </p:nvPr>
        </p:nvSpPr>
        <p:spPr/>
        <p:txBody>
          <a:bodyPr/>
          <a:lstStyle/>
          <a:p>
            <a:endParaRPr kumimoji="0" lang="zh-TW"/>
          </a:p>
        </p:txBody>
      </p:sp>
      <p:sp>
        <p:nvSpPr>
          <p:cNvPr id="4" name="Slide Number Placeholder 3"/>
          <p:cNvSpPr>
            <a:spLocks noGrp="1"/>
          </p:cNvSpPr>
          <p:nvPr>
            <p:ph type="sldNum" sz="quarter" idx="12"/>
          </p:nvPr>
        </p:nvSpPr>
        <p:spPr/>
        <p:txBody>
          <a:bodyPr/>
          <a:lstStyle/>
          <a:p>
            <a:fld id="{33D6E5A2-EC83-451F-A719-9AC1370DD5CF}" type="slidenum">
              <a:pPr/>
              <a:t>‹#›</a:t>
            </a:fld>
            <a:endParaRPr kumimoji="0" lang="zh-TW"/>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僅背景">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pPr/>
              <a:t>2024/12/30</a:t>
            </a:fld>
            <a:endParaRPr kumimoji="0" lang="zh-TW"/>
          </a:p>
        </p:txBody>
      </p:sp>
      <p:sp>
        <p:nvSpPr>
          <p:cNvPr id="4" name="Footer Placeholder 4"/>
          <p:cNvSpPr>
            <a:spLocks noGrp="1"/>
          </p:cNvSpPr>
          <p:nvPr>
            <p:ph type="ftr" sz="quarter" idx="11"/>
          </p:nvPr>
        </p:nvSpPr>
        <p:spPr>
          <a:xfrm>
            <a:off x="3352800" y="6356350"/>
            <a:ext cx="2895600" cy="365125"/>
          </a:xfrm>
        </p:spPr>
        <p:txBody>
          <a:bodyPr/>
          <a:lstStyle/>
          <a:p>
            <a:endParaRPr kumimoji="0" lang="zh-TW"/>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pPr/>
              <a:t>‹#›</a:t>
            </a:fld>
            <a:endParaRPr kumimoji="0" lang="zh-TW"/>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章節標題">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zh-TW" sz="4000" b="1" cap="small" baseline="0">
                <a:solidFill>
                  <a:srgbClr val="003300"/>
                </a:solidFill>
              </a:defRPr>
            </a:lvl1pPr>
          </a:lstStyle>
          <a:p>
            <a:r>
              <a:rPr kumimoji="0" lang="zh-TW"/>
              <a:t>按一下以編輯母片標題樣式</a:t>
            </a:r>
          </a:p>
        </p:txBody>
      </p:sp>
      <p:sp>
        <p:nvSpPr>
          <p:cNvPr id="4" name="Date Placeholder 3"/>
          <p:cNvSpPr>
            <a:spLocks noGrp="1"/>
          </p:cNvSpPr>
          <p:nvPr>
            <p:ph type="dt" sz="half" idx="10"/>
          </p:nvPr>
        </p:nvSpPr>
        <p:spPr/>
        <p:txBody>
          <a:bodyPr/>
          <a:lstStyle/>
          <a:p>
            <a:fld id="{757B281C-5159-4971-8228-52B9A72E9ED2}" type="datetimeFigureOut">
              <a:pPr/>
              <a:t>2024/12/30</a:t>
            </a:fld>
            <a:endParaRPr kumimoji="0" lang="zh-TW"/>
          </a:p>
        </p:txBody>
      </p:sp>
      <p:sp>
        <p:nvSpPr>
          <p:cNvPr id="5" name="Footer Placeholder 4"/>
          <p:cNvSpPr>
            <a:spLocks noGrp="1"/>
          </p:cNvSpPr>
          <p:nvPr>
            <p:ph type="ftr" sz="quarter" idx="11"/>
          </p:nvPr>
        </p:nvSpPr>
        <p:spPr/>
        <p:txBody>
          <a:bodyPr/>
          <a:lstStyle/>
          <a:p>
            <a:endParaRPr kumimoji="0" lang="zh-TW"/>
          </a:p>
        </p:txBody>
      </p:sp>
      <p:sp>
        <p:nvSpPr>
          <p:cNvPr id="6" name="Slide Number Placeholder 5"/>
          <p:cNvSpPr>
            <a:spLocks noGrp="1"/>
          </p:cNvSpPr>
          <p:nvPr>
            <p:ph type="sldNum" sz="quarter" idx="12"/>
          </p:nvPr>
        </p:nvSpPr>
        <p:spPr/>
        <p:txBody>
          <a:bodyPr/>
          <a:lstStyle/>
          <a:p>
            <a:fld id="{33D6E5A2-EC83-451F-A719-9AC1370DD5CF}" type="slidenum">
              <a:pPr/>
              <a:t>‹#›</a:t>
            </a:fld>
            <a:endParaRPr kumimoji="0" lang="zh-TW"/>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zh-TW" sz="1800"/>
            </a:lvl1pPr>
          </a:lstStyle>
          <a:p>
            <a:r>
              <a:rPr kumimoji="0" lang="zh-TW"/>
              <a:t>公司標誌</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及物件">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zh-TW"/>
            </a:lvl1pPr>
          </a:lstStyle>
          <a:p>
            <a:r>
              <a:rPr kumimoji="0" lang="zh-TW"/>
              <a:t>按一下以編輯母片標題樣式</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zh-TW" sz="3200">
                <a:latin typeface="+mn-lt"/>
              </a:defRPr>
            </a:lvl1pPr>
            <a:lvl2pPr eaLnBrk="1" latinLnBrk="0" hangingPunct="1">
              <a:defRPr kumimoji="0" lang="zh-TW" sz="2800">
                <a:latin typeface="+mn-lt"/>
              </a:defRPr>
            </a:lvl2pPr>
            <a:lvl3pPr eaLnBrk="1" latinLnBrk="0" hangingPunct="1">
              <a:defRPr kumimoji="0" lang="zh-TW" sz="2400">
                <a:latin typeface="+mn-lt"/>
              </a:defRPr>
            </a:lvl3pPr>
            <a:lvl4pPr eaLnBrk="1" latinLnBrk="0" hangingPunct="1">
              <a:defRPr kumimoji="0" lang="zh-TW" sz="2400">
                <a:latin typeface="+mn-lt"/>
              </a:defRPr>
            </a:lvl4pPr>
            <a:lvl5pPr eaLnBrk="1" latinLnBrk="0" hangingPunct="1">
              <a:defRPr kumimoji="0" lang="zh-TW" sz="2400">
                <a:latin typeface="+mn-lt"/>
              </a:defRPr>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a:p>
        </p:txBody>
      </p:sp>
      <p:sp>
        <p:nvSpPr>
          <p:cNvPr id="4" name="Date Placeholder 3"/>
          <p:cNvSpPr>
            <a:spLocks noGrp="1"/>
          </p:cNvSpPr>
          <p:nvPr>
            <p:ph type="dt" sz="half" idx="10"/>
          </p:nvPr>
        </p:nvSpPr>
        <p:spPr/>
        <p:txBody>
          <a:bodyPr/>
          <a:lstStyle/>
          <a:p>
            <a:fld id="{757B281C-5159-4971-8228-52B9A72E9ED2}" type="datetimeFigureOut">
              <a:pPr/>
              <a:t>2024/12/30</a:t>
            </a:fld>
            <a:endParaRPr kumimoji="0" lang="zh-TW"/>
          </a:p>
        </p:txBody>
      </p:sp>
      <p:sp>
        <p:nvSpPr>
          <p:cNvPr id="5" name="Footer Placeholder 4"/>
          <p:cNvSpPr>
            <a:spLocks noGrp="1"/>
          </p:cNvSpPr>
          <p:nvPr>
            <p:ph type="ftr" sz="quarter" idx="11"/>
          </p:nvPr>
        </p:nvSpPr>
        <p:spPr/>
        <p:txBody>
          <a:bodyPr/>
          <a:lstStyle/>
          <a:p>
            <a:endParaRPr kumimoji="0" lang="zh-TW"/>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pPr/>
              <a:t>‹#›</a:t>
            </a:fld>
            <a:endParaRPr kumimoji="0" lang="zh-TW"/>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二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TW" altLang="en-US" smtClean="0"/>
              <a:t>按一下以編輯母片標題樣式</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zh-TW" sz="2800"/>
            </a:lvl1pPr>
            <a:lvl2pPr eaLnBrk="1" latinLnBrk="0" hangingPunct="1">
              <a:defRPr kumimoji="0" lang="zh-TW" sz="2400"/>
            </a:lvl2pPr>
            <a:lvl3pPr eaLnBrk="1" latinLnBrk="0" hangingPunct="1">
              <a:defRPr kumimoji="0" lang="zh-TW" sz="2000"/>
            </a:lvl3pPr>
            <a:lvl4pPr eaLnBrk="1" latinLnBrk="0" hangingPunct="1">
              <a:defRPr kumimoji="0" lang="zh-TW" sz="1800"/>
            </a:lvl4pPr>
            <a:lvl5pPr eaLnBrk="1" latinLnBrk="0" hangingPunct="1">
              <a:defRPr kumimoji="0" lang="zh-TW" sz="1800"/>
            </a:lvl5pPr>
            <a:lvl6pPr eaLnBrk="1" latinLnBrk="0" hangingPunct="1">
              <a:defRPr kumimoji="0" lang="zh-TW" sz="1800"/>
            </a:lvl6pPr>
            <a:lvl7pPr eaLnBrk="1" latinLnBrk="0" hangingPunct="1">
              <a:defRPr kumimoji="0" lang="zh-TW" sz="1800"/>
            </a:lvl7pPr>
            <a:lvl8pPr eaLnBrk="1" latinLnBrk="0" hangingPunct="1">
              <a:defRPr kumimoji="0" lang="zh-TW" sz="1800"/>
            </a:lvl8pPr>
            <a:lvl9pPr eaLnBrk="1" latinLnBrk="0" hangingPunct="1">
              <a:defRPr kumimoji="0" lang="zh-TW"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zh-TW" sz="2800"/>
            </a:lvl1pPr>
            <a:lvl2pPr eaLnBrk="1" latinLnBrk="0" hangingPunct="1">
              <a:defRPr kumimoji="0" lang="zh-TW" sz="2400"/>
            </a:lvl2pPr>
            <a:lvl3pPr eaLnBrk="1" latinLnBrk="0" hangingPunct="1">
              <a:defRPr kumimoji="0" lang="zh-TW" sz="2000"/>
            </a:lvl3pPr>
            <a:lvl4pPr eaLnBrk="1" latinLnBrk="0" hangingPunct="1">
              <a:defRPr kumimoji="0" lang="zh-TW" sz="1800"/>
            </a:lvl4pPr>
            <a:lvl5pPr eaLnBrk="1" latinLnBrk="0" hangingPunct="1">
              <a:defRPr kumimoji="0" lang="zh-TW" sz="1800"/>
            </a:lvl5pPr>
            <a:lvl6pPr eaLnBrk="1" latinLnBrk="0" hangingPunct="1">
              <a:defRPr kumimoji="0" lang="zh-TW" sz="1800"/>
            </a:lvl6pPr>
            <a:lvl7pPr eaLnBrk="1" latinLnBrk="0" hangingPunct="1">
              <a:defRPr kumimoji="0" lang="zh-TW" sz="1800"/>
            </a:lvl7pPr>
            <a:lvl8pPr eaLnBrk="1" latinLnBrk="0" hangingPunct="1">
              <a:defRPr kumimoji="0" lang="zh-TW" sz="1800"/>
            </a:lvl8pPr>
            <a:lvl9pPr eaLnBrk="1" latinLnBrk="0" hangingPunct="1">
              <a:defRPr kumimoji="0" lang="zh-TW"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a:p>
        </p:txBody>
      </p:sp>
      <p:sp>
        <p:nvSpPr>
          <p:cNvPr id="5" name="Date Placeholder 4"/>
          <p:cNvSpPr>
            <a:spLocks noGrp="1"/>
          </p:cNvSpPr>
          <p:nvPr>
            <p:ph type="dt" sz="half" idx="10"/>
          </p:nvPr>
        </p:nvSpPr>
        <p:spPr/>
        <p:txBody>
          <a:bodyPr/>
          <a:lstStyle/>
          <a:p>
            <a:fld id="{757B281C-5159-4971-8228-52B9A72E9ED2}" type="datetimeFigureOut">
              <a:pPr/>
              <a:t>2024/12/30</a:t>
            </a:fld>
            <a:endParaRPr kumimoji="0" lang="zh-TW"/>
          </a:p>
        </p:txBody>
      </p:sp>
      <p:sp>
        <p:nvSpPr>
          <p:cNvPr id="6" name="Footer Placeholder 5"/>
          <p:cNvSpPr>
            <a:spLocks noGrp="1"/>
          </p:cNvSpPr>
          <p:nvPr>
            <p:ph type="ftr" sz="quarter" idx="11"/>
          </p:nvPr>
        </p:nvSpPr>
        <p:spPr/>
        <p:txBody>
          <a:bodyPr/>
          <a:lstStyle/>
          <a:p>
            <a:endParaRPr kumimoji="0" lang="zh-TW"/>
          </a:p>
        </p:txBody>
      </p:sp>
      <p:sp>
        <p:nvSpPr>
          <p:cNvPr id="7" name="Slide Number Placeholder 6"/>
          <p:cNvSpPr>
            <a:spLocks noGrp="1"/>
          </p:cNvSpPr>
          <p:nvPr>
            <p:ph type="sldNum" sz="quarter" idx="12"/>
          </p:nvPr>
        </p:nvSpPr>
        <p:spPr/>
        <p:txBody>
          <a:bodyPr/>
          <a:lstStyle/>
          <a:p>
            <a:fld id="{33D6E5A2-EC83-451F-A719-9AC1370DD5CF}" type="slidenum">
              <a:pPr/>
              <a:t>‹#›</a:t>
            </a:fld>
            <a:endParaRPr kumimoji="0" lang="zh-TW"/>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對照">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zh-TW"/>
            </a:lvl1pPr>
          </a:lstStyle>
          <a:p>
            <a:pPr eaLnBrk="1" latinLnBrk="0" hangingPunct="1"/>
            <a:r>
              <a:rPr lang="zh-TW" altLang="en-US" smtClean="0"/>
              <a:t>按一下以編輯母片標題樣式</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zh-TW" sz="2400" b="1"/>
            </a:lvl1pPr>
            <a:lvl2pPr marL="457200" indent="0" eaLnBrk="1" latinLnBrk="0" hangingPunct="1">
              <a:buNone/>
              <a:defRPr kumimoji="0" lang="zh-TW" sz="2000" b="1"/>
            </a:lvl2pPr>
            <a:lvl3pPr marL="914400" indent="0" eaLnBrk="1" latinLnBrk="0" hangingPunct="1">
              <a:buNone/>
              <a:defRPr kumimoji="0" lang="zh-TW" sz="1800" b="1"/>
            </a:lvl3pPr>
            <a:lvl4pPr marL="1371600" indent="0" eaLnBrk="1" latinLnBrk="0" hangingPunct="1">
              <a:buNone/>
              <a:defRPr kumimoji="0" lang="zh-TW" sz="1600" b="1"/>
            </a:lvl4pPr>
            <a:lvl5pPr marL="1828800" indent="0" eaLnBrk="1" latinLnBrk="0" hangingPunct="1">
              <a:buNone/>
              <a:defRPr kumimoji="0" lang="zh-TW" sz="1600" b="1"/>
            </a:lvl5pPr>
            <a:lvl6pPr marL="2286000" indent="0" eaLnBrk="1" latinLnBrk="0" hangingPunct="1">
              <a:buNone/>
              <a:defRPr kumimoji="0" lang="zh-TW" sz="1600" b="1"/>
            </a:lvl6pPr>
            <a:lvl7pPr marL="2743200" indent="0" eaLnBrk="1" latinLnBrk="0" hangingPunct="1">
              <a:buNone/>
              <a:defRPr kumimoji="0" lang="zh-TW" sz="1600" b="1"/>
            </a:lvl7pPr>
            <a:lvl8pPr marL="3200400" indent="0" eaLnBrk="1" latinLnBrk="0" hangingPunct="1">
              <a:buNone/>
              <a:defRPr kumimoji="0" lang="zh-TW" sz="1600" b="1"/>
            </a:lvl8pPr>
            <a:lvl9pPr marL="3657600" indent="0" eaLnBrk="1" latinLnBrk="0" hangingPunct="1">
              <a:buNone/>
              <a:defRPr kumimoji="0" lang="zh-TW" sz="1600" b="1"/>
            </a:lvl9pPr>
          </a:lstStyle>
          <a:p>
            <a:pPr lvl="0" eaLnBrk="1" latinLnBrk="0" hangingPunct="1"/>
            <a:r>
              <a:rPr lang="zh-TW" altLang="en-US" smtClean="0"/>
              <a:t>按一下以編輯母片文字樣式</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zh-TW" sz="2400"/>
            </a:lvl1pPr>
            <a:lvl2pPr eaLnBrk="1" latinLnBrk="0" hangingPunct="1">
              <a:defRPr kumimoji="0" lang="zh-TW" sz="2000"/>
            </a:lvl2pPr>
            <a:lvl3pPr eaLnBrk="1" latinLnBrk="0" hangingPunct="1">
              <a:defRPr kumimoji="0" lang="zh-TW" sz="1800"/>
            </a:lvl3pPr>
            <a:lvl4pPr eaLnBrk="1" latinLnBrk="0" hangingPunct="1">
              <a:defRPr kumimoji="0" lang="zh-TW" sz="1600"/>
            </a:lvl4pPr>
            <a:lvl5pPr eaLnBrk="1" latinLnBrk="0" hangingPunct="1">
              <a:defRPr kumimoji="0" lang="zh-TW" sz="1600"/>
            </a:lvl5pPr>
            <a:lvl6pPr eaLnBrk="1" latinLnBrk="0" hangingPunct="1">
              <a:defRPr kumimoji="0" lang="zh-TW" sz="1600"/>
            </a:lvl6pPr>
            <a:lvl7pPr eaLnBrk="1" latinLnBrk="0" hangingPunct="1">
              <a:defRPr kumimoji="0" lang="zh-TW" sz="1600"/>
            </a:lvl7pPr>
            <a:lvl8pPr eaLnBrk="1" latinLnBrk="0" hangingPunct="1">
              <a:defRPr kumimoji="0" lang="zh-TW" sz="1600"/>
            </a:lvl8pPr>
            <a:lvl9pPr eaLnBrk="1" latinLnBrk="0" hangingPunct="1">
              <a:defRPr kumimoji="0" lang="zh-TW"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zh-TW" sz="2400" b="1"/>
            </a:lvl1pPr>
            <a:lvl2pPr marL="457200" indent="0" eaLnBrk="1" latinLnBrk="0" hangingPunct="1">
              <a:buNone/>
              <a:defRPr kumimoji="0" lang="zh-TW" sz="2000" b="1"/>
            </a:lvl2pPr>
            <a:lvl3pPr marL="914400" indent="0" eaLnBrk="1" latinLnBrk="0" hangingPunct="1">
              <a:buNone/>
              <a:defRPr kumimoji="0" lang="zh-TW" sz="1800" b="1"/>
            </a:lvl3pPr>
            <a:lvl4pPr marL="1371600" indent="0" eaLnBrk="1" latinLnBrk="0" hangingPunct="1">
              <a:buNone/>
              <a:defRPr kumimoji="0" lang="zh-TW" sz="1600" b="1"/>
            </a:lvl4pPr>
            <a:lvl5pPr marL="1828800" indent="0" eaLnBrk="1" latinLnBrk="0" hangingPunct="1">
              <a:buNone/>
              <a:defRPr kumimoji="0" lang="zh-TW" sz="1600" b="1"/>
            </a:lvl5pPr>
            <a:lvl6pPr marL="2286000" indent="0" eaLnBrk="1" latinLnBrk="0" hangingPunct="1">
              <a:buNone/>
              <a:defRPr kumimoji="0" lang="zh-TW" sz="1600" b="1"/>
            </a:lvl6pPr>
            <a:lvl7pPr marL="2743200" indent="0" eaLnBrk="1" latinLnBrk="0" hangingPunct="1">
              <a:buNone/>
              <a:defRPr kumimoji="0" lang="zh-TW" sz="1600" b="1"/>
            </a:lvl7pPr>
            <a:lvl8pPr marL="3200400" indent="0" eaLnBrk="1" latinLnBrk="0" hangingPunct="1">
              <a:buNone/>
              <a:defRPr kumimoji="0" lang="zh-TW" sz="1600" b="1"/>
            </a:lvl8pPr>
            <a:lvl9pPr marL="3657600" indent="0" eaLnBrk="1" latinLnBrk="0" hangingPunct="1">
              <a:buNone/>
              <a:defRPr kumimoji="0" lang="zh-TW" sz="1600" b="1"/>
            </a:lvl9pPr>
          </a:lstStyle>
          <a:p>
            <a:pPr lvl="0" eaLnBrk="1" latinLnBrk="0" hangingPunct="1"/>
            <a:r>
              <a:rPr lang="zh-TW" altLang="en-US" smtClean="0"/>
              <a:t>按一下以編輯母片文字樣式</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zh-TW" sz="2400"/>
            </a:lvl1pPr>
            <a:lvl2pPr eaLnBrk="1" latinLnBrk="0" hangingPunct="1">
              <a:defRPr kumimoji="0" lang="zh-TW" sz="2000"/>
            </a:lvl2pPr>
            <a:lvl3pPr eaLnBrk="1" latinLnBrk="0" hangingPunct="1">
              <a:defRPr kumimoji="0" lang="zh-TW" sz="1800"/>
            </a:lvl3pPr>
            <a:lvl4pPr eaLnBrk="1" latinLnBrk="0" hangingPunct="1">
              <a:defRPr kumimoji="0" lang="zh-TW" sz="1600"/>
            </a:lvl4pPr>
            <a:lvl5pPr eaLnBrk="1" latinLnBrk="0" hangingPunct="1">
              <a:defRPr kumimoji="0" lang="zh-TW" sz="1600"/>
            </a:lvl5pPr>
            <a:lvl6pPr eaLnBrk="1" latinLnBrk="0" hangingPunct="1">
              <a:defRPr kumimoji="0" lang="zh-TW" sz="1600"/>
            </a:lvl6pPr>
            <a:lvl7pPr eaLnBrk="1" latinLnBrk="0" hangingPunct="1">
              <a:defRPr kumimoji="0" lang="zh-TW" sz="1600"/>
            </a:lvl7pPr>
            <a:lvl8pPr eaLnBrk="1" latinLnBrk="0" hangingPunct="1">
              <a:defRPr kumimoji="0" lang="zh-TW" sz="1600"/>
            </a:lvl8pPr>
            <a:lvl9pPr eaLnBrk="1" latinLnBrk="0" hangingPunct="1">
              <a:defRPr kumimoji="0" lang="zh-TW"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a:p>
        </p:txBody>
      </p:sp>
      <p:sp>
        <p:nvSpPr>
          <p:cNvPr id="7" name="Date Placeholder 6"/>
          <p:cNvSpPr>
            <a:spLocks noGrp="1"/>
          </p:cNvSpPr>
          <p:nvPr>
            <p:ph type="dt" sz="half" idx="10"/>
          </p:nvPr>
        </p:nvSpPr>
        <p:spPr/>
        <p:txBody>
          <a:bodyPr/>
          <a:lstStyle/>
          <a:p>
            <a:fld id="{757B281C-5159-4971-8228-52B9A72E9ED2}" type="datetimeFigureOut">
              <a:pPr/>
              <a:t>2024/12/30</a:t>
            </a:fld>
            <a:endParaRPr kumimoji="0" lang="zh-TW"/>
          </a:p>
        </p:txBody>
      </p:sp>
      <p:sp>
        <p:nvSpPr>
          <p:cNvPr id="8" name="Footer Placeholder 7"/>
          <p:cNvSpPr>
            <a:spLocks noGrp="1"/>
          </p:cNvSpPr>
          <p:nvPr>
            <p:ph type="ftr" sz="quarter" idx="11"/>
          </p:nvPr>
        </p:nvSpPr>
        <p:spPr/>
        <p:txBody>
          <a:bodyPr/>
          <a:lstStyle/>
          <a:p>
            <a:endParaRPr kumimoji="0" lang="zh-TW"/>
          </a:p>
        </p:txBody>
      </p:sp>
      <p:sp>
        <p:nvSpPr>
          <p:cNvPr id="9" name="Slide Number Placeholder 8"/>
          <p:cNvSpPr>
            <a:spLocks noGrp="1"/>
          </p:cNvSpPr>
          <p:nvPr>
            <p:ph type="sldNum" sz="quarter" idx="12"/>
          </p:nvPr>
        </p:nvSpPr>
        <p:spPr/>
        <p:txBody>
          <a:bodyPr/>
          <a:lstStyle/>
          <a:p>
            <a:fld id="{33D6E5A2-EC83-451F-A719-9AC1370DD5CF}" type="slidenum">
              <a:pPr/>
              <a:t>‹#›</a:t>
            </a:fld>
            <a:endParaRPr kumimoji="0" lang="zh-TW"/>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zh-TW" sz="2000" b="1"/>
            </a:lvl1pPr>
          </a:lstStyle>
          <a:p>
            <a:pPr eaLnBrk="1" latinLnBrk="0" hangingPunct="1"/>
            <a:r>
              <a:rPr lang="zh-TW" altLang="en-US" smtClean="0"/>
              <a:t>按一下以編輯母片標題樣式</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zh-TW" sz="3200"/>
            </a:lvl1pPr>
            <a:lvl2pPr eaLnBrk="1" latinLnBrk="0" hangingPunct="1">
              <a:defRPr kumimoji="0" lang="zh-TW" sz="2800"/>
            </a:lvl2pPr>
            <a:lvl3pPr eaLnBrk="1" latinLnBrk="0" hangingPunct="1">
              <a:defRPr kumimoji="0" lang="zh-TW" sz="2400"/>
            </a:lvl3pPr>
            <a:lvl4pPr eaLnBrk="1" latinLnBrk="0" hangingPunct="1">
              <a:defRPr kumimoji="0" lang="zh-TW" sz="2000"/>
            </a:lvl4pPr>
            <a:lvl5pPr eaLnBrk="1" latinLnBrk="0" hangingPunct="1">
              <a:defRPr kumimoji="0" lang="zh-TW" sz="2000"/>
            </a:lvl5pPr>
            <a:lvl6pPr eaLnBrk="1" latinLnBrk="0" hangingPunct="1">
              <a:defRPr kumimoji="0" lang="zh-TW" sz="2000"/>
            </a:lvl6pPr>
            <a:lvl7pPr eaLnBrk="1" latinLnBrk="0" hangingPunct="1">
              <a:defRPr kumimoji="0" lang="zh-TW" sz="2000"/>
            </a:lvl7pPr>
            <a:lvl8pPr eaLnBrk="1" latinLnBrk="0" hangingPunct="1">
              <a:defRPr kumimoji="0" lang="zh-TW" sz="2000"/>
            </a:lvl8pPr>
            <a:lvl9pPr eaLnBrk="1" latinLnBrk="0" hangingPunct="1">
              <a:defRPr kumimoji="0" lang="zh-TW" sz="20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zh-TW" sz="1400"/>
            </a:lvl1pPr>
            <a:lvl2pPr marL="457200" indent="0" eaLnBrk="1" latinLnBrk="0" hangingPunct="1">
              <a:buNone/>
              <a:defRPr kumimoji="0" lang="zh-TW" sz="1200"/>
            </a:lvl2pPr>
            <a:lvl3pPr marL="914400" indent="0" eaLnBrk="1" latinLnBrk="0" hangingPunct="1">
              <a:buNone/>
              <a:defRPr kumimoji="0" lang="zh-TW" sz="1000"/>
            </a:lvl3pPr>
            <a:lvl4pPr marL="1371600" indent="0" eaLnBrk="1" latinLnBrk="0" hangingPunct="1">
              <a:buNone/>
              <a:defRPr kumimoji="0" lang="zh-TW" sz="900"/>
            </a:lvl4pPr>
            <a:lvl5pPr marL="1828800" indent="0" eaLnBrk="1" latinLnBrk="0" hangingPunct="1">
              <a:buNone/>
              <a:defRPr kumimoji="0" lang="zh-TW" sz="900"/>
            </a:lvl5pPr>
            <a:lvl6pPr marL="2286000" indent="0" eaLnBrk="1" latinLnBrk="0" hangingPunct="1">
              <a:buNone/>
              <a:defRPr kumimoji="0" lang="zh-TW" sz="900"/>
            </a:lvl6pPr>
            <a:lvl7pPr marL="2743200" indent="0" eaLnBrk="1" latinLnBrk="0" hangingPunct="1">
              <a:buNone/>
              <a:defRPr kumimoji="0" lang="zh-TW" sz="900"/>
            </a:lvl7pPr>
            <a:lvl8pPr marL="3200400" indent="0" eaLnBrk="1" latinLnBrk="0" hangingPunct="1">
              <a:buNone/>
              <a:defRPr kumimoji="0" lang="zh-TW" sz="900"/>
            </a:lvl8pPr>
            <a:lvl9pPr marL="3657600" indent="0" eaLnBrk="1" latinLnBrk="0" hangingPunct="1">
              <a:buNone/>
              <a:defRPr kumimoji="0" lang="zh-TW" sz="900"/>
            </a:lvl9pPr>
          </a:lstStyle>
          <a:p>
            <a:pPr lvl="0" eaLnBrk="1" latinLnBrk="0" hangingPunct="1"/>
            <a:r>
              <a:rPr lang="zh-TW" altLang="en-US" smtClean="0"/>
              <a:t>按一下以編輯母片文字樣式</a:t>
            </a:r>
          </a:p>
        </p:txBody>
      </p:sp>
      <p:sp>
        <p:nvSpPr>
          <p:cNvPr id="5" name="Date Placeholder 4"/>
          <p:cNvSpPr>
            <a:spLocks noGrp="1"/>
          </p:cNvSpPr>
          <p:nvPr>
            <p:ph type="dt" sz="half" idx="10"/>
          </p:nvPr>
        </p:nvSpPr>
        <p:spPr/>
        <p:txBody>
          <a:bodyPr/>
          <a:lstStyle/>
          <a:p>
            <a:fld id="{757B281C-5159-4971-8228-52B9A72E9ED2}" type="datetimeFigureOut">
              <a:pPr/>
              <a:t>2024/12/30</a:t>
            </a:fld>
            <a:endParaRPr kumimoji="0" lang="zh-TW"/>
          </a:p>
        </p:txBody>
      </p:sp>
      <p:sp>
        <p:nvSpPr>
          <p:cNvPr id="6" name="Footer Placeholder 5"/>
          <p:cNvSpPr>
            <a:spLocks noGrp="1"/>
          </p:cNvSpPr>
          <p:nvPr>
            <p:ph type="ftr" sz="quarter" idx="11"/>
          </p:nvPr>
        </p:nvSpPr>
        <p:spPr/>
        <p:txBody>
          <a:bodyPr/>
          <a:lstStyle/>
          <a:p>
            <a:endParaRPr kumimoji="0" lang="zh-TW"/>
          </a:p>
        </p:txBody>
      </p:sp>
      <p:sp>
        <p:nvSpPr>
          <p:cNvPr id="7" name="Slide Number Placeholder 6"/>
          <p:cNvSpPr>
            <a:spLocks noGrp="1"/>
          </p:cNvSpPr>
          <p:nvPr>
            <p:ph type="sldNum" sz="quarter" idx="12"/>
          </p:nvPr>
        </p:nvSpPr>
        <p:spPr/>
        <p:txBody>
          <a:bodyPr/>
          <a:lstStyle/>
          <a:p>
            <a:fld id="{33D6E5A2-EC83-451F-A719-9AC1370DD5CF}" type="slidenum">
              <a:pPr/>
              <a:t>‹#›</a:t>
            </a:fld>
            <a:endParaRPr kumimoji="0" lang="zh-TW"/>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zh-TW" sz="2000" b="1"/>
            </a:lvl1pPr>
          </a:lstStyle>
          <a:p>
            <a:pPr eaLnBrk="1" latinLnBrk="0" hangingPunct="1"/>
            <a:r>
              <a:rPr lang="zh-TW" altLang="en-US" smtClean="0"/>
              <a:t>按一下以編輯母片標題樣式</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zh-TW" sz="3200"/>
            </a:lvl1pPr>
            <a:lvl2pPr marL="457200" indent="0" eaLnBrk="1" latinLnBrk="0" hangingPunct="1">
              <a:buNone/>
              <a:defRPr kumimoji="0" lang="zh-TW" sz="2800"/>
            </a:lvl2pPr>
            <a:lvl3pPr marL="914400" indent="0" eaLnBrk="1" latinLnBrk="0" hangingPunct="1">
              <a:buNone/>
              <a:defRPr kumimoji="0" lang="zh-TW" sz="2400"/>
            </a:lvl3pPr>
            <a:lvl4pPr marL="1371600" indent="0" eaLnBrk="1" latinLnBrk="0" hangingPunct="1">
              <a:buNone/>
              <a:defRPr kumimoji="0" lang="zh-TW" sz="2000"/>
            </a:lvl4pPr>
            <a:lvl5pPr marL="1828800" indent="0" eaLnBrk="1" latinLnBrk="0" hangingPunct="1">
              <a:buNone/>
              <a:defRPr kumimoji="0" lang="zh-TW" sz="2000"/>
            </a:lvl5pPr>
            <a:lvl6pPr marL="2286000" indent="0" eaLnBrk="1" latinLnBrk="0" hangingPunct="1">
              <a:buNone/>
              <a:defRPr kumimoji="0" lang="zh-TW" sz="2000"/>
            </a:lvl6pPr>
            <a:lvl7pPr marL="2743200" indent="0" eaLnBrk="1" latinLnBrk="0" hangingPunct="1">
              <a:buNone/>
              <a:defRPr kumimoji="0" lang="zh-TW" sz="2000"/>
            </a:lvl7pPr>
            <a:lvl8pPr marL="3200400" indent="0" eaLnBrk="1" latinLnBrk="0" hangingPunct="1">
              <a:buNone/>
              <a:defRPr kumimoji="0" lang="zh-TW" sz="2000"/>
            </a:lvl8pPr>
            <a:lvl9pPr marL="3657600" indent="0" eaLnBrk="1" latinLnBrk="0" hangingPunct="1">
              <a:buNone/>
              <a:defRPr kumimoji="0" lang="zh-TW" sz="2000"/>
            </a:lvl9pPr>
          </a:lstStyle>
          <a:p>
            <a:pPr eaLnBrk="1" latinLnBrk="0" hangingPunct="1"/>
            <a:r>
              <a:rPr lang="zh-TW" altLang="en-US" smtClean="0"/>
              <a:t>按一下圖示以新增圖片</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zh-TW" sz="1400"/>
            </a:lvl1pPr>
            <a:lvl2pPr marL="457200" indent="0" eaLnBrk="1" latinLnBrk="0" hangingPunct="1">
              <a:buNone/>
              <a:defRPr kumimoji="0" lang="zh-TW" sz="1200"/>
            </a:lvl2pPr>
            <a:lvl3pPr marL="914400" indent="0" eaLnBrk="1" latinLnBrk="0" hangingPunct="1">
              <a:buNone/>
              <a:defRPr kumimoji="0" lang="zh-TW" sz="1000"/>
            </a:lvl3pPr>
            <a:lvl4pPr marL="1371600" indent="0" eaLnBrk="1" latinLnBrk="0" hangingPunct="1">
              <a:buNone/>
              <a:defRPr kumimoji="0" lang="zh-TW" sz="900"/>
            </a:lvl4pPr>
            <a:lvl5pPr marL="1828800" indent="0" eaLnBrk="1" latinLnBrk="0" hangingPunct="1">
              <a:buNone/>
              <a:defRPr kumimoji="0" lang="zh-TW" sz="900"/>
            </a:lvl5pPr>
            <a:lvl6pPr marL="2286000" indent="0" eaLnBrk="1" latinLnBrk="0" hangingPunct="1">
              <a:buNone/>
              <a:defRPr kumimoji="0" lang="zh-TW" sz="900"/>
            </a:lvl6pPr>
            <a:lvl7pPr marL="2743200" indent="0" eaLnBrk="1" latinLnBrk="0" hangingPunct="1">
              <a:buNone/>
              <a:defRPr kumimoji="0" lang="zh-TW" sz="900"/>
            </a:lvl7pPr>
            <a:lvl8pPr marL="3200400" indent="0" eaLnBrk="1" latinLnBrk="0" hangingPunct="1">
              <a:buNone/>
              <a:defRPr kumimoji="0" lang="zh-TW" sz="900"/>
            </a:lvl8pPr>
            <a:lvl9pPr marL="3657600" indent="0" eaLnBrk="1" latinLnBrk="0" hangingPunct="1">
              <a:buNone/>
              <a:defRPr kumimoji="0" lang="zh-TW" sz="900"/>
            </a:lvl9pPr>
          </a:lstStyle>
          <a:p>
            <a:pPr lvl="0" eaLnBrk="1" latinLnBrk="0" hangingPunct="1"/>
            <a:r>
              <a:rPr lang="zh-TW" altLang="en-US" smtClean="0"/>
              <a:t>按一下以編輯母片文字樣式</a:t>
            </a:r>
          </a:p>
        </p:txBody>
      </p:sp>
      <p:sp>
        <p:nvSpPr>
          <p:cNvPr id="5" name="Date Placeholder 4"/>
          <p:cNvSpPr>
            <a:spLocks noGrp="1"/>
          </p:cNvSpPr>
          <p:nvPr>
            <p:ph type="dt" sz="half" idx="10"/>
          </p:nvPr>
        </p:nvSpPr>
        <p:spPr/>
        <p:txBody>
          <a:bodyPr/>
          <a:lstStyle/>
          <a:p>
            <a:fld id="{757B281C-5159-4971-8228-52B9A72E9ED2}" type="datetimeFigureOut">
              <a:pPr/>
              <a:t>2024/12/30</a:t>
            </a:fld>
            <a:endParaRPr kumimoji="0" lang="zh-TW"/>
          </a:p>
        </p:txBody>
      </p:sp>
      <p:sp>
        <p:nvSpPr>
          <p:cNvPr id="6" name="Footer Placeholder 5"/>
          <p:cNvSpPr>
            <a:spLocks noGrp="1"/>
          </p:cNvSpPr>
          <p:nvPr>
            <p:ph type="ftr" sz="quarter" idx="11"/>
          </p:nvPr>
        </p:nvSpPr>
        <p:spPr/>
        <p:txBody>
          <a:bodyPr/>
          <a:lstStyle/>
          <a:p>
            <a:endParaRPr kumimoji="0" lang="zh-TW"/>
          </a:p>
        </p:txBody>
      </p:sp>
      <p:sp>
        <p:nvSpPr>
          <p:cNvPr id="7" name="Slide Number Placeholder 6"/>
          <p:cNvSpPr>
            <a:spLocks noGrp="1"/>
          </p:cNvSpPr>
          <p:nvPr>
            <p:ph type="sldNum" sz="quarter" idx="12"/>
          </p:nvPr>
        </p:nvSpPr>
        <p:spPr/>
        <p:txBody>
          <a:bodyPr/>
          <a:lstStyle/>
          <a:p>
            <a:fld id="{33D6E5A2-EC83-451F-A719-9AC1370DD5CF}" type="slidenum">
              <a:pPr/>
              <a:t>‹#›</a:t>
            </a:fld>
            <a:endParaRPr kumimoji="0" lang="zh-TW"/>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TW" altLang="en-US" smtClean="0"/>
              <a:t>按一下以編輯母片標題樣式</a:t>
            </a:r>
            <a:endParaRPr/>
          </a:p>
        </p:txBody>
      </p:sp>
      <p:sp>
        <p:nvSpPr>
          <p:cNvPr id="3" name="Vertical Text Placeholder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a:p>
        </p:txBody>
      </p:sp>
      <p:sp>
        <p:nvSpPr>
          <p:cNvPr id="4" name="Date Placeholder 3"/>
          <p:cNvSpPr>
            <a:spLocks noGrp="1"/>
          </p:cNvSpPr>
          <p:nvPr>
            <p:ph type="dt" sz="half" idx="10"/>
          </p:nvPr>
        </p:nvSpPr>
        <p:spPr/>
        <p:txBody>
          <a:bodyPr/>
          <a:lstStyle/>
          <a:p>
            <a:fld id="{757B281C-5159-4971-8228-52B9A72E9ED2}" type="datetimeFigureOut">
              <a:pPr/>
              <a:t>2024/12/30</a:t>
            </a:fld>
            <a:endParaRPr kumimoji="0" lang="zh-TW"/>
          </a:p>
        </p:txBody>
      </p:sp>
      <p:sp>
        <p:nvSpPr>
          <p:cNvPr id="5" name="Footer Placeholder 4"/>
          <p:cNvSpPr>
            <a:spLocks noGrp="1"/>
          </p:cNvSpPr>
          <p:nvPr>
            <p:ph type="ftr" sz="quarter" idx="11"/>
          </p:nvPr>
        </p:nvSpPr>
        <p:spPr/>
        <p:txBody>
          <a:bodyPr/>
          <a:lstStyle/>
          <a:p>
            <a:endParaRPr kumimoji="0" lang="zh-TW"/>
          </a:p>
        </p:txBody>
      </p:sp>
      <p:sp>
        <p:nvSpPr>
          <p:cNvPr id="6" name="Slide Number Placeholder 5"/>
          <p:cNvSpPr>
            <a:spLocks noGrp="1"/>
          </p:cNvSpPr>
          <p:nvPr>
            <p:ph type="sldNum" sz="quarter" idx="12"/>
          </p:nvPr>
        </p:nvSpPr>
        <p:spPr/>
        <p:txBody>
          <a:bodyPr/>
          <a:lstStyle/>
          <a:p>
            <a:fld id="{33D6E5A2-EC83-451F-A719-9AC1370DD5CF}" type="slidenum">
              <a:pPr/>
              <a:t>‹#›</a:t>
            </a:fld>
            <a:endParaRPr kumimoji="0" lang="zh-TW"/>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pPr eaLnBrk="1" latinLnBrk="0" hangingPunct="1"/>
            <a:r>
              <a:rPr lang="zh-TW" altLang="en-US" smtClean="0"/>
              <a:t>按一下以編輯母片標題樣式</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a:p>
        </p:txBody>
      </p:sp>
      <p:sp>
        <p:nvSpPr>
          <p:cNvPr id="4" name="Date Placeholder 3"/>
          <p:cNvSpPr>
            <a:spLocks noGrp="1"/>
          </p:cNvSpPr>
          <p:nvPr>
            <p:ph type="dt" sz="half" idx="10"/>
          </p:nvPr>
        </p:nvSpPr>
        <p:spPr/>
        <p:txBody>
          <a:bodyPr/>
          <a:lstStyle/>
          <a:p>
            <a:fld id="{757B281C-5159-4971-8228-52B9A72E9ED2}" type="datetimeFigureOut">
              <a:pPr/>
              <a:t>2024/12/30</a:t>
            </a:fld>
            <a:endParaRPr kumimoji="0" lang="zh-TW"/>
          </a:p>
        </p:txBody>
      </p:sp>
      <p:sp>
        <p:nvSpPr>
          <p:cNvPr id="5" name="Footer Placeholder 4"/>
          <p:cNvSpPr>
            <a:spLocks noGrp="1"/>
          </p:cNvSpPr>
          <p:nvPr>
            <p:ph type="ftr" sz="quarter" idx="11"/>
          </p:nvPr>
        </p:nvSpPr>
        <p:spPr/>
        <p:txBody>
          <a:bodyPr/>
          <a:lstStyle/>
          <a:p>
            <a:endParaRPr kumimoji="0" lang="zh-TW"/>
          </a:p>
        </p:txBody>
      </p:sp>
      <p:sp>
        <p:nvSpPr>
          <p:cNvPr id="6" name="Slide Number Placeholder 5"/>
          <p:cNvSpPr>
            <a:spLocks noGrp="1"/>
          </p:cNvSpPr>
          <p:nvPr>
            <p:ph type="sldNum" sz="quarter" idx="12"/>
          </p:nvPr>
        </p:nvSpPr>
        <p:spPr/>
        <p:txBody>
          <a:bodyPr/>
          <a:lstStyle/>
          <a:p>
            <a:fld id="{33D6E5A2-EC83-451F-A719-9AC1370DD5CF}" type="slidenum">
              <a:pPr/>
              <a:t>‹#›</a:t>
            </a:fld>
            <a:endParaRPr kumimoji="0" lang="zh-TW"/>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pPr eaLnBrk="1" latinLnBrk="0" hangingPunct="1"/>
            <a:r>
              <a:rPr kumimoji="0" lang="zh-TW" altLang="en-US" smtClean="0"/>
              <a:t>按一下以編輯母片標題樣式</a:t>
            </a:r>
            <a:endParaRPr kumimoji="0" lang="en-US" smtClean="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latinLnBrk="0" hangingPunct="1">
              <a:defRPr kumimoji="0" lang="zh-TW" sz="1200">
                <a:solidFill>
                  <a:schemeClr val="tx1">
                    <a:tint val="75000"/>
                  </a:schemeClr>
                </a:solidFill>
              </a:defRPr>
            </a:lvl1pPr>
          </a:lstStyle>
          <a:p>
            <a:fld id="{757B281C-5159-4971-8228-52B9A72E9ED2}" type="datetimeFigureOut">
              <a:pPr/>
              <a:t>2024/12/30</a:t>
            </a:fld>
            <a:endParaRPr kumimoji="0" lang="zh-TW"/>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latinLnBrk="0" hangingPunct="1">
              <a:defRPr kumimoji="0" lang="zh-TW" sz="1200">
                <a:solidFill>
                  <a:schemeClr val="tx1">
                    <a:tint val="75000"/>
                  </a:schemeClr>
                </a:solidFill>
              </a:defRPr>
            </a:lvl1pPr>
          </a:lstStyle>
          <a:p>
            <a:endParaRPr kumimoji="0" lang="zh-TW"/>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latinLnBrk="0" hangingPunct="1">
              <a:defRPr kumimoji="0" lang="zh-TW" sz="1200">
                <a:solidFill>
                  <a:schemeClr val="tx1">
                    <a:tint val="75000"/>
                  </a:schemeClr>
                </a:solidFill>
              </a:defRPr>
            </a:lvl1pPr>
          </a:lstStyle>
          <a:p>
            <a:fld id="{33D6E5A2-EC83-451F-A719-9AC1370DD5CF}" type="slidenum">
              <a:pPr/>
              <a:t>‹#›</a:t>
            </a:fld>
            <a:endParaRPr kumimoji="0" lang="zh-TW"/>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kumimoji="0" lang="zh-TW"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zh-TW"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zh-TW"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zh-TW"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zh-TW"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zh-TW"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zh-TW"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zh-TW"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zh-TW"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zh-TW" sz="2000" kern="1200">
          <a:solidFill>
            <a:schemeClr val="tx1"/>
          </a:solidFill>
          <a:latin typeface="+mn-lt"/>
          <a:ea typeface="+mn-ea"/>
          <a:cs typeface="+mn-cs"/>
        </a:defRPr>
      </a:lvl9pPr>
    </p:bodyStyle>
    <p:otherStyle>
      <a:defPPr>
        <a:defRPr kumimoji="0" lang="zh-TW"/>
      </a:defPPr>
      <a:lvl1pPr marL="0" algn="l" defTabSz="914400" rtl="0" eaLnBrk="1" latinLnBrk="0" hangingPunct="1">
        <a:defRPr kumimoji="0" lang="zh-TW" sz="1800" kern="1200">
          <a:solidFill>
            <a:schemeClr val="tx1"/>
          </a:solidFill>
          <a:latin typeface="+mn-lt"/>
          <a:ea typeface="+mn-ea"/>
          <a:cs typeface="+mn-cs"/>
        </a:defRPr>
      </a:lvl1pPr>
      <a:lvl2pPr marL="457200" algn="l" defTabSz="914400" rtl="0" eaLnBrk="1" latinLnBrk="0" hangingPunct="1">
        <a:defRPr kumimoji="0" lang="zh-TW" sz="1800" kern="1200">
          <a:solidFill>
            <a:schemeClr val="tx1"/>
          </a:solidFill>
          <a:latin typeface="+mn-lt"/>
          <a:ea typeface="+mn-ea"/>
          <a:cs typeface="+mn-cs"/>
        </a:defRPr>
      </a:lvl2pPr>
      <a:lvl3pPr marL="914400" algn="l" defTabSz="914400" rtl="0" eaLnBrk="1" latinLnBrk="0" hangingPunct="1">
        <a:defRPr kumimoji="0" lang="zh-TW" sz="1800" kern="1200">
          <a:solidFill>
            <a:schemeClr val="tx1"/>
          </a:solidFill>
          <a:latin typeface="+mn-lt"/>
          <a:ea typeface="+mn-ea"/>
          <a:cs typeface="+mn-cs"/>
        </a:defRPr>
      </a:lvl3pPr>
      <a:lvl4pPr marL="1371600" algn="l" defTabSz="914400" rtl="0" eaLnBrk="1" latinLnBrk="0" hangingPunct="1">
        <a:defRPr kumimoji="0" lang="zh-TW" sz="1800" kern="1200">
          <a:solidFill>
            <a:schemeClr val="tx1"/>
          </a:solidFill>
          <a:latin typeface="+mn-lt"/>
          <a:ea typeface="+mn-ea"/>
          <a:cs typeface="+mn-cs"/>
        </a:defRPr>
      </a:lvl4pPr>
      <a:lvl5pPr marL="1828800" algn="l" defTabSz="914400" rtl="0" eaLnBrk="1" latinLnBrk="0" hangingPunct="1">
        <a:defRPr kumimoji="0" lang="zh-TW" sz="1800" kern="1200">
          <a:solidFill>
            <a:schemeClr val="tx1"/>
          </a:solidFill>
          <a:latin typeface="+mn-lt"/>
          <a:ea typeface="+mn-ea"/>
          <a:cs typeface="+mn-cs"/>
        </a:defRPr>
      </a:lvl5pPr>
      <a:lvl6pPr marL="2286000" algn="l" defTabSz="914400" rtl="0" eaLnBrk="1" latinLnBrk="0" hangingPunct="1">
        <a:defRPr kumimoji="0" lang="zh-TW" sz="1800" kern="1200">
          <a:solidFill>
            <a:schemeClr val="tx1"/>
          </a:solidFill>
          <a:latin typeface="+mn-lt"/>
          <a:ea typeface="+mn-ea"/>
          <a:cs typeface="+mn-cs"/>
        </a:defRPr>
      </a:lvl6pPr>
      <a:lvl7pPr marL="2743200" algn="l" defTabSz="914400" rtl="0" eaLnBrk="1" latinLnBrk="0" hangingPunct="1">
        <a:defRPr kumimoji="0" lang="zh-TW" sz="1800" kern="1200">
          <a:solidFill>
            <a:schemeClr val="tx1"/>
          </a:solidFill>
          <a:latin typeface="+mn-lt"/>
          <a:ea typeface="+mn-ea"/>
          <a:cs typeface="+mn-cs"/>
        </a:defRPr>
      </a:lvl7pPr>
      <a:lvl8pPr marL="3200400" algn="l" defTabSz="914400" rtl="0" eaLnBrk="1" latinLnBrk="0" hangingPunct="1">
        <a:defRPr kumimoji="0" lang="zh-TW" sz="1800" kern="1200">
          <a:solidFill>
            <a:schemeClr val="tx1"/>
          </a:solidFill>
          <a:latin typeface="+mn-lt"/>
          <a:ea typeface="+mn-ea"/>
          <a:cs typeface="+mn-cs"/>
        </a:defRPr>
      </a:lvl8pPr>
      <a:lvl9pPr marL="3657600" algn="l" defTabSz="914400" rtl="0" eaLnBrk="1" latinLnBrk="0" hangingPunct="1">
        <a:defRPr kumimoji="0" lang="zh-TW"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altLang="zh-TW" sz="3600" dirty="0" smtClean="0">
                <a:latin typeface="微軟正黑體" panose="020B0604030504040204" pitchFamily="34" charset="-120"/>
                <a:ea typeface="微軟正黑體" panose="020B0604030504040204" pitchFamily="34" charset="-120"/>
              </a:rPr>
              <a:t>Meeting</a:t>
            </a:r>
            <a:br>
              <a:rPr lang="en-US" altLang="zh-TW" sz="3600" dirty="0" smtClean="0">
                <a:latin typeface="微軟正黑體" panose="020B0604030504040204" pitchFamily="34" charset="-120"/>
                <a:ea typeface="微軟正黑體" panose="020B0604030504040204" pitchFamily="34" charset="-120"/>
              </a:rPr>
            </a:br>
            <a:r>
              <a:rPr lang="en-US" altLang="zh-TW" sz="3600" dirty="0" smtClean="0">
                <a:latin typeface="微軟正黑體" panose="020B0604030504040204" pitchFamily="34" charset="-120"/>
                <a:ea typeface="微軟正黑體" panose="020B0604030504040204" pitchFamily="34" charset="-120"/>
              </a:rPr>
              <a:t>01</a:t>
            </a:r>
            <a:endParaRPr lang="zh-TW" dirty="0"/>
          </a:p>
        </p:txBody>
      </p:sp>
      <p:sp>
        <p:nvSpPr>
          <p:cNvPr id="5" name="Subtitle 2"/>
          <p:cNvSpPr txBox="1">
            <a:spLocks/>
          </p:cNvSpPr>
          <p:nvPr>
            <p:custDataLst>
              <p:tags r:id="rId3"/>
            </p:custDataLst>
          </p:nvPr>
        </p:nvSpPr>
        <p:spPr>
          <a:xfrm>
            <a:off x="3962400" y="4038600"/>
            <a:ext cx="4772528" cy="2198712"/>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kumimoji="0" lang="zh-TW" sz="2000" b="0" kern="1200">
                <a:solidFill>
                  <a:schemeClr val="tx1"/>
                </a:solidFill>
                <a:latin typeface="Georgia" pitchFamily="18" charset="0"/>
                <a:ea typeface="+mn-ea"/>
                <a:cs typeface="+mn-cs"/>
              </a:defRPr>
            </a:lvl1pPr>
            <a:lvl2pPr marL="457200" indent="0" algn="ctr" defTabSz="914400" rtl="0" eaLnBrk="1" latinLnBrk="0" hangingPunct="1">
              <a:spcBef>
                <a:spcPct val="20000"/>
              </a:spcBef>
              <a:buFont typeface="Arial" pitchFamily="34" charset="0"/>
              <a:buNone/>
              <a:defRPr kumimoji="0" lang="zh-TW" sz="24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kumimoji="0" lang="zh-TW"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kumimoji="0" lang="zh-TW"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kumimoji="0" lang="zh-TW"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kumimoji="0" lang="zh-TW"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kumimoji="0" lang="zh-TW"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kumimoji="0" lang="zh-TW"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kumimoji="0" lang="zh-TW" sz="2000" kern="1200">
                <a:solidFill>
                  <a:schemeClr val="tx1">
                    <a:tint val="75000"/>
                  </a:schemeClr>
                </a:solidFill>
                <a:latin typeface="+mn-lt"/>
                <a:ea typeface="+mn-ea"/>
                <a:cs typeface="+mn-cs"/>
              </a:defRPr>
            </a:lvl9p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臺北教育大學 資訊科學系在職碩士專班</a:t>
            </a:r>
          </a:p>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21138X006</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紀伯喬</a:t>
            </a:r>
          </a:p>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20241231</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a:latin typeface="Times New Roman" panose="02020603050405020304" pitchFamily="18" charset="0"/>
                <a:ea typeface="標楷體" panose="03000509000000000000" pitchFamily="65" charset="-120"/>
                <a:cs typeface="Times New Roman" panose="02020603050405020304" pitchFamily="18" charset="0"/>
              </a:rPr>
              <a:t>指導</a:t>
            </a: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教授 </a:t>
            </a:r>
            <a:r>
              <a:rPr lang="zh-TW" altLang="en-US" dirty="0">
                <a:latin typeface="標楷體" panose="03000509000000000000" pitchFamily="65" charset="-120"/>
                <a:ea typeface="標楷體" panose="03000509000000000000" pitchFamily="65" charset="-120"/>
              </a:rPr>
              <a:t>許揚</a:t>
            </a:r>
            <a:endParaRPr lang="zh-TW" altLang="en-US" dirty="0">
              <a:latin typeface="標楷體" panose="03000509000000000000" pitchFamily="65" charset="-120"/>
              <a:ea typeface="標楷體" panose="03000509000000000000" pitchFamily="65" charset="-120"/>
              <a:cs typeface="Times New Roman" panose="02020603050405020304" pitchFamily="18" charset="0"/>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下採樣（</a:t>
            </a:r>
            <a:r>
              <a:rPr lang="en-US" altLang="zh-TW" dirty="0"/>
              <a:t>Under-Sampling</a:t>
            </a:r>
            <a:r>
              <a:rPr lang="zh-TW" altLang="en-US" dirty="0"/>
              <a:t>）</a:t>
            </a:r>
          </a:p>
        </p:txBody>
      </p:sp>
      <p:sp>
        <p:nvSpPr>
          <p:cNvPr id="3" name="內容版面配置區 2"/>
          <p:cNvSpPr>
            <a:spLocks noGrp="1"/>
          </p:cNvSpPr>
          <p:nvPr>
            <p:ph idx="1"/>
          </p:nvPr>
        </p:nvSpPr>
        <p:spPr/>
        <p:txBody>
          <a:bodyPr/>
          <a:lstStyle/>
          <a:p>
            <a:r>
              <a:rPr lang="zh-TW" altLang="en-US" dirty="0"/>
              <a:t>是一種處理數據集不平衡問題的技術，主要是通過減少多數類別的數據量來使數據集中的類別分佈更加均衡。這種方法常用於分類任務，尤其是在目標類別的數據比例嚴重失衡時，能幫助模型提高對少數類別的預測能力。</a:t>
            </a:r>
          </a:p>
        </p:txBody>
      </p:sp>
    </p:spTree>
    <p:extLst>
      <p:ext uri="{BB962C8B-B14F-4D97-AF65-F5344CB8AC3E}">
        <p14:creationId xmlns:p14="http://schemas.microsoft.com/office/powerpoint/2010/main" val="3034694788"/>
      </p:ext>
    </p:extLst>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決策</a:t>
            </a:r>
            <a:r>
              <a:rPr lang="zh-TW" altLang="en-US" dirty="0" smtClean="0"/>
              <a:t>樹</a:t>
            </a:r>
            <a:endParaRPr lang="zh-TW" altLang="en-US" dirty="0"/>
          </a:p>
        </p:txBody>
      </p:sp>
      <p:pic>
        <p:nvPicPr>
          <p:cNvPr id="307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99859" y="1745177"/>
            <a:ext cx="5601482" cy="4001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0767927"/>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分類回歸樹</a:t>
            </a:r>
            <a:r>
              <a:rPr lang="en-US" altLang="zh-TW" dirty="0" smtClean="0"/>
              <a:t>(CART)</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fontScale="85000" lnSpcReduction="10000"/>
              </a:bodyPr>
              <a:lstStyle/>
              <a:p>
                <a:r>
                  <a:rPr lang="zh-TW" altLang="en-US" dirty="0" smtClean="0"/>
                  <a:t>適用於分類 </a:t>
                </a:r>
                <a:r>
                  <a:rPr lang="en-US" altLang="zh-TW" dirty="0"/>
                  <a:t>(Classification) </a:t>
                </a:r>
                <a:r>
                  <a:rPr lang="zh-TW" altLang="en-US" dirty="0"/>
                  <a:t>和回歸 </a:t>
                </a:r>
                <a:r>
                  <a:rPr lang="en-US" altLang="zh-TW" dirty="0"/>
                  <a:t>(Regression) </a:t>
                </a:r>
                <a:r>
                  <a:rPr lang="zh-TW" altLang="en-US" dirty="0"/>
                  <a:t>問題</a:t>
                </a:r>
                <a:r>
                  <a:rPr lang="zh-TW" altLang="en-US" dirty="0" smtClean="0"/>
                  <a:t>。</a:t>
                </a:r>
                <a:endParaRPr lang="en-US" altLang="zh-TW" dirty="0" smtClean="0"/>
              </a:p>
              <a:p>
                <a:r>
                  <a:rPr lang="zh-TW" altLang="en-US" dirty="0"/>
                  <a:t>採用 </a:t>
                </a:r>
                <a:r>
                  <a:rPr lang="zh-TW" altLang="en-US" b="1" dirty="0">
                    <a:solidFill>
                      <a:srgbClr val="FF0000"/>
                    </a:solidFill>
                  </a:rPr>
                  <a:t>二元分割法</a:t>
                </a:r>
                <a:r>
                  <a:rPr lang="zh-TW" altLang="en-US" dirty="0">
                    <a:solidFill>
                      <a:srgbClr val="FF0000"/>
                    </a:solidFill>
                  </a:rPr>
                  <a:t> </a:t>
                </a:r>
                <a:r>
                  <a:rPr lang="en-US" altLang="zh-TW" dirty="0"/>
                  <a:t>(Binary Recursive Partitioning)</a:t>
                </a:r>
                <a:r>
                  <a:rPr lang="zh-TW" altLang="en-US" dirty="0"/>
                  <a:t>，每次將資料</a:t>
                </a:r>
                <a:r>
                  <a:rPr lang="zh-TW" altLang="en-US" dirty="0" smtClean="0"/>
                  <a:t>集切</a:t>
                </a:r>
                <a:r>
                  <a:rPr lang="zh-TW" altLang="en-US" dirty="0"/>
                  <a:t>分為兩部分</a:t>
                </a:r>
                <a:r>
                  <a:rPr lang="zh-TW" altLang="en-US" dirty="0" smtClean="0"/>
                  <a:t>。</a:t>
                </a:r>
                <a:endParaRPr lang="en-US" altLang="zh-TW" dirty="0" smtClean="0"/>
              </a:p>
              <a:p>
                <a:r>
                  <a:rPr lang="zh-TW" altLang="en-US" b="1" dirty="0"/>
                  <a:t>特徵選擇</a:t>
                </a:r>
                <a:r>
                  <a:rPr lang="zh-TW" altLang="en-US" dirty="0"/>
                  <a:t>： 使用 </a:t>
                </a:r>
                <a:r>
                  <a:rPr lang="zh-TW" altLang="en-US" b="1" dirty="0"/>
                  <a:t>不純度 </a:t>
                </a:r>
                <a:r>
                  <a:rPr lang="en-US" altLang="zh-TW" b="1" dirty="0"/>
                  <a:t>(Impurity)</a:t>
                </a:r>
                <a:r>
                  <a:rPr lang="zh-TW" altLang="en-US" dirty="0"/>
                  <a:t> 為準則選擇最佳特徵</a:t>
                </a:r>
                <a:r>
                  <a:rPr lang="zh-TW" altLang="en-US" dirty="0" smtClean="0"/>
                  <a:t>。</a:t>
                </a:r>
                <a:endParaRPr lang="en-US" altLang="zh-TW" dirty="0" smtClean="0"/>
              </a:p>
              <a:p>
                <a:pPr lvl="1"/>
                <a:r>
                  <a:rPr lang="zh-TW" altLang="en-US" dirty="0"/>
                  <a:t>使用 </a:t>
                </a:r>
                <a:r>
                  <a:rPr lang="en-US" altLang="zh-TW" b="1" dirty="0"/>
                  <a:t>Gini </a:t>
                </a:r>
                <a:r>
                  <a:rPr lang="zh-TW" altLang="en-US" b="1" dirty="0"/>
                  <a:t>指數</a:t>
                </a:r>
                <a:r>
                  <a:rPr lang="zh-TW" altLang="en-US" dirty="0"/>
                  <a:t> </a:t>
                </a:r>
                <a:r>
                  <a:rPr lang="en-US" altLang="zh-TW" dirty="0"/>
                  <a:t>(Gini Index) </a:t>
                </a:r>
                <a:r>
                  <a:rPr lang="zh-TW" altLang="en-US" dirty="0"/>
                  <a:t>作為衡量標準</a:t>
                </a:r>
                <a:r>
                  <a:rPr lang="zh-TW" altLang="en-US" dirty="0" smtClean="0"/>
                  <a:t>：</a:t>
                </a:r>
                <a:endParaRPr lang="en-US" altLang="zh-TW" dirty="0" smtClean="0"/>
              </a:p>
              <a:p>
                <a:pPr lvl="2"/>
                <a:r>
                  <a:rPr lang="zh-TW" altLang="en-US" dirty="0"/>
                  <a:t>指數越小，不純度越低，分割效果越好</a:t>
                </a:r>
                <a:r>
                  <a:rPr lang="zh-TW" altLang="en-US" dirty="0" smtClean="0"/>
                  <a:t>。</a:t>
                </a:r>
                <a:endParaRPr lang="en-US" altLang="zh-TW" dirty="0" smtClean="0"/>
              </a:p>
              <a:p>
                <a:pPr lvl="2"/>
                <a:r>
                  <a:rPr lang="zh-TW" altLang="en-US" dirty="0">
                    <a:solidFill>
                      <a:srgbClr val="FF0000"/>
                    </a:solidFill>
                  </a:rPr>
                  <a:t>衡量兩個隨機數據點分類不同的</a:t>
                </a:r>
                <a:r>
                  <a:rPr lang="zh-TW" altLang="en-US" dirty="0" smtClean="0">
                    <a:solidFill>
                      <a:srgbClr val="FF0000"/>
                    </a:solidFill>
                  </a:rPr>
                  <a:t>概率</a:t>
                </a:r>
                <a:endParaRPr lang="en-US" altLang="zh-TW" dirty="0" smtClean="0">
                  <a:solidFill>
                    <a:srgbClr val="FF0000"/>
                  </a:solidFill>
                </a:endParaRPr>
              </a:p>
              <a:p>
                <a:pPr marL="914400" lvl="2" indent="0">
                  <a:buNone/>
                </a:pPr>
                <a14:m>
                  <m:oMathPara xmlns:m="http://schemas.openxmlformats.org/officeDocument/2006/math">
                    <m:oMathParaPr>
                      <m:jc m:val="left"/>
                    </m:oMathParaPr>
                    <m:oMath xmlns:m="http://schemas.openxmlformats.org/officeDocument/2006/math">
                      <m:r>
                        <a:rPr lang="en-US" altLang="zh-TW" b="0" i="1" smtClean="0">
                          <a:latin typeface="Cambria Math"/>
                        </a:rPr>
                        <m:t>𝐺𝑖𝑛𝑖</m:t>
                      </m:r>
                      <m:d>
                        <m:dPr>
                          <m:ctrlPr>
                            <a:rPr lang="en-US" altLang="zh-TW" b="0" i="1" smtClean="0">
                              <a:latin typeface="Cambria Math"/>
                            </a:rPr>
                          </m:ctrlPr>
                        </m:dPr>
                        <m:e>
                          <m:r>
                            <a:rPr lang="en-US" altLang="zh-TW" b="0" i="1" smtClean="0">
                              <a:latin typeface="Cambria Math"/>
                            </a:rPr>
                            <m:t>𝑡</m:t>
                          </m:r>
                        </m:e>
                      </m:d>
                      <m:r>
                        <a:rPr lang="en-US" altLang="zh-TW" b="0" i="1" smtClean="0">
                          <a:latin typeface="Cambria Math"/>
                        </a:rPr>
                        <m:t>=1 − </m:t>
                      </m:r>
                      <m:nary>
                        <m:naryPr>
                          <m:chr m:val="∑"/>
                          <m:ctrlPr>
                            <a:rPr lang="en-US" altLang="zh-TW" b="0" i="1" smtClean="0">
                              <a:latin typeface="Cambria Math"/>
                            </a:rPr>
                          </m:ctrlPr>
                        </m:naryPr>
                        <m:sub>
                          <m:r>
                            <m:rPr>
                              <m:brk m:alnAt="23"/>
                            </m:rPr>
                            <a:rPr lang="en-US" altLang="zh-TW" b="0" i="1" smtClean="0">
                              <a:latin typeface="Cambria Math"/>
                            </a:rPr>
                            <m:t>𝑗</m:t>
                          </m:r>
                          <m:r>
                            <a:rPr lang="en-US" altLang="zh-TW" b="0" i="1" smtClean="0">
                              <a:latin typeface="Cambria Math"/>
                            </a:rPr>
                            <m:t>=1</m:t>
                          </m:r>
                        </m:sub>
                        <m:sup>
                          <m:r>
                            <a:rPr lang="en-US" altLang="zh-TW" b="0" i="1" smtClean="0">
                              <a:latin typeface="Cambria Math"/>
                            </a:rPr>
                            <m:t>𝐽</m:t>
                          </m:r>
                        </m:sup>
                        <m:e>
                          <m:sSup>
                            <m:sSupPr>
                              <m:ctrlPr>
                                <a:rPr lang="en-US" altLang="zh-TW" b="0" i="1" smtClean="0">
                                  <a:latin typeface="Cambria Math"/>
                                </a:rPr>
                              </m:ctrlPr>
                            </m:sSupPr>
                            <m:e>
                              <m:r>
                                <a:rPr lang="en-US" altLang="zh-TW" i="1">
                                  <a:latin typeface="Cambria Math"/>
                                </a:rPr>
                                <m:t>𝑝</m:t>
                              </m:r>
                              <m:d>
                                <m:dPr>
                                  <m:ctrlPr>
                                    <a:rPr lang="en-US" altLang="zh-TW" i="1">
                                      <a:latin typeface="Cambria Math"/>
                                    </a:rPr>
                                  </m:ctrlPr>
                                </m:dPr>
                                <m:e>
                                  <m:r>
                                    <a:rPr lang="en-US" altLang="zh-TW" i="1">
                                      <a:latin typeface="Cambria Math"/>
                                    </a:rPr>
                                    <m:t>𝑗</m:t>
                                  </m:r>
                                </m:e>
                                <m:e>
                                  <m:r>
                                    <a:rPr lang="en-US" altLang="zh-TW" i="1">
                                      <a:latin typeface="Cambria Math"/>
                                    </a:rPr>
                                    <m:t>𝑡</m:t>
                                  </m:r>
                                </m:e>
                              </m:d>
                            </m:e>
                            <m:sup>
                              <m:r>
                                <a:rPr lang="en-US" altLang="zh-TW" b="0" i="1" smtClean="0">
                                  <a:latin typeface="Cambria Math"/>
                                </a:rPr>
                                <m:t>2</m:t>
                              </m:r>
                            </m:sup>
                          </m:sSup>
                        </m:e>
                      </m:nary>
                    </m:oMath>
                  </m:oMathPara>
                </a14:m>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3"/>
                <a:stretch>
                  <a:fillRect l="-1208" t="-2411" r="-467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5148064" y="5733256"/>
                <a:ext cx="3888431" cy="961545"/>
              </a:xfrm>
              <a:prstGeom prst="rect">
                <a:avLst/>
              </a:prstGeom>
              <a:noFill/>
            </p:spPr>
            <p:txBody>
              <a:bodyPr wrap="square" rtlCol="0">
                <a:spAutoFit/>
              </a:bodyPr>
              <a:lstStyle/>
              <a:p>
                <a:r>
                  <a:rPr lang="en-US" altLang="zh-TW" sz="2000" i="1" dirty="0" smtClean="0">
                    <a:latin typeface="Cambria Math" panose="02040503050406030204" pitchFamily="18" charset="0"/>
                    <a:ea typeface="Cambria Math" panose="02040503050406030204" pitchFamily="18" charset="0"/>
                  </a:rPr>
                  <a:t>Entropy(t)=-</a:t>
                </a:r>
                <a14:m>
                  <m:oMath xmlns:m="http://schemas.openxmlformats.org/officeDocument/2006/math">
                    <m:nary>
                      <m:naryPr>
                        <m:chr m:val="∑"/>
                        <m:ctrlPr>
                          <a:rPr lang="en-US" altLang="zh-TW" sz="2800" i="1">
                            <a:latin typeface="Cambria Math"/>
                            <a:ea typeface="Cambria Math" panose="02040503050406030204" pitchFamily="18" charset="0"/>
                          </a:rPr>
                        </m:ctrlPr>
                      </m:naryPr>
                      <m:sub>
                        <m:r>
                          <m:rPr>
                            <m:brk m:alnAt="23"/>
                          </m:rPr>
                          <a:rPr lang="en-US" altLang="zh-TW" sz="2800" i="1">
                            <a:latin typeface="Cambria Math" panose="02040503050406030204" pitchFamily="18" charset="0"/>
                            <a:ea typeface="Cambria Math" panose="02040503050406030204" pitchFamily="18" charset="0"/>
                          </a:rPr>
                          <m:t>𝑗</m:t>
                        </m:r>
                        <m:r>
                          <a:rPr lang="en-US" altLang="zh-TW" sz="2800" i="1">
                            <a:latin typeface="Cambria Math" panose="02040503050406030204" pitchFamily="18" charset="0"/>
                            <a:ea typeface="Cambria Math" panose="02040503050406030204" pitchFamily="18" charset="0"/>
                          </a:rPr>
                          <m:t>=1</m:t>
                        </m:r>
                      </m:sub>
                      <m:sup>
                        <m:r>
                          <a:rPr lang="en-US" altLang="zh-TW" sz="2800" i="1">
                            <a:latin typeface="Cambria Math" panose="02040503050406030204" pitchFamily="18" charset="0"/>
                            <a:ea typeface="Cambria Math" panose="02040503050406030204" pitchFamily="18" charset="0"/>
                          </a:rPr>
                          <m:t>𝐽</m:t>
                        </m:r>
                      </m:sup>
                      <m:e>
                        <m:r>
                          <a:rPr lang="en-US" altLang="zh-TW" sz="2800" i="1">
                            <a:latin typeface="Cambria Math" panose="02040503050406030204" pitchFamily="18" charset="0"/>
                            <a:ea typeface="Cambria Math" panose="02040503050406030204" pitchFamily="18" charset="0"/>
                          </a:rPr>
                          <m:t>𝑝</m:t>
                        </m:r>
                        <m:d>
                          <m:dPr>
                            <m:ctrlPr>
                              <a:rPr lang="en-US" altLang="zh-TW" sz="2800" i="1">
                                <a:latin typeface="Cambria Math"/>
                                <a:ea typeface="Cambria Math" panose="02040503050406030204" pitchFamily="18" charset="0"/>
                              </a:rPr>
                            </m:ctrlPr>
                          </m:dPr>
                          <m:e>
                            <m:r>
                              <a:rPr lang="en-US" altLang="zh-TW" sz="2800" i="1">
                                <a:latin typeface="Cambria Math" panose="02040503050406030204" pitchFamily="18" charset="0"/>
                                <a:ea typeface="Cambria Math" panose="02040503050406030204" pitchFamily="18" charset="0"/>
                              </a:rPr>
                              <m:t>𝑗</m:t>
                            </m:r>
                          </m:e>
                          <m:e>
                            <m:r>
                              <a:rPr lang="en-US" altLang="zh-TW" sz="2800" i="1">
                                <a:latin typeface="Cambria Math" panose="02040503050406030204" pitchFamily="18" charset="0"/>
                                <a:ea typeface="Cambria Math" panose="02040503050406030204" pitchFamily="18" charset="0"/>
                              </a:rPr>
                              <m:t>𝑡</m:t>
                            </m:r>
                          </m:e>
                        </m:d>
                        <m:sSub>
                          <m:sSubPr>
                            <m:ctrlPr>
                              <a:rPr lang="en-US" altLang="zh-TW" sz="2800" i="1">
                                <a:latin typeface="Cambria Math"/>
                                <a:ea typeface="Cambria Math" panose="02040503050406030204" pitchFamily="18" charset="0"/>
                              </a:rPr>
                            </m:ctrlPr>
                          </m:sSubPr>
                          <m:e>
                            <m:r>
                              <a:rPr lang="en-US" altLang="zh-TW" sz="2800" i="1">
                                <a:latin typeface="Cambria Math" panose="02040503050406030204" pitchFamily="18" charset="0"/>
                                <a:ea typeface="Cambria Math" panose="02040503050406030204" pitchFamily="18" charset="0"/>
                              </a:rPr>
                              <m:t>𝑙𝑜𝑔</m:t>
                            </m:r>
                          </m:e>
                          <m:sub>
                            <m:r>
                              <a:rPr lang="en-US" altLang="zh-TW" sz="2800" i="1">
                                <a:latin typeface="Cambria Math" panose="02040503050406030204" pitchFamily="18" charset="0"/>
                                <a:ea typeface="Cambria Math" panose="02040503050406030204" pitchFamily="18" charset="0"/>
                              </a:rPr>
                              <m:t>2</m:t>
                            </m:r>
                          </m:sub>
                        </m:sSub>
                        <m:r>
                          <a:rPr lang="en-US" altLang="zh-TW" sz="2800" i="1">
                            <a:latin typeface="Cambria Math" panose="02040503050406030204" pitchFamily="18" charset="0"/>
                            <a:ea typeface="Cambria Math" panose="02040503050406030204" pitchFamily="18" charset="0"/>
                          </a:rPr>
                          <m:t>(</m:t>
                        </m:r>
                        <m:r>
                          <a:rPr lang="en-US" altLang="zh-TW" sz="2800" i="1">
                            <a:latin typeface="Cambria Math" panose="02040503050406030204" pitchFamily="18" charset="0"/>
                            <a:ea typeface="Cambria Math" panose="02040503050406030204" pitchFamily="18" charset="0"/>
                          </a:rPr>
                          <m:t>𝑝</m:t>
                        </m:r>
                        <m:d>
                          <m:dPr>
                            <m:ctrlPr>
                              <a:rPr lang="en-US" altLang="zh-TW" sz="2800" i="1">
                                <a:latin typeface="Cambria Math"/>
                                <a:ea typeface="Cambria Math" panose="02040503050406030204" pitchFamily="18" charset="0"/>
                              </a:rPr>
                            </m:ctrlPr>
                          </m:dPr>
                          <m:e>
                            <m:r>
                              <a:rPr lang="en-US" altLang="zh-TW" sz="2800" i="1">
                                <a:latin typeface="Cambria Math" panose="02040503050406030204" pitchFamily="18" charset="0"/>
                                <a:ea typeface="Cambria Math" panose="02040503050406030204" pitchFamily="18" charset="0"/>
                              </a:rPr>
                              <m:t>𝑗</m:t>
                            </m:r>
                          </m:e>
                          <m:e>
                            <m:r>
                              <a:rPr lang="en-US" altLang="zh-TW" sz="2800" i="1">
                                <a:latin typeface="Cambria Math" panose="02040503050406030204" pitchFamily="18" charset="0"/>
                                <a:ea typeface="Cambria Math" panose="02040503050406030204" pitchFamily="18" charset="0"/>
                              </a:rPr>
                              <m:t>𝑡</m:t>
                            </m:r>
                          </m:e>
                        </m:d>
                        <m:r>
                          <a:rPr lang="en-US" altLang="zh-TW" sz="2800" i="1">
                            <a:latin typeface="Cambria Math" panose="02040503050406030204" pitchFamily="18" charset="0"/>
                            <a:ea typeface="Cambria Math" panose="02040503050406030204" pitchFamily="18" charset="0"/>
                          </a:rPr>
                          <m:t>)</m:t>
                        </m:r>
                      </m:e>
                    </m:nary>
                  </m:oMath>
                </a14:m>
                <a:endParaRPr lang="zh-TW" altLang="en-US" sz="2200" i="1" dirty="0">
                  <a:latin typeface="Cambria Math" panose="02040503050406030204" pitchFamily="18" charset="0"/>
                </a:endParaRPr>
              </a:p>
            </p:txBody>
          </p:sp>
        </mc:Choice>
        <mc:Fallback xmlns="">
          <p:sp>
            <p:nvSpPr>
              <p:cNvPr id="5" name="文字方塊 4"/>
              <p:cNvSpPr txBox="1">
                <a:spLocks noRot="1" noChangeAspect="1" noMove="1" noResize="1" noEditPoints="1" noAdjustHandles="1" noChangeArrowheads="1" noChangeShapeType="1" noTextEdit="1"/>
              </p:cNvSpPr>
              <p:nvPr/>
            </p:nvSpPr>
            <p:spPr>
              <a:xfrm>
                <a:off x="5148064" y="5733256"/>
                <a:ext cx="3888431" cy="961545"/>
              </a:xfrm>
              <a:prstGeom prst="rect">
                <a:avLst/>
              </a:prstGeom>
              <a:blipFill rotWithShape="1">
                <a:blip r:embed="rId4"/>
                <a:stretch>
                  <a:fillRect l="-1567" t="-316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853068924"/>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資料蒐集及預處理</a:t>
            </a:r>
            <a:endParaRPr lang="zh-TW" altLang="en-US" dirty="0"/>
          </a:p>
        </p:txBody>
      </p:sp>
      <p:sp>
        <p:nvSpPr>
          <p:cNvPr id="3" name="內容版面配置區 2"/>
          <p:cNvSpPr>
            <a:spLocks noGrp="1"/>
          </p:cNvSpPr>
          <p:nvPr>
            <p:ph idx="1"/>
          </p:nvPr>
        </p:nvSpPr>
        <p:spPr/>
        <p:txBody>
          <a:bodyPr>
            <a:normAutofit fontScale="92500" lnSpcReduction="20000"/>
          </a:bodyPr>
          <a:lstStyle/>
          <a:p>
            <a:r>
              <a:rPr lang="zh-TW" altLang="en-US" dirty="0"/>
              <a:t>首先計算</a:t>
            </a:r>
            <a:r>
              <a:rPr lang="zh-TW" altLang="en-US" dirty="0" smtClean="0"/>
              <a:t>出每位受試者之</a:t>
            </a:r>
            <a:r>
              <a:rPr lang="en-US" altLang="zh-TW" dirty="0" err="1" smtClean="0"/>
              <a:t>eGFR</a:t>
            </a:r>
            <a:r>
              <a:rPr lang="zh-TW" altLang="en-US" dirty="0" smtClean="0"/>
              <a:t>值當作目標值，再將所有特徵值與目標值依據醫師建議轉換為正常與異常兩個類別。依據目標值製作異常與正常比例</a:t>
            </a:r>
            <a:endParaRPr lang="en-US" altLang="zh-TW" dirty="0" smtClean="0"/>
          </a:p>
          <a:p>
            <a:pPr lvl="1"/>
            <a:r>
              <a:rPr lang="en-US" altLang="zh-TW" dirty="0" smtClean="0"/>
              <a:t>1:1</a:t>
            </a:r>
          </a:p>
          <a:p>
            <a:pPr lvl="1"/>
            <a:r>
              <a:rPr lang="en-US" altLang="zh-TW" dirty="0" smtClean="0"/>
              <a:t>6:4</a:t>
            </a:r>
          </a:p>
          <a:p>
            <a:pPr lvl="1"/>
            <a:r>
              <a:rPr lang="en-US" altLang="zh-TW" dirty="0" smtClean="0"/>
              <a:t>7:3</a:t>
            </a:r>
          </a:p>
          <a:p>
            <a:pPr lvl="1"/>
            <a:r>
              <a:rPr lang="en-US" altLang="zh-TW" dirty="0" smtClean="0"/>
              <a:t>8:2</a:t>
            </a:r>
          </a:p>
          <a:p>
            <a:pPr lvl="1"/>
            <a:r>
              <a:rPr lang="en-US" altLang="zh-TW" dirty="0" smtClean="0"/>
              <a:t>9:1</a:t>
            </a:r>
          </a:p>
          <a:p>
            <a:r>
              <a:rPr lang="zh-TW" altLang="en-US" dirty="0" smtClean="0"/>
              <a:t>比較不同的採樣比例的平均值與標準差</a:t>
            </a:r>
            <a:endParaRPr lang="zh-TW" altLang="en-US" dirty="0"/>
          </a:p>
        </p:txBody>
      </p:sp>
    </p:spTree>
    <p:extLst>
      <p:ext uri="{BB962C8B-B14F-4D97-AF65-F5344CB8AC3E}">
        <p14:creationId xmlns:p14="http://schemas.microsoft.com/office/powerpoint/2010/main" val="2611653264"/>
      </p:ext>
    </p:extLst>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3568" y="44624"/>
            <a:ext cx="8155632" cy="864096"/>
          </a:xfrm>
        </p:spPr>
        <p:txBody>
          <a:bodyPr>
            <a:normAutofit/>
          </a:bodyPr>
          <a:lstStyle/>
          <a:p>
            <a:r>
              <a:rPr lang="zh-TW" altLang="en-US" sz="4000" dirty="0"/>
              <a:t>本</a:t>
            </a:r>
            <a:r>
              <a:rPr lang="zh-TW" altLang="en-US" sz="4000" dirty="0" smtClean="0"/>
              <a:t>研究所使用之</a:t>
            </a:r>
            <a:r>
              <a:rPr lang="en-US" altLang="zh-TW" sz="4000" dirty="0" smtClean="0"/>
              <a:t>16</a:t>
            </a:r>
            <a:r>
              <a:rPr lang="zh-TW" altLang="en-US" sz="4000" dirty="0" smtClean="0"/>
              <a:t>個特徵</a:t>
            </a:r>
            <a:endParaRPr lang="zh-TW" altLang="en-US" sz="4000"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695003109"/>
              </p:ext>
            </p:extLst>
          </p:nvPr>
        </p:nvGraphicFramePr>
        <p:xfrm>
          <a:off x="2339752" y="980728"/>
          <a:ext cx="4476798" cy="5699760"/>
        </p:xfrm>
        <a:graphic>
          <a:graphicData uri="http://schemas.openxmlformats.org/drawingml/2006/table">
            <a:tbl>
              <a:tblPr firstRow="1" bandRow="1">
                <a:tableStyleId>{5C22544A-7EE6-4342-B048-85BDC9FD1C3A}</a:tableStyleId>
              </a:tblPr>
              <a:tblGrid>
                <a:gridCol w="1152128"/>
                <a:gridCol w="1832404"/>
                <a:gridCol w="1492266"/>
              </a:tblGrid>
              <a:tr h="289516">
                <a:tc>
                  <a:txBody>
                    <a:bodyPr/>
                    <a:lstStyle/>
                    <a:p>
                      <a:r>
                        <a:rPr lang="zh-TW" altLang="en-US" sz="1600" dirty="0" smtClean="0"/>
                        <a:t>標籤</a:t>
                      </a:r>
                      <a:endParaRPr lang="zh-TW" altLang="en-US" sz="1600" dirty="0"/>
                    </a:p>
                  </a:txBody>
                  <a:tcPr/>
                </a:tc>
                <a:tc>
                  <a:txBody>
                    <a:bodyPr/>
                    <a:lstStyle/>
                    <a:p>
                      <a:r>
                        <a:rPr lang="zh-TW" altLang="en-US" sz="1600" dirty="0" smtClean="0"/>
                        <a:t>名稱</a:t>
                      </a:r>
                      <a:endParaRPr lang="zh-TW" altLang="en-US" sz="1600" dirty="0"/>
                    </a:p>
                  </a:txBody>
                  <a:tcPr/>
                </a:tc>
                <a:tc>
                  <a:txBody>
                    <a:bodyPr/>
                    <a:lstStyle/>
                    <a:p>
                      <a:r>
                        <a:rPr lang="zh-TW" altLang="en-US" sz="1600" dirty="0" smtClean="0"/>
                        <a:t>正常值範圍</a:t>
                      </a:r>
                      <a:endParaRPr lang="zh-TW" altLang="en-US" sz="1600" dirty="0"/>
                    </a:p>
                  </a:txBody>
                  <a:tcPr/>
                </a:tc>
              </a:tr>
              <a:tr h="289516">
                <a:tc>
                  <a:txBody>
                    <a:bodyPr/>
                    <a:lstStyle/>
                    <a:p>
                      <a:r>
                        <a:rPr lang="en-US" altLang="zh-TW" sz="1600" dirty="0" smtClean="0"/>
                        <a:t>LBXSTR</a:t>
                      </a:r>
                    </a:p>
                  </a:txBody>
                  <a:tcPr/>
                </a:tc>
                <a:tc>
                  <a:txBody>
                    <a:bodyPr/>
                    <a:lstStyle/>
                    <a:p>
                      <a:r>
                        <a:rPr lang="zh-TW" altLang="en-US" sz="1600" dirty="0" smtClean="0"/>
                        <a:t>三酸甘油脂</a:t>
                      </a:r>
                      <a:endParaRPr lang="zh-TW" altLang="en-US" sz="1600" dirty="0"/>
                    </a:p>
                  </a:txBody>
                  <a:tcPr/>
                </a:tc>
                <a:tc>
                  <a:txBody>
                    <a:bodyPr/>
                    <a:lstStyle/>
                    <a:p>
                      <a:r>
                        <a:rPr lang="en-US" altLang="zh-TW" sz="1600" dirty="0" smtClean="0"/>
                        <a:t>&lt;200(mg/</a:t>
                      </a:r>
                      <a:r>
                        <a:rPr lang="en-US" altLang="zh-TW" sz="1600" dirty="0" err="1" smtClean="0"/>
                        <a:t>dL</a:t>
                      </a:r>
                      <a:r>
                        <a:rPr lang="en-US" altLang="zh-TW" sz="1600" dirty="0" smtClean="0"/>
                        <a:t>)</a:t>
                      </a:r>
                      <a:endParaRPr lang="zh-TW" altLang="en-US" sz="1600" dirty="0"/>
                    </a:p>
                  </a:txBody>
                  <a:tcPr/>
                </a:tc>
              </a:tr>
              <a:tr h="289516">
                <a:tc>
                  <a:txBody>
                    <a:bodyPr/>
                    <a:lstStyle/>
                    <a:p>
                      <a:r>
                        <a:rPr lang="en-US" altLang="zh-TW" sz="1600" dirty="0" smtClean="0"/>
                        <a:t>LBXSGL</a:t>
                      </a:r>
                      <a:endParaRPr lang="zh-TW" altLang="en-US" sz="1600" dirty="0"/>
                    </a:p>
                  </a:txBody>
                  <a:tcPr/>
                </a:tc>
                <a:tc>
                  <a:txBody>
                    <a:bodyPr/>
                    <a:lstStyle/>
                    <a:p>
                      <a:r>
                        <a:rPr lang="zh-TW" altLang="en-US" sz="1600" dirty="0" smtClean="0"/>
                        <a:t>血糖</a:t>
                      </a:r>
                      <a:endParaRPr lang="zh-TW" altLang="en-US" sz="1600" dirty="0"/>
                    </a:p>
                  </a:txBody>
                  <a:tcPr/>
                </a:tc>
                <a:tc>
                  <a:txBody>
                    <a:bodyPr/>
                    <a:lstStyle/>
                    <a:p>
                      <a:r>
                        <a:rPr lang="en-US" altLang="zh-TW" sz="1600" dirty="0" smtClean="0"/>
                        <a:t>&lt;126(mg/</a:t>
                      </a:r>
                      <a:r>
                        <a:rPr lang="en-US" altLang="zh-TW" sz="1600" dirty="0" err="1" smtClean="0"/>
                        <a:t>dL</a:t>
                      </a:r>
                      <a:r>
                        <a:rPr lang="en-US" altLang="zh-TW" sz="1600" dirty="0" smtClean="0"/>
                        <a:t>)</a:t>
                      </a:r>
                      <a:endParaRPr lang="zh-TW" altLang="en-US" sz="1600" dirty="0"/>
                    </a:p>
                  </a:txBody>
                  <a:tcPr/>
                </a:tc>
              </a:tr>
              <a:tr h="289516">
                <a:tc>
                  <a:txBody>
                    <a:bodyPr/>
                    <a:lstStyle/>
                    <a:p>
                      <a:r>
                        <a:rPr lang="en-US" altLang="zh-TW" sz="1600" dirty="0" smtClean="0"/>
                        <a:t>LBXSTP</a:t>
                      </a:r>
                      <a:endParaRPr lang="zh-TW" altLang="en-US" sz="1600" dirty="0"/>
                    </a:p>
                  </a:txBody>
                  <a:tcPr/>
                </a:tc>
                <a:tc>
                  <a:txBody>
                    <a:bodyPr/>
                    <a:lstStyle/>
                    <a:p>
                      <a:r>
                        <a:rPr lang="zh-TW" altLang="en-US" sz="1600" dirty="0" smtClean="0"/>
                        <a:t>總蛋白</a:t>
                      </a:r>
                      <a:endParaRPr lang="zh-TW" altLang="en-US" sz="1600" dirty="0"/>
                    </a:p>
                  </a:txBody>
                  <a:tcPr/>
                </a:tc>
                <a:tc>
                  <a:txBody>
                    <a:bodyPr/>
                    <a:lstStyle/>
                    <a:p>
                      <a:r>
                        <a:rPr lang="en-US" altLang="zh-TW" sz="1600" dirty="0" smtClean="0"/>
                        <a:t>6-8</a:t>
                      </a:r>
                      <a:r>
                        <a:rPr lang="en-US" altLang="zh-TW" sz="1600" dirty="0" smtClean="0"/>
                        <a:t>(g/</a:t>
                      </a:r>
                      <a:r>
                        <a:rPr lang="en-US" altLang="zh-TW" sz="1600" dirty="0" err="1" smtClean="0"/>
                        <a:t>dL</a:t>
                      </a:r>
                      <a:r>
                        <a:rPr lang="en-US" altLang="zh-TW" sz="1600" dirty="0" smtClean="0"/>
                        <a:t>)</a:t>
                      </a:r>
                      <a:endParaRPr lang="zh-TW" altLang="en-US" sz="1600" dirty="0"/>
                    </a:p>
                  </a:txBody>
                  <a:tcPr/>
                </a:tc>
              </a:tr>
              <a:tr h="289516">
                <a:tc>
                  <a:txBody>
                    <a:bodyPr/>
                    <a:lstStyle/>
                    <a:p>
                      <a:r>
                        <a:rPr lang="en-US" altLang="zh-TW" sz="1600" dirty="0" smtClean="0"/>
                        <a:t>LBXSAL</a:t>
                      </a:r>
                      <a:endParaRPr lang="zh-TW" altLang="en-US" sz="1600" dirty="0"/>
                    </a:p>
                  </a:txBody>
                  <a:tcPr/>
                </a:tc>
                <a:tc>
                  <a:txBody>
                    <a:bodyPr/>
                    <a:lstStyle/>
                    <a:p>
                      <a:r>
                        <a:rPr lang="zh-TW" altLang="en-US" sz="1600" dirty="0" smtClean="0"/>
                        <a:t>白蛋白</a:t>
                      </a:r>
                      <a:endParaRPr lang="zh-TW" altLang="en-US" sz="1600" dirty="0"/>
                    </a:p>
                  </a:txBody>
                  <a:tcPr/>
                </a:tc>
                <a:tc>
                  <a:txBody>
                    <a:bodyPr/>
                    <a:lstStyle/>
                    <a:p>
                      <a:r>
                        <a:rPr lang="en-US" altLang="zh-TW" sz="1600" dirty="0" smtClean="0"/>
                        <a:t>3.5-5</a:t>
                      </a:r>
                      <a:r>
                        <a:rPr lang="en-US" altLang="zh-TW" sz="1600" dirty="0" smtClean="0"/>
                        <a:t>(g/</a:t>
                      </a:r>
                      <a:r>
                        <a:rPr lang="en-US" altLang="zh-TW" sz="1600" dirty="0" err="1" smtClean="0"/>
                        <a:t>dL</a:t>
                      </a:r>
                      <a:r>
                        <a:rPr lang="en-US" altLang="zh-TW" sz="1600" dirty="0" smtClean="0"/>
                        <a:t>)</a:t>
                      </a:r>
                      <a:endParaRPr lang="zh-TW" altLang="en-US" sz="1600" dirty="0"/>
                    </a:p>
                  </a:txBody>
                  <a:tcPr/>
                </a:tc>
              </a:tr>
              <a:tr h="289516">
                <a:tc>
                  <a:txBody>
                    <a:bodyPr/>
                    <a:lstStyle/>
                    <a:p>
                      <a:r>
                        <a:rPr lang="en-US" altLang="zh-TW" sz="1600" dirty="0" smtClean="0"/>
                        <a:t>LBXSATSI</a:t>
                      </a:r>
                      <a:endParaRPr lang="zh-TW" altLang="en-US" sz="1600" dirty="0"/>
                    </a:p>
                  </a:txBody>
                  <a:tcPr/>
                </a:tc>
                <a:tc>
                  <a:txBody>
                    <a:bodyPr/>
                    <a:lstStyle/>
                    <a:p>
                      <a:r>
                        <a:rPr lang="en-US" altLang="zh-TW" sz="1600" dirty="0" smtClean="0"/>
                        <a:t>ALT</a:t>
                      </a:r>
                      <a:endParaRPr lang="zh-TW" altLang="en-US" sz="1600" dirty="0"/>
                    </a:p>
                  </a:txBody>
                  <a:tcPr/>
                </a:tc>
                <a:tc>
                  <a:txBody>
                    <a:bodyPr/>
                    <a:lstStyle/>
                    <a:p>
                      <a:r>
                        <a:rPr lang="en-US" altLang="zh-TW" sz="1600" dirty="0" smtClean="0"/>
                        <a:t>5-30(U/L)</a:t>
                      </a:r>
                      <a:endParaRPr lang="zh-TW" altLang="en-US" sz="1600" dirty="0"/>
                    </a:p>
                  </a:txBody>
                  <a:tcPr/>
                </a:tc>
              </a:tr>
              <a:tr h="289516">
                <a:tc>
                  <a:txBody>
                    <a:bodyPr/>
                    <a:lstStyle/>
                    <a:p>
                      <a:r>
                        <a:rPr lang="en-US" altLang="zh-TW" sz="1600" dirty="0" smtClean="0"/>
                        <a:t>LBXSASSI</a:t>
                      </a:r>
                      <a:endParaRPr lang="zh-TW" altLang="en-US" sz="1600" dirty="0"/>
                    </a:p>
                  </a:txBody>
                  <a:tcPr/>
                </a:tc>
                <a:tc>
                  <a:txBody>
                    <a:bodyPr/>
                    <a:lstStyle/>
                    <a:p>
                      <a:r>
                        <a:rPr lang="en-US" altLang="zh-TW" sz="1600" dirty="0" smtClean="0"/>
                        <a:t>AST</a:t>
                      </a:r>
                      <a:endParaRPr lang="zh-TW" altLang="en-US" sz="1600" dirty="0"/>
                    </a:p>
                  </a:txBody>
                  <a:tcPr/>
                </a:tc>
                <a:tc>
                  <a:txBody>
                    <a:bodyPr/>
                    <a:lstStyle/>
                    <a:p>
                      <a:r>
                        <a:rPr lang="en-US" altLang="zh-TW" sz="1600" dirty="0" smtClean="0"/>
                        <a:t>5-35(U/L)</a:t>
                      </a:r>
                      <a:endParaRPr lang="zh-TW" altLang="en-US" sz="1600" dirty="0"/>
                    </a:p>
                  </a:txBody>
                  <a:tcPr/>
                </a:tc>
              </a:tr>
              <a:tr h="289516">
                <a:tc>
                  <a:txBody>
                    <a:bodyPr/>
                    <a:lstStyle/>
                    <a:p>
                      <a:r>
                        <a:rPr lang="en-US" altLang="zh-TW" sz="1600" dirty="0" smtClean="0"/>
                        <a:t>LBXSAPSI</a:t>
                      </a:r>
                      <a:endParaRPr lang="zh-TW" altLang="en-US" sz="1600" dirty="0"/>
                    </a:p>
                  </a:txBody>
                  <a:tcPr/>
                </a:tc>
                <a:tc>
                  <a:txBody>
                    <a:bodyPr/>
                    <a:lstStyle/>
                    <a:p>
                      <a:r>
                        <a:rPr lang="en-US" altLang="zh-TW" sz="1600" dirty="0" smtClean="0"/>
                        <a:t>ALP</a:t>
                      </a:r>
                      <a:endParaRPr lang="zh-TW" altLang="en-US" sz="1600" dirty="0"/>
                    </a:p>
                  </a:txBody>
                  <a:tcPr/>
                </a:tc>
                <a:tc>
                  <a:txBody>
                    <a:bodyPr/>
                    <a:lstStyle/>
                    <a:p>
                      <a:r>
                        <a:rPr lang="en-US" altLang="zh-TW" sz="1600" dirty="0" smtClean="0"/>
                        <a:t>20-140(U/L)</a:t>
                      </a:r>
                      <a:endParaRPr lang="zh-TW" altLang="en-US" sz="1600" dirty="0"/>
                    </a:p>
                  </a:txBody>
                  <a:tcPr/>
                </a:tc>
              </a:tr>
              <a:tr h="289516">
                <a:tc>
                  <a:txBody>
                    <a:bodyPr/>
                    <a:lstStyle/>
                    <a:p>
                      <a:r>
                        <a:rPr lang="en-US" altLang="zh-TW" sz="1600" dirty="0" smtClean="0">
                          <a:solidFill>
                            <a:srgbClr val="FF0000"/>
                          </a:solidFill>
                        </a:rPr>
                        <a:t>LBDSBUSI</a:t>
                      </a:r>
                      <a:endParaRPr lang="zh-TW" altLang="en-US" sz="1600" dirty="0">
                        <a:solidFill>
                          <a:srgbClr val="FF0000"/>
                        </a:solidFill>
                      </a:endParaRPr>
                    </a:p>
                  </a:txBody>
                  <a:tcPr/>
                </a:tc>
                <a:tc>
                  <a:txBody>
                    <a:bodyPr/>
                    <a:lstStyle/>
                    <a:p>
                      <a:r>
                        <a:rPr lang="zh-TW" altLang="en-US" sz="1600" dirty="0" smtClean="0">
                          <a:solidFill>
                            <a:srgbClr val="FF0000"/>
                          </a:solidFill>
                        </a:rPr>
                        <a:t>尿素氮</a:t>
                      </a:r>
                      <a:endParaRPr lang="zh-TW" altLang="en-US" sz="1600"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solidFill>
                            <a:srgbClr val="FF0000"/>
                          </a:solidFill>
                        </a:rPr>
                        <a:t>2.5-6.5(</a:t>
                      </a:r>
                      <a:r>
                        <a:rPr lang="en-US" altLang="zh-TW" sz="1600" dirty="0" err="1" smtClean="0">
                          <a:solidFill>
                            <a:srgbClr val="FF0000"/>
                          </a:solidFill>
                        </a:rPr>
                        <a:t>mmol</a:t>
                      </a:r>
                      <a:r>
                        <a:rPr lang="en-US" altLang="zh-TW" sz="1600" dirty="0" smtClean="0">
                          <a:solidFill>
                            <a:srgbClr val="FF0000"/>
                          </a:solidFill>
                        </a:rPr>
                        <a:t>/L)</a:t>
                      </a:r>
                      <a:endParaRPr lang="zh-TW" altLang="en-US" sz="1600" dirty="0" smtClean="0">
                        <a:solidFill>
                          <a:srgbClr val="FF0000"/>
                        </a:solidFill>
                      </a:endParaRPr>
                    </a:p>
                  </a:txBody>
                  <a:tcPr/>
                </a:tc>
              </a:tr>
              <a:tr h="289516">
                <a:tc>
                  <a:txBody>
                    <a:bodyPr/>
                    <a:lstStyle/>
                    <a:p>
                      <a:r>
                        <a:rPr lang="en-US" altLang="zh-TW" sz="1600" dirty="0" smtClean="0"/>
                        <a:t>LBXSCA</a:t>
                      </a:r>
                      <a:endParaRPr lang="zh-TW" altLang="en-US" sz="1600" dirty="0"/>
                    </a:p>
                  </a:txBody>
                  <a:tcPr/>
                </a:tc>
                <a:tc>
                  <a:txBody>
                    <a:bodyPr/>
                    <a:lstStyle/>
                    <a:p>
                      <a:r>
                        <a:rPr lang="zh-TW" altLang="en-US" sz="1600" dirty="0" smtClean="0"/>
                        <a:t>鈣</a:t>
                      </a:r>
                      <a:endParaRPr lang="zh-TW" altLang="en-US" sz="1600" dirty="0"/>
                    </a:p>
                  </a:txBody>
                  <a:tcPr/>
                </a:tc>
                <a:tc>
                  <a:txBody>
                    <a:bodyPr/>
                    <a:lstStyle/>
                    <a:p>
                      <a:r>
                        <a:rPr lang="en-US" altLang="zh-TW" sz="1600" dirty="0" smtClean="0"/>
                        <a:t>8.8-10.2(mg/</a:t>
                      </a:r>
                      <a:r>
                        <a:rPr lang="en-US" altLang="zh-TW" sz="1600" dirty="0" err="1" smtClean="0"/>
                        <a:t>dL</a:t>
                      </a:r>
                      <a:r>
                        <a:rPr lang="en-US" altLang="zh-TW" sz="1600" dirty="0" smtClean="0"/>
                        <a:t>)</a:t>
                      </a:r>
                      <a:endParaRPr lang="zh-TW" altLang="en-US" sz="1600" dirty="0"/>
                    </a:p>
                  </a:txBody>
                  <a:tcPr/>
                </a:tc>
              </a:tr>
              <a:tr h="289516">
                <a:tc>
                  <a:txBody>
                    <a:bodyPr/>
                    <a:lstStyle/>
                    <a:p>
                      <a:r>
                        <a:rPr lang="en-US" altLang="zh-TW" sz="1600" dirty="0" smtClean="0"/>
                        <a:t>LBXSCH</a:t>
                      </a:r>
                      <a:endParaRPr lang="zh-TW" altLang="en-US" sz="1600" dirty="0"/>
                    </a:p>
                  </a:txBody>
                  <a:tcPr/>
                </a:tc>
                <a:tc>
                  <a:txBody>
                    <a:bodyPr/>
                    <a:lstStyle/>
                    <a:p>
                      <a:r>
                        <a:rPr lang="zh-TW" altLang="en-US" sz="1600" dirty="0" smtClean="0"/>
                        <a:t>總膽固醇</a:t>
                      </a:r>
                      <a:endParaRPr lang="zh-TW" altLang="en-US" sz="1600" dirty="0"/>
                    </a:p>
                  </a:txBody>
                  <a:tcPr/>
                </a:tc>
                <a:tc>
                  <a:txBody>
                    <a:bodyPr/>
                    <a:lstStyle/>
                    <a:p>
                      <a:r>
                        <a:rPr lang="en-US" altLang="zh-TW" sz="1600" dirty="0" smtClean="0"/>
                        <a:t>120-200</a:t>
                      </a:r>
                      <a:r>
                        <a:rPr lang="en-US" altLang="zh-TW" sz="1600" dirty="0" smtClean="0"/>
                        <a:t>(mg/</a:t>
                      </a:r>
                      <a:r>
                        <a:rPr lang="en-US" altLang="zh-TW" sz="1600" dirty="0" err="1" smtClean="0"/>
                        <a:t>dL</a:t>
                      </a:r>
                      <a:r>
                        <a:rPr lang="en-US" altLang="zh-TW" sz="1600" dirty="0" smtClean="0"/>
                        <a:t>)</a:t>
                      </a:r>
                      <a:endParaRPr lang="zh-TW" altLang="en-US" sz="1600" dirty="0"/>
                    </a:p>
                  </a:txBody>
                  <a:tcPr/>
                </a:tc>
              </a:tr>
              <a:tr h="289516">
                <a:tc>
                  <a:txBody>
                    <a:bodyPr/>
                    <a:lstStyle/>
                    <a:p>
                      <a:r>
                        <a:rPr lang="en-US" altLang="zh-TW" sz="1600" dirty="0" smtClean="0"/>
                        <a:t>LBXSGTSI</a:t>
                      </a:r>
                      <a:endParaRPr lang="zh-TW" altLang="en-US" sz="1600" dirty="0"/>
                    </a:p>
                  </a:txBody>
                  <a:tcPr/>
                </a:tc>
                <a:tc>
                  <a:txBody>
                    <a:bodyPr/>
                    <a:lstStyle/>
                    <a:p>
                      <a:r>
                        <a:rPr lang="zh-TW" altLang="en-US" sz="1600" dirty="0" smtClean="0"/>
                        <a:t>麩胺酸轉安酵素</a:t>
                      </a:r>
                      <a:endParaRPr lang="zh-TW" altLang="en-US" sz="1600" dirty="0"/>
                    </a:p>
                  </a:txBody>
                  <a:tcPr/>
                </a:tc>
                <a:tc>
                  <a:txBody>
                    <a:bodyPr/>
                    <a:lstStyle/>
                    <a:p>
                      <a:r>
                        <a:rPr lang="en-US" altLang="zh-TW" sz="1600" dirty="0" smtClean="0"/>
                        <a:t>9-64(U/L)</a:t>
                      </a:r>
                      <a:endParaRPr lang="zh-TW" altLang="en-US" sz="1600" dirty="0"/>
                    </a:p>
                  </a:txBody>
                  <a:tcPr/>
                </a:tc>
              </a:tr>
              <a:tr h="289516">
                <a:tc>
                  <a:txBody>
                    <a:bodyPr/>
                    <a:lstStyle/>
                    <a:p>
                      <a:r>
                        <a:rPr lang="en-US" altLang="zh-TW" sz="1600" dirty="0" smtClean="0"/>
                        <a:t>LBXSLDSI</a:t>
                      </a:r>
                      <a:endParaRPr lang="zh-TW" altLang="en-US" sz="1600" dirty="0"/>
                    </a:p>
                  </a:txBody>
                  <a:tcPr/>
                </a:tc>
                <a:tc>
                  <a:txBody>
                    <a:bodyPr/>
                    <a:lstStyle/>
                    <a:p>
                      <a:r>
                        <a:rPr lang="zh-TW" altLang="en-US" sz="1600" dirty="0" smtClean="0"/>
                        <a:t>乳酸脫氫酶</a:t>
                      </a:r>
                      <a:endParaRPr lang="zh-TW" altLang="en-US" sz="1600" dirty="0"/>
                    </a:p>
                  </a:txBody>
                  <a:tcPr/>
                </a:tc>
                <a:tc>
                  <a:txBody>
                    <a:bodyPr/>
                    <a:lstStyle/>
                    <a:p>
                      <a:r>
                        <a:rPr lang="en-US" altLang="zh-TW" sz="1600" dirty="0" smtClean="0"/>
                        <a:t>135-225(U/L)</a:t>
                      </a:r>
                      <a:endParaRPr lang="zh-TW" altLang="en-US" sz="1600" dirty="0"/>
                    </a:p>
                  </a:txBody>
                  <a:tcPr/>
                </a:tc>
              </a:tr>
              <a:tr h="289516">
                <a:tc>
                  <a:txBody>
                    <a:bodyPr/>
                    <a:lstStyle/>
                    <a:p>
                      <a:r>
                        <a:rPr lang="en-US" altLang="zh-TW" sz="1600" dirty="0" smtClean="0"/>
                        <a:t>LBXSTB</a:t>
                      </a:r>
                      <a:endParaRPr lang="zh-TW" altLang="en-US" sz="1600" dirty="0"/>
                    </a:p>
                  </a:txBody>
                  <a:tcPr/>
                </a:tc>
                <a:tc>
                  <a:txBody>
                    <a:bodyPr/>
                    <a:lstStyle/>
                    <a:p>
                      <a:r>
                        <a:rPr lang="zh-TW" altLang="en-US" sz="1600" dirty="0" smtClean="0"/>
                        <a:t>膽紅素</a:t>
                      </a:r>
                      <a:endParaRPr lang="zh-TW" altLang="en-US" sz="1600" dirty="0"/>
                    </a:p>
                  </a:txBody>
                  <a:tcPr/>
                </a:tc>
                <a:tc>
                  <a:txBody>
                    <a:bodyPr/>
                    <a:lstStyle/>
                    <a:p>
                      <a:r>
                        <a:rPr lang="en-US" altLang="zh-TW" sz="1600" dirty="0" smtClean="0"/>
                        <a:t>0.2-1.2</a:t>
                      </a:r>
                      <a:r>
                        <a:rPr lang="en-US" altLang="zh-TW" sz="1600" dirty="0" smtClean="0"/>
                        <a:t>(mg/</a:t>
                      </a:r>
                      <a:r>
                        <a:rPr lang="en-US" altLang="zh-TW" sz="1600" dirty="0" err="1" smtClean="0"/>
                        <a:t>dL</a:t>
                      </a:r>
                      <a:r>
                        <a:rPr lang="en-US" altLang="zh-TW" sz="1600" dirty="0" smtClean="0"/>
                        <a:t>)</a:t>
                      </a:r>
                      <a:endParaRPr lang="zh-TW" altLang="en-US" sz="1600" dirty="0"/>
                    </a:p>
                  </a:txBody>
                  <a:tcPr/>
                </a:tc>
              </a:tr>
              <a:tr h="289516">
                <a:tc>
                  <a:txBody>
                    <a:bodyPr/>
                    <a:lstStyle/>
                    <a:p>
                      <a:r>
                        <a:rPr lang="en-US" altLang="zh-TW" sz="1600" dirty="0" smtClean="0"/>
                        <a:t>LBXSUA</a:t>
                      </a:r>
                      <a:endParaRPr lang="zh-TW" altLang="en-US" sz="1600" dirty="0"/>
                    </a:p>
                  </a:txBody>
                  <a:tcPr/>
                </a:tc>
                <a:tc>
                  <a:txBody>
                    <a:bodyPr/>
                    <a:lstStyle/>
                    <a:p>
                      <a:r>
                        <a:rPr lang="zh-TW" altLang="en-US" sz="1600" dirty="0" smtClean="0"/>
                        <a:t>尿酸</a:t>
                      </a:r>
                      <a:endParaRPr lang="zh-TW" altLang="en-US" sz="1600" dirty="0"/>
                    </a:p>
                  </a:txBody>
                  <a:tcPr/>
                </a:tc>
                <a:tc>
                  <a:txBody>
                    <a:bodyPr/>
                    <a:lstStyle/>
                    <a:p>
                      <a:r>
                        <a:rPr lang="en-US" altLang="zh-TW" sz="1600" dirty="0" smtClean="0"/>
                        <a:t>2.3-7.5</a:t>
                      </a:r>
                      <a:r>
                        <a:rPr lang="en-US" altLang="zh-TW" sz="1600" dirty="0" smtClean="0"/>
                        <a:t>(mg/</a:t>
                      </a:r>
                      <a:r>
                        <a:rPr lang="en-US" altLang="zh-TW" sz="1600" dirty="0" err="1" smtClean="0"/>
                        <a:t>dL</a:t>
                      </a:r>
                      <a:r>
                        <a:rPr lang="en-US" altLang="zh-TW" sz="1600" dirty="0" smtClean="0"/>
                        <a:t>)</a:t>
                      </a:r>
                      <a:endParaRPr lang="zh-TW" altLang="en-US" sz="1600" dirty="0"/>
                    </a:p>
                  </a:txBody>
                  <a:tcPr/>
                </a:tc>
              </a:tr>
              <a:tr h="289516">
                <a:tc>
                  <a:txBody>
                    <a:bodyPr/>
                    <a:lstStyle/>
                    <a:p>
                      <a:r>
                        <a:rPr lang="en-US" altLang="zh-TW" sz="1600" dirty="0" smtClean="0"/>
                        <a:t>LBXSGB</a:t>
                      </a:r>
                      <a:endParaRPr lang="zh-TW" altLang="en-US" sz="1600" dirty="0"/>
                    </a:p>
                  </a:txBody>
                  <a:tcPr/>
                </a:tc>
                <a:tc>
                  <a:txBody>
                    <a:bodyPr/>
                    <a:lstStyle/>
                    <a:p>
                      <a:r>
                        <a:rPr lang="zh-TW" altLang="en-US" sz="1600" dirty="0" smtClean="0"/>
                        <a:t>球蛋白</a:t>
                      </a:r>
                      <a:endParaRPr lang="zh-TW" altLang="en-US" sz="1600" dirty="0"/>
                    </a:p>
                  </a:txBody>
                  <a:tcPr/>
                </a:tc>
                <a:tc>
                  <a:txBody>
                    <a:bodyPr/>
                    <a:lstStyle/>
                    <a:p>
                      <a:r>
                        <a:rPr lang="en-US" altLang="zh-TW" sz="1600" dirty="0" smtClean="0"/>
                        <a:t>1.8-4(g/</a:t>
                      </a:r>
                      <a:r>
                        <a:rPr lang="en-US" altLang="zh-TW" sz="1600" dirty="0" err="1" smtClean="0"/>
                        <a:t>dL</a:t>
                      </a:r>
                      <a:r>
                        <a:rPr lang="en-US" altLang="zh-TW" sz="1600" dirty="0" smtClean="0"/>
                        <a:t>)</a:t>
                      </a:r>
                      <a:endParaRPr lang="zh-TW" altLang="en-US" sz="1600" dirty="0"/>
                    </a:p>
                  </a:txBody>
                  <a:tcPr/>
                </a:tc>
              </a:tr>
              <a:tr h="289516">
                <a:tc>
                  <a:txBody>
                    <a:bodyPr/>
                    <a:lstStyle/>
                    <a:p>
                      <a:r>
                        <a:rPr lang="en-US" altLang="zh-TW" sz="1600" dirty="0" smtClean="0"/>
                        <a:t>LBDHDD</a:t>
                      </a:r>
                      <a:endParaRPr lang="zh-TW" altLang="en-US" sz="1600" dirty="0"/>
                    </a:p>
                  </a:txBody>
                  <a:tcPr/>
                </a:tc>
                <a:tc>
                  <a:txBody>
                    <a:bodyPr/>
                    <a:lstStyle/>
                    <a:p>
                      <a:r>
                        <a:rPr lang="zh-TW" altLang="en-US" sz="1600" dirty="0" smtClean="0"/>
                        <a:t>高密度脂蛋白</a:t>
                      </a:r>
                      <a:endParaRPr lang="zh-TW" altLang="en-US" sz="1600" dirty="0"/>
                    </a:p>
                  </a:txBody>
                  <a:tcPr/>
                </a:tc>
                <a:tc>
                  <a:txBody>
                    <a:bodyPr/>
                    <a:lstStyle/>
                    <a:p>
                      <a:r>
                        <a:rPr lang="en-US" altLang="zh-TW" sz="1600" dirty="0" smtClean="0"/>
                        <a:t>&gt;40</a:t>
                      </a:r>
                      <a:r>
                        <a:rPr lang="en-US" altLang="zh-TW" sz="1600" dirty="0" smtClean="0"/>
                        <a:t>(mg/</a:t>
                      </a:r>
                      <a:r>
                        <a:rPr lang="en-US" altLang="zh-TW" sz="1600" dirty="0" err="1" smtClean="0"/>
                        <a:t>dL</a:t>
                      </a:r>
                      <a:r>
                        <a:rPr lang="en-US" altLang="zh-TW" sz="1600" dirty="0" smtClean="0"/>
                        <a:t>)</a:t>
                      </a:r>
                      <a:endParaRPr lang="zh-TW" altLang="en-US" sz="1600" dirty="0"/>
                    </a:p>
                  </a:txBody>
                  <a:tcPr/>
                </a:tc>
              </a:tr>
            </a:tbl>
          </a:graphicData>
        </a:graphic>
      </p:graphicFrame>
    </p:spTree>
    <p:extLst>
      <p:ext uri="{BB962C8B-B14F-4D97-AF65-F5344CB8AC3E}">
        <p14:creationId xmlns:p14="http://schemas.microsoft.com/office/powerpoint/2010/main" val="2060599995"/>
      </p:ext>
    </p:extLst>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特徵挑選</a:t>
            </a:r>
            <a:endParaRPr lang="zh-TW" altLang="en-US" dirty="0"/>
          </a:p>
        </p:txBody>
      </p:sp>
      <p:sp>
        <p:nvSpPr>
          <p:cNvPr id="3" name="內容版面配置區 2"/>
          <p:cNvSpPr>
            <a:spLocks noGrp="1"/>
          </p:cNvSpPr>
          <p:nvPr>
            <p:ph idx="1"/>
          </p:nvPr>
        </p:nvSpPr>
        <p:spPr/>
        <p:txBody>
          <a:bodyPr/>
          <a:lstStyle/>
          <a:p>
            <a:r>
              <a:rPr lang="zh-TW" altLang="en-US" dirty="0" smtClean="0"/>
              <a:t>將所有特徵個別與目標值分別計算出</a:t>
            </a:r>
            <a:r>
              <a:rPr lang="en-US" altLang="zh-TW" dirty="0" smtClean="0"/>
              <a:t>odds ratio </a:t>
            </a:r>
            <a:r>
              <a:rPr lang="zh-TW" altLang="en-US" dirty="0" smtClean="0"/>
              <a:t>以及 </a:t>
            </a:r>
            <a:r>
              <a:rPr lang="en-US" altLang="zh-TW" dirty="0" smtClean="0"/>
              <a:t>95%</a:t>
            </a:r>
            <a:r>
              <a:rPr lang="zh-TW" altLang="en-US" dirty="0" smtClean="0"/>
              <a:t>信賴區間，並挑選出 </a:t>
            </a:r>
            <a:r>
              <a:rPr lang="en-US" altLang="zh-TW" dirty="0" smtClean="0"/>
              <a:t>odds ratio </a:t>
            </a:r>
            <a:r>
              <a:rPr lang="zh-TW" altLang="en-US" dirty="0" smtClean="0"/>
              <a:t>大於 </a:t>
            </a:r>
            <a:r>
              <a:rPr lang="en-US" altLang="zh-TW" dirty="0" smtClean="0"/>
              <a:t>1.5 </a:t>
            </a:r>
            <a:r>
              <a:rPr lang="zh-TW" altLang="en-US" dirty="0" smtClean="0"/>
              <a:t>且 </a:t>
            </a:r>
            <a:r>
              <a:rPr lang="en-US" altLang="zh-TW" dirty="0" smtClean="0"/>
              <a:t>95% </a:t>
            </a:r>
            <a:r>
              <a:rPr lang="zh-TW" altLang="en-US" dirty="0" smtClean="0"/>
              <a:t>信賴區間不包含 </a:t>
            </a:r>
            <a:r>
              <a:rPr lang="en-US" altLang="zh-TW" dirty="0" smtClean="0"/>
              <a:t>1 </a:t>
            </a:r>
            <a:r>
              <a:rPr lang="zh-TW" altLang="en-US" dirty="0" smtClean="0"/>
              <a:t>之特徵共 </a:t>
            </a:r>
            <a:r>
              <a:rPr lang="en-US" altLang="zh-TW" dirty="0" smtClean="0"/>
              <a:t>7</a:t>
            </a:r>
            <a:r>
              <a:rPr lang="zh-TW" altLang="en-US" dirty="0" smtClean="0"/>
              <a:t> 個。</a:t>
            </a:r>
            <a:endParaRPr lang="en-US" altLang="zh-TW" dirty="0" smtClean="0"/>
          </a:p>
        </p:txBody>
      </p:sp>
      <p:graphicFrame>
        <p:nvGraphicFramePr>
          <p:cNvPr id="5" name="表格 4"/>
          <p:cNvGraphicFramePr>
            <a:graphicFrameLocks noGrp="1"/>
          </p:cNvGraphicFramePr>
          <p:nvPr>
            <p:extLst>
              <p:ext uri="{D42A27DB-BD31-4B8C-83A1-F6EECF244321}">
                <p14:modId xmlns:p14="http://schemas.microsoft.com/office/powerpoint/2010/main" val="2961973044"/>
              </p:ext>
            </p:extLst>
          </p:nvPr>
        </p:nvGraphicFramePr>
        <p:xfrm>
          <a:off x="1835696" y="3717032"/>
          <a:ext cx="6096000" cy="29667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zh-TW" altLang="en-US" dirty="0" smtClean="0"/>
                        <a:t>標籤</a:t>
                      </a:r>
                      <a:endParaRPr lang="zh-TW" altLang="en-US" dirty="0"/>
                    </a:p>
                  </a:txBody>
                  <a:tcPr/>
                </a:tc>
                <a:tc>
                  <a:txBody>
                    <a:bodyPr/>
                    <a:lstStyle/>
                    <a:p>
                      <a:r>
                        <a:rPr lang="zh-TW" altLang="en-US" dirty="0" smtClean="0"/>
                        <a:t>對應特徵</a:t>
                      </a:r>
                      <a:endParaRPr lang="zh-TW" altLang="en-US" dirty="0"/>
                    </a:p>
                  </a:txBody>
                  <a:tcPr/>
                </a:tc>
                <a:tc>
                  <a:txBody>
                    <a:bodyPr/>
                    <a:lstStyle/>
                    <a:p>
                      <a:r>
                        <a:rPr lang="en-US" altLang="zh-TW" dirty="0" smtClean="0"/>
                        <a:t>Odds ratio</a:t>
                      </a:r>
                      <a:endParaRPr lang="zh-TW" altLang="en-US" dirty="0"/>
                    </a:p>
                  </a:txBody>
                  <a:tcPr/>
                </a:tc>
                <a:tc>
                  <a:txBody>
                    <a:bodyPr/>
                    <a:lstStyle/>
                    <a:p>
                      <a:r>
                        <a:rPr lang="en-US" altLang="zh-TW" dirty="0" smtClean="0"/>
                        <a:t>95% C.I. </a:t>
                      </a:r>
                      <a:endParaRPr lang="zh-TW" altLang="en-US" dirty="0"/>
                    </a:p>
                  </a:txBody>
                  <a:tcPr/>
                </a:tc>
              </a:tr>
              <a:tr h="370840">
                <a:tc>
                  <a:txBody>
                    <a:bodyPr/>
                    <a:lstStyle/>
                    <a:p>
                      <a:r>
                        <a:rPr lang="en-US" altLang="zh-TW" dirty="0" smtClean="0"/>
                        <a:t>LBDSBUSI</a:t>
                      </a:r>
                      <a:endParaRPr lang="zh-TW" altLang="en-US" dirty="0"/>
                    </a:p>
                  </a:txBody>
                  <a:tcPr/>
                </a:tc>
                <a:tc>
                  <a:txBody>
                    <a:bodyPr/>
                    <a:lstStyle/>
                    <a:p>
                      <a:r>
                        <a:rPr lang="zh-TW" altLang="en-US" dirty="0" smtClean="0"/>
                        <a:t>尿素氮</a:t>
                      </a:r>
                      <a:endParaRPr lang="zh-TW" altLang="en-US" dirty="0"/>
                    </a:p>
                  </a:txBody>
                  <a:tcPr/>
                </a:tc>
                <a:tc>
                  <a:txBody>
                    <a:bodyPr/>
                    <a:lstStyle/>
                    <a:p>
                      <a:r>
                        <a:rPr lang="en-US" altLang="zh-TW" dirty="0" smtClean="0"/>
                        <a:t>9.72</a:t>
                      </a:r>
                      <a:endParaRPr lang="zh-TW" altLang="en-US" dirty="0"/>
                    </a:p>
                  </a:txBody>
                  <a:tcPr/>
                </a:tc>
                <a:tc>
                  <a:txBody>
                    <a:bodyPr/>
                    <a:lstStyle/>
                    <a:p>
                      <a:r>
                        <a:rPr lang="en-US" altLang="zh-TW" dirty="0" smtClean="0"/>
                        <a:t>[8.96,</a:t>
                      </a:r>
                      <a:r>
                        <a:rPr lang="en-US" altLang="zh-TW" baseline="0" dirty="0" smtClean="0"/>
                        <a:t> 10.55</a:t>
                      </a:r>
                      <a:r>
                        <a:rPr lang="en-US" altLang="zh-TW" dirty="0" smtClean="0"/>
                        <a:t>]</a:t>
                      </a:r>
                      <a:endParaRPr lang="zh-TW" altLang="en-US" dirty="0"/>
                    </a:p>
                  </a:txBody>
                  <a:tcPr/>
                </a:tc>
              </a:tr>
              <a:tr h="370840">
                <a:tc>
                  <a:txBody>
                    <a:bodyPr/>
                    <a:lstStyle/>
                    <a:p>
                      <a:r>
                        <a:rPr lang="en-US" altLang="zh-TW" dirty="0" smtClean="0"/>
                        <a:t>LBXSUA</a:t>
                      </a:r>
                      <a:endParaRPr lang="zh-TW" altLang="en-US" dirty="0"/>
                    </a:p>
                  </a:txBody>
                  <a:tcPr/>
                </a:tc>
                <a:tc>
                  <a:txBody>
                    <a:bodyPr/>
                    <a:lstStyle/>
                    <a:p>
                      <a:r>
                        <a:rPr lang="zh-TW" altLang="en-US" dirty="0" smtClean="0"/>
                        <a:t>尿酸</a:t>
                      </a:r>
                      <a:endParaRPr lang="zh-TW" altLang="en-US" dirty="0"/>
                    </a:p>
                  </a:txBody>
                  <a:tcPr/>
                </a:tc>
                <a:tc>
                  <a:txBody>
                    <a:bodyPr/>
                    <a:lstStyle/>
                    <a:p>
                      <a:r>
                        <a:rPr lang="en-US" altLang="zh-TW" dirty="0" smtClean="0"/>
                        <a:t>5.19</a:t>
                      </a:r>
                      <a:endParaRPr lang="zh-TW" altLang="en-US" dirty="0"/>
                    </a:p>
                  </a:txBody>
                  <a:tcPr/>
                </a:tc>
                <a:tc>
                  <a:txBody>
                    <a:bodyPr/>
                    <a:lstStyle/>
                    <a:p>
                      <a:r>
                        <a:rPr lang="en-US" altLang="zh-TW" dirty="0" smtClean="0"/>
                        <a:t>[4.71, 5.71]</a:t>
                      </a:r>
                      <a:endParaRPr lang="zh-TW" altLang="en-US" dirty="0"/>
                    </a:p>
                  </a:txBody>
                  <a:tcPr/>
                </a:tc>
              </a:tr>
              <a:tr h="370840">
                <a:tc>
                  <a:txBody>
                    <a:bodyPr/>
                    <a:lstStyle/>
                    <a:p>
                      <a:r>
                        <a:rPr lang="en-US" altLang="zh-TW" dirty="0" smtClean="0"/>
                        <a:t>LBXSGL</a:t>
                      </a:r>
                      <a:endParaRPr lang="zh-TW" altLang="en-US" dirty="0"/>
                    </a:p>
                  </a:txBody>
                  <a:tcPr/>
                </a:tc>
                <a:tc>
                  <a:txBody>
                    <a:bodyPr/>
                    <a:lstStyle/>
                    <a:p>
                      <a:r>
                        <a:rPr lang="zh-TW" altLang="en-US" dirty="0" smtClean="0"/>
                        <a:t>血糖</a:t>
                      </a:r>
                      <a:endParaRPr lang="zh-TW" altLang="en-US" dirty="0"/>
                    </a:p>
                  </a:txBody>
                  <a:tcPr/>
                </a:tc>
                <a:tc>
                  <a:txBody>
                    <a:bodyPr/>
                    <a:lstStyle/>
                    <a:p>
                      <a:r>
                        <a:rPr lang="en-US" altLang="zh-TW" dirty="0" smtClean="0"/>
                        <a:t>2.83</a:t>
                      </a:r>
                      <a:endParaRPr lang="zh-TW" altLang="en-US" dirty="0"/>
                    </a:p>
                  </a:txBody>
                  <a:tcPr/>
                </a:tc>
                <a:tc>
                  <a:txBody>
                    <a:bodyPr/>
                    <a:lstStyle/>
                    <a:p>
                      <a:r>
                        <a:rPr lang="en-US" altLang="zh-TW" dirty="0" smtClean="0"/>
                        <a:t>[2.58, 3.11]</a:t>
                      </a:r>
                      <a:endParaRPr lang="zh-TW" altLang="en-US" dirty="0"/>
                    </a:p>
                  </a:txBody>
                  <a:tcPr/>
                </a:tc>
              </a:tr>
              <a:tr h="370840">
                <a:tc>
                  <a:txBody>
                    <a:bodyPr/>
                    <a:lstStyle/>
                    <a:p>
                      <a:r>
                        <a:rPr lang="en-US" altLang="zh-TW" dirty="0" smtClean="0"/>
                        <a:t>LBXSGB</a:t>
                      </a:r>
                      <a:endParaRPr lang="zh-TW" altLang="en-US" dirty="0"/>
                    </a:p>
                  </a:txBody>
                  <a:tcPr/>
                </a:tc>
                <a:tc>
                  <a:txBody>
                    <a:bodyPr/>
                    <a:lstStyle/>
                    <a:p>
                      <a:r>
                        <a:rPr lang="zh-TW" altLang="en-US" dirty="0" smtClean="0"/>
                        <a:t>球蛋白</a:t>
                      </a:r>
                      <a:endParaRPr lang="zh-TW" altLang="en-US" dirty="0"/>
                    </a:p>
                  </a:txBody>
                  <a:tcPr/>
                </a:tc>
                <a:tc>
                  <a:txBody>
                    <a:bodyPr/>
                    <a:lstStyle/>
                    <a:p>
                      <a:r>
                        <a:rPr lang="en-US" altLang="zh-TW" dirty="0" smtClean="0"/>
                        <a:t>2.48</a:t>
                      </a:r>
                      <a:endParaRPr lang="zh-TW" altLang="en-US" dirty="0"/>
                    </a:p>
                  </a:txBody>
                  <a:tcPr/>
                </a:tc>
                <a:tc>
                  <a:txBody>
                    <a:bodyPr/>
                    <a:lstStyle/>
                    <a:p>
                      <a:r>
                        <a:rPr lang="en-US" altLang="zh-TW" dirty="0" smtClean="0"/>
                        <a:t>[2.03, 3.03]</a:t>
                      </a:r>
                      <a:endParaRPr lang="zh-TW" altLang="en-US" dirty="0"/>
                    </a:p>
                  </a:txBody>
                  <a:tcPr/>
                </a:tc>
              </a:tr>
              <a:tr h="370840">
                <a:tc>
                  <a:txBody>
                    <a:bodyPr/>
                    <a:lstStyle/>
                    <a:p>
                      <a:r>
                        <a:rPr lang="en-US" altLang="zh-TW" dirty="0" smtClean="0"/>
                        <a:t>LBXSAPSI</a:t>
                      </a:r>
                      <a:endParaRPr lang="zh-TW" altLang="en-US" dirty="0"/>
                    </a:p>
                  </a:txBody>
                  <a:tcPr/>
                </a:tc>
                <a:tc>
                  <a:txBody>
                    <a:bodyPr/>
                    <a:lstStyle/>
                    <a:p>
                      <a:r>
                        <a:rPr lang="en-US" altLang="zh-TW" dirty="0" smtClean="0"/>
                        <a:t>ALP</a:t>
                      </a:r>
                      <a:endParaRPr lang="zh-TW" altLang="en-US" dirty="0"/>
                    </a:p>
                  </a:txBody>
                  <a:tcPr/>
                </a:tc>
                <a:tc>
                  <a:txBody>
                    <a:bodyPr/>
                    <a:lstStyle/>
                    <a:p>
                      <a:r>
                        <a:rPr lang="en-US" altLang="zh-TW" dirty="0" smtClean="0"/>
                        <a:t>2.28</a:t>
                      </a:r>
                      <a:endParaRPr lang="zh-TW" altLang="en-US" dirty="0"/>
                    </a:p>
                  </a:txBody>
                  <a:tcPr/>
                </a:tc>
                <a:tc>
                  <a:txBody>
                    <a:bodyPr/>
                    <a:lstStyle/>
                    <a:p>
                      <a:r>
                        <a:rPr lang="en-US" altLang="zh-TW" dirty="0" smtClean="0"/>
                        <a:t>[1.76, 2.95]</a:t>
                      </a:r>
                      <a:endParaRPr lang="zh-TW" altLang="en-US" dirty="0"/>
                    </a:p>
                  </a:txBody>
                  <a:tcPr/>
                </a:tc>
              </a:tr>
              <a:tr h="370840">
                <a:tc>
                  <a:txBody>
                    <a:bodyPr/>
                    <a:lstStyle/>
                    <a:p>
                      <a:r>
                        <a:rPr lang="en-US" altLang="zh-TW" dirty="0" smtClean="0"/>
                        <a:t>LBXSCA</a:t>
                      </a:r>
                      <a:endParaRPr lang="zh-TW" altLang="en-US" dirty="0"/>
                    </a:p>
                  </a:txBody>
                  <a:tcPr/>
                </a:tc>
                <a:tc>
                  <a:txBody>
                    <a:bodyPr/>
                    <a:lstStyle/>
                    <a:p>
                      <a:r>
                        <a:rPr lang="zh-TW" altLang="en-US" dirty="0" smtClean="0"/>
                        <a:t>鈣</a:t>
                      </a:r>
                      <a:endParaRPr lang="zh-TW" altLang="en-US" dirty="0"/>
                    </a:p>
                  </a:txBody>
                  <a:tcPr/>
                </a:tc>
                <a:tc>
                  <a:txBody>
                    <a:bodyPr/>
                    <a:lstStyle/>
                    <a:p>
                      <a:r>
                        <a:rPr lang="en-US" altLang="zh-TW" dirty="0" smtClean="0"/>
                        <a:t>2.11</a:t>
                      </a:r>
                      <a:endParaRPr lang="zh-TW" altLang="en-US" dirty="0"/>
                    </a:p>
                  </a:txBody>
                  <a:tcPr/>
                </a:tc>
                <a:tc>
                  <a:txBody>
                    <a:bodyPr/>
                    <a:lstStyle/>
                    <a:p>
                      <a:r>
                        <a:rPr lang="en-US" altLang="zh-TW" dirty="0" smtClean="0"/>
                        <a:t>[1.83, 2.43]</a:t>
                      </a:r>
                      <a:endParaRPr lang="zh-TW" altLang="en-US" dirty="0"/>
                    </a:p>
                  </a:txBody>
                  <a:tcPr/>
                </a:tc>
              </a:tr>
              <a:tr h="370840">
                <a:tc>
                  <a:txBody>
                    <a:bodyPr/>
                    <a:lstStyle/>
                    <a:p>
                      <a:r>
                        <a:rPr lang="en-US" altLang="zh-TW" dirty="0" smtClean="0"/>
                        <a:t>LBXSAL</a:t>
                      </a:r>
                      <a:endParaRPr lang="zh-TW" altLang="en-US" dirty="0"/>
                    </a:p>
                  </a:txBody>
                  <a:tcPr/>
                </a:tc>
                <a:tc>
                  <a:txBody>
                    <a:bodyPr/>
                    <a:lstStyle/>
                    <a:p>
                      <a:r>
                        <a:rPr lang="zh-TW" altLang="en-US" dirty="0" smtClean="0"/>
                        <a:t>白蛋白</a:t>
                      </a:r>
                      <a:endParaRPr lang="zh-TW" altLang="en-US" dirty="0"/>
                    </a:p>
                  </a:txBody>
                  <a:tcPr/>
                </a:tc>
                <a:tc>
                  <a:txBody>
                    <a:bodyPr/>
                    <a:lstStyle/>
                    <a:p>
                      <a:r>
                        <a:rPr lang="en-US" altLang="zh-TW" dirty="0" smtClean="0"/>
                        <a:t>1.55</a:t>
                      </a:r>
                      <a:endParaRPr lang="zh-TW" altLang="en-US" dirty="0"/>
                    </a:p>
                  </a:txBody>
                  <a:tcPr/>
                </a:tc>
                <a:tc>
                  <a:txBody>
                    <a:bodyPr/>
                    <a:lstStyle/>
                    <a:p>
                      <a:r>
                        <a:rPr lang="en-US" altLang="zh-TW" dirty="0" smtClean="0"/>
                        <a:t>[1.29, 1.87]</a:t>
                      </a:r>
                      <a:endParaRPr lang="zh-TW" altLang="en-US" dirty="0"/>
                    </a:p>
                  </a:txBody>
                  <a:tcPr/>
                </a:tc>
              </a:tr>
            </a:tbl>
          </a:graphicData>
        </a:graphic>
      </p:graphicFrame>
    </p:spTree>
    <p:extLst>
      <p:ext uri="{BB962C8B-B14F-4D97-AF65-F5344CB8AC3E}">
        <p14:creationId xmlns:p14="http://schemas.microsoft.com/office/powerpoint/2010/main" val="977096560"/>
      </p:ext>
    </p:extLst>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模型建構及調整</a:t>
            </a:r>
            <a:endParaRPr lang="zh-TW" altLang="en-US" dirty="0"/>
          </a:p>
        </p:txBody>
      </p:sp>
      <p:sp>
        <p:nvSpPr>
          <p:cNvPr id="3" name="內容版面配置區 2"/>
          <p:cNvSpPr>
            <a:spLocks noGrp="1"/>
          </p:cNvSpPr>
          <p:nvPr>
            <p:ph idx="1"/>
          </p:nvPr>
        </p:nvSpPr>
        <p:spPr/>
        <p:txBody>
          <a:bodyPr>
            <a:normAutofit/>
          </a:bodyPr>
          <a:lstStyle/>
          <a:p>
            <a:r>
              <a:rPr lang="zh-TW" altLang="en-US" dirty="0" smtClean="0"/>
              <a:t>使用</a:t>
            </a:r>
            <a:r>
              <a:rPr lang="en-US" altLang="zh-TW" dirty="0" smtClean="0"/>
              <a:t>CART</a:t>
            </a:r>
            <a:r>
              <a:rPr lang="zh-TW" altLang="en-US" dirty="0" smtClean="0"/>
              <a:t>決策樹模型，將最大深度設為 </a:t>
            </a:r>
            <a:r>
              <a:rPr lang="en-US" altLang="zh-TW" dirty="0" smtClean="0"/>
              <a:t>5</a:t>
            </a:r>
            <a:r>
              <a:rPr lang="zh-TW" altLang="en-US" dirty="0" smtClean="0"/>
              <a:t> 和最小可切分之樣本數設為 </a:t>
            </a:r>
            <a:r>
              <a:rPr lang="en-US" altLang="zh-TW" dirty="0" smtClean="0"/>
              <a:t>10</a:t>
            </a:r>
            <a:r>
              <a:rPr lang="zh-TW" altLang="en-US" dirty="0" smtClean="0"/>
              <a:t> 並設定 </a:t>
            </a:r>
            <a:r>
              <a:rPr lang="en-US" altLang="zh-TW" dirty="0" smtClean="0"/>
              <a:t>Gini index </a:t>
            </a:r>
            <a:r>
              <a:rPr lang="zh-TW" altLang="en-US" dirty="0" smtClean="0"/>
              <a:t>切分條件之閥值，目的是為了提升模型預測之敏感度。</a:t>
            </a:r>
            <a:endParaRPr lang="en-US" altLang="zh-TW" dirty="0" smtClean="0"/>
          </a:p>
          <a:p>
            <a:r>
              <a:rPr lang="zh-TW" altLang="en-US" dirty="0"/>
              <a:t>使用各種不同比例之下採樣資料，並評估不同閥值下的敏感度</a:t>
            </a:r>
            <a:r>
              <a:rPr lang="zh-TW" altLang="en-US" dirty="0" smtClean="0"/>
              <a:t>。</a:t>
            </a:r>
            <a:endParaRPr lang="en-US" altLang="zh-TW" dirty="0" smtClean="0"/>
          </a:p>
          <a:p>
            <a:r>
              <a:rPr lang="zh-TW" altLang="en-US" dirty="0" smtClean="0"/>
              <a:t>用不同的採樣比例，使用閥值</a:t>
            </a:r>
            <a:r>
              <a:rPr lang="en-US" altLang="zh-TW" dirty="0" smtClean="0"/>
              <a:t>(Threshold)=0.5 </a:t>
            </a:r>
            <a:r>
              <a:rPr lang="zh-TW" altLang="en-US" dirty="0" smtClean="0"/>
              <a:t>皆有最好的表現。</a:t>
            </a:r>
            <a:endParaRPr lang="zh-TW" altLang="en-US" dirty="0"/>
          </a:p>
        </p:txBody>
      </p:sp>
    </p:spTree>
    <p:extLst>
      <p:ext uri="{BB962C8B-B14F-4D97-AF65-F5344CB8AC3E}">
        <p14:creationId xmlns:p14="http://schemas.microsoft.com/office/powerpoint/2010/main" val="3382868683"/>
      </p:ext>
    </p:extLst>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模型預測與分析</a:t>
            </a:r>
            <a:endParaRPr lang="zh-TW" altLang="en-US" dirty="0"/>
          </a:p>
        </p:txBody>
      </p:sp>
      <p:sp>
        <p:nvSpPr>
          <p:cNvPr id="3" name="內容版面配置區 2"/>
          <p:cNvSpPr>
            <a:spLocks noGrp="1"/>
          </p:cNvSpPr>
          <p:nvPr>
            <p:ph idx="1"/>
          </p:nvPr>
        </p:nvSpPr>
        <p:spPr/>
        <p:txBody>
          <a:bodyPr/>
          <a:lstStyle/>
          <a:p>
            <a:r>
              <a:rPr lang="zh-TW" altLang="en-US" dirty="0" smtClean="0"/>
              <a:t>用閥值</a:t>
            </a:r>
            <a:r>
              <a:rPr lang="en-US" altLang="zh-TW" dirty="0"/>
              <a:t>(Threshold)=</a:t>
            </a:r>
            <a:r>
              <a:rPr lang="en-US" altLang="zh-TW" dirty="0" smtClean="0"/>
              <a:t>0.5</a:t>
            </a:r>
            <a:r>
              <a:rPr lang="zh-TW" altLang="en-US" dirty="0" smtClean="0"/>
              <a:t>和不同的採樣比例跑決策樹</a:t>
            </a:r>
            <a:endParaRPr lang="en-US" altLang="zh-TW" dirty="0" smtClean="0"/>
          </a:p>
          <a:p>
            <a:r>
              <a:rPr lang="zh-TW" altLang="en-US" dirty="0" smtClean="0"/>
              <a:t>綜合上述規則，不管跑哪種方法，尿素氮都是判斷腎功能的關鍵因子。但閥值的設定與採樣的比例對於尿素氮的規則區間會有很大的不同。例如未下採樣且沒設閥值時，規則較多，但敏感度較差。</a:t>
            </a:r>
            <a:endParaRPr lang="zh-TW" altLang="en-US" dirty="0"/>
          </a:p>
        </p:txBody>
      </p:sp>
    </p:spTree>
    <p:extLst>
      <p:ext uri="{BB962C8B-B14F-4D97-AF65-F5344CB8AC3E}">
        <p14:creationId xmlns:p14="http://schemas.microsoft.com/office/powerpoint/2010/main" val="2969964685"/>
      </p:ext>
    </p:extLst>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結論</a:t>
            </a:r>
            <a:endParaRPr lang="zh-TW" altLang="en-US" dirty="0"/>
          </a:p>
        </p:txBody>
      </p:sp>
      <p:sp>
        <p:nvSpPr>
          <p:cNvPr id="5" name="內容版面配置區 4"/>
          <p:cNvSpPr>
            <a:spLocks noGrp="1"/>
          </p:cNvSpPr>
          <p:nvPr>
            <p:ph idx="1"/>
          </p:nvPr>
        </p:nvSpPr>
        <p:spPr/>
        <p:txBody>
          <a:bodyPr/>
          <a:lstStyle/>
          <a:p>
            <a:r>
              <a:rPr lang="zh-TW" altLang="en-US" dirty="0" smtClean="0"/>
              <a:t>如何處理不平衡的資料集並發展高敏感度之預測模型？</a:t>
            </a:r>
            <a:endParaRPr lang="en-US" altLang="zh-TW" dirty="0" smtClean="0"/>
          </a:p>
          <a:p>
            <a:pPr marL="0" indent="457200">
              <a:buNone/>
            </a:pPr>
            <a:r>
              <a:rPr lang="zh-TW" altLang="en-US" dirty="0" smtClean="0"/>
              <a:t>將</a:t>
            </a:r>
            <a:r>
              <a:rPr lang="en-US" altLang="zh-TW" dirty="0" smtClean="0"/>
              <a:t>CART</a:t>
            </a:r>
            <a:r>
              <a:rPr lang="zh-TW" altLang="en-US" dirty="0" smtClean="0"/>
              <a:t>演算法調整閥值為</a:t>
            </a:r>
            <a:r>
              <a:rPr lang="en-US" altLang="zh-TW" dirty="0" smtClean="0"/>
              <a:t>0.5</a:t>
            </a:r>
            <a:r>
              <a:rPr lang="zh-TW" altLang="en-US" dirty="0" smtClean="0"/>
              <a:t>時，成功將敏感度由</a:t>
            </a:r>
            <a:r>
              <a:rPr lang="en-US" altLang="zh-TW" dirty="0" smtClean="0"/>
              <a:t>37.4%</a:t>
            </a:r>
            <a:r>
              <a:rPr lang="zh-TW" altLang="en-US" dirty="0" smtClean="0"/>
              <a:t>提升至</a:t>
            </a:r>
            <a:r>
              <a:rPr lang="en-US" altLang="zh-TW" dirty="0" smtClean="0"/>
              <a:t>50.9%</a:t>
            </a:r>
            <a:r>
              <a:rPr lang="zh-TW" altLang="en-US" dirty="0" smtClean="0"/>
              <a:t>。</a:t>
            </a:r>
            <a:endParaRPr lang="en-US" altLang="zh-TW" dirty="0" smtClean="0"/>
          </a:p>
          <a:p>
            <a:r>
              <a:rPr lang="zh-TW" altLang="en-US" dirty="0" smtClean="0"/>
              <a:t>找出罹患慢性腎臟病之危險因子或規則：</a:t>
            </a:r>
            <a:endParaRPr lang="en-US" altLang="zh-TW" dirty="0" smtClean="0"/>
          </a:p>
          <a:p>
            <a:pPr marL="0" indent="457200">
              <a:buNone/>
            </a:pPr>
            <a:r>
              <a:rPr lang="zh-TW" altLang="en-US" strike="sngStrike" dirty="0" smtClean="0">
                <a:solidFill>
                  <a:srgbClr val="FF0000"/>
                </a:solidFill>
              </a:rPr>
              <a:t>例如尿素</a:t>
            </a:r>
            <a:r>
              <a:rPr lang="zh-TW" altLang="en-US" strike="sngStrike" dirty="0" smtClean="0">
                <a:solidFill>
                  <a:srgbClr val="FF0000"/>
                </a:solidFill>
              </a:rPr>
              <a:t>氮小於</a:t>
            </a:r>
            <a:r>
              <a:rPr lang="en-US" altLang="zh-TW" strike="sngStrike" dirty="0" smtClean="0">
                <a:solidFill>
                  <a:srgbClr val="FF0000"/>
                </a:solidFill>
              </a:rPr>
              <a:t>5</a:t>
            </a:r>
            <a:r>
              <a:rPr lang="zh-TW" altLang="en-US" strike="sngStrike" dirty="0" smtClean="0">
                <a:solidFill>
                  <a:srgbClr val="FF0000"/>
                </a:solidFill>
              </a:rPr>
              <a:t>且鈣小於</a:t>
            </a:r>
            <a:r>
              <a:rPr lang="en-US" altLang="zh-TW" strike="sngStrike" dirty="0" smtClean="0">
                <a:solidFill>
                  <a:srgbClr val="FF0000"/>
                </a:solidFill>
              </a:rPr>
              <a:t>11</a:t>
            </a:r>
            <a:r>
              <a:rPr lang="zh-TW" altLang="en-US" strike="sngStrike" dirty="0" smtClean="0">
                <a:solidFill>
                  <a:srgbClr val="FF0000"/>
                </a:solidFill>
              </a:rPr>
              <a:t>且白蛋白小於</a:t>
            </a:r>
            <a:r>
              <a:rPr lang="en-US" altLang="zh-TW" strike="sngStrike" dirty="0" smtClean="0">
                <a:solidFill>
                  <a:srgbClr val="FF0000"/>
                </a:solidFill>
              </a:rPr>
              <a:t>2.6</a:t>
            </a:r>
            <a:r>
              <a:rPr lang="zh-TW" altLang="en-US" dirty="0" smtClean="0"/>
              <a:t>則有罹患慢性腎臟病的風險。</a:t>
            </a:r>
            <a:endParaRPr lang="en-US" altLang="zh-TW" dirty="0" smtClean="0"/>
          </a:p>
        </p:txBody>
      </p:sp>
    </p:spTree>
    <p:extLst>
      <p:ext uri="{BB962C8B-B14F-4D97-AF65-F5344CB8AC3E}">
        <p14:creationId xmlns:p14="http://schemas.microsoft.com/office/powerpoint/2010/main" val="2810507284"/>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lang="zh-TW"/>
            </a:pPr>
            <a:r>
              <a:rPr lang="zh-TW"/>
              <a:t>有問題嗎?</a:t>
            </a:r>
          </a:p>
        </p:txBody>
      </p:sp>
    </p:spTree>
    <p:custDataLst>
      <p:tags r:id="rId1"/>
    </p:custData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2123728" y="0"/>
            <a:ext cx="4824536" cy="6853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7563460"/>
      </p:ext>
    </p:ext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怪怪的結論</a:t>
            </a:r>
            <a:endParaRPr lang="zh-TW" altLang="en-US" dirty="0"/>
          </a:p>
        </p:txBody>
      </p:sp>
      <p:sp>
        <p:nvSpPr>
          <p:cNvPr id="5" name="內容版面配置區 4"/>
          <p:cNvSpPr>
            <a:spLocks noGrp="1"/>
          </p:cNvSpPr>
          <p:nvPr>
            <p:ph idx="1"/>
          </p:nvPr>
        </p:nvSpPr>
        <p:spPr/>
        <p:txBody>
          <a:bodyPr>
            <a:normAutofit/>
          </a:bodyPr>
          <a:lstStyle/>
          <a:p>
            <a:r>
              <a:rPr lang="en-US" altLang="zh-TW" sz="2800" dirty="0" smtClean="0"/>
              <a:t>BUN </a:t>
            </a:r>
            <a:r>
              <a:rPr lang="zh-TW" altLang="en-US" sz="2800" dirty="0" smtClean="0"/>
              <a:t>尿素氮 論文中的參考區間是 </a:t>
            </a:r>
            <a:r>
              <a:rPr lang="en-US" altLang="zh-TW" sz="2800" dirty="0">
                <a:solidFill>
                  <a:srgbClr val="003300"/>
                </a:solidFill>
              </a:rPr>
              <a:t>2.5-6.5(</a:t>
            </a:r>
            <a:r>
              <a:rPr lang="en-US" altLang="zh-TW" sz="2800" dirty="0" err="1">
                <a:solidFill>
                  <a:srgbClr val="003300"/>
                </a:solidFill>
              </a:rPr>
              <a:t>mmol</a:t>
            </a:r>
            <a:r>
              <a:rPr lang="en-US" altLang="zh-TW" sz="2800" dirty="0">
                <a:solidFill>
                  <a:srgbClr val="003300"/>
                </a:solidFill>
              </a:rPr>
              <a:t>/L</a:t>
            </a:r>
            <a:r>
              <a:rPr lang="en-US" altLang="zh-TW" sz="2800" dirty="0" smtClean="0">
                <a:solidFill>
                  <a:srgbClr val="003300"/>
                </a:solidFill>
              </a:rPr>
              <a:t>)</a:t>
            </a:r>
            <a:r>
              <a:rPr lang="zh-TW" altLang="en-US" sz="2800" dirty="0" smtClean="0">
                <a:solidFill>
                  <a:srgbClr val="003300"/>
                </a:solidFill>
              </a:rPr>
              <a:t> 我們公司使用的參考區間為 </a:t>
            </a:r>
            <a:r>
              <a:rPr lang="en-US" altLang="zh-TW" sz="2800" dirty="0" smtClean="0">
                <a:solidFill>
                  <a:srgbClr val="003300"/>
                </a:solidFill>
              </a:rPr>
              <a:t>9.0 – 23.0 (mg/</a:t>
            </a:r>
            <a:r>
              <a:rPr lang="en-US" altLang="zh-TW" sz="2800" dirty="0" err="1" smtClean="0">
                <a:solidFill>
                  <a:srgbClr val="003300"/>
                </a:solidFill>
              </a:rPr>
              <a:t>dL</a:t>
            </a:r>
            <a:r>
              <a:rPr lang="en-US" altLang="zh-TW" sz="2800" dirty="0" smtClean="0">
                <a:solidFill>
                  <a:srgbClr val="003300"/>
                </a:solidFill>
              </a:rPr>
              <a:t>)</a:t>
            </a:r>
          </a:p>
          <a:p>
            <a:r>
              <a:rPr lang="en-US" altLang="zh-TW" sz="2800" dirty="0"/>
              <a:t>1mmol/L=2.8mg/</a:t>
            </a:r>
            <a:r>
              <a:rPr lang="en-US" altLang="zh-TW" sz="2800" dirty="0" err="1"/>
              <a:t>dL</a:t>
            </a:r>
            <a:endParaRPr lang="zh-TW" altLang="en-US" sz="2800" dirty="0">
              <a:solidFill>
                <a:srgbClr val="003300"/>
              </a:solidFill>
            </a:endParaRPr>
          </a:p>
        </p:txBody>
      </p:sp>
    </p:spTree>
    <p:extLst>
      <p:ext uri="{BB962C8B-B14F-4D97-AF65-F5344CB8AC3E}">
        <p14:creationId xmlns:p14="http://schemas.microsoft.com/office/powerpoint/2010/main" val="3368795649"/>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endParaRPr lang="zh-TW" altLang="en-US"/>
          </a:p>
        </p:txBody>
      </p:sp>
      <p:pic>
        <p:nvPicPr>
          <p:cNvPr id="205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99592" y="188640"/>
            <a:ext cx="7826170" cy="6669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8237978"/>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台灣洗腎人口多的</a:t>
            </a:r>
            <a:r>
              <a:rPr lang="zh-TW" altLang="en-US" dirty="0" smtClean="0"/>
              <a:t>原因</a:t>
            </a:r>
            <a:endParaRPr lang="zh-TW" altLang="en-US" dirty="0"/>
          </a:p>
        </p:txBody>
      </p:sp>
      <p:sp>
        <p:nvSpPr>
          <p:cNvPr id="3" name="內容版面配置區 2"/>
          <p:cNvSpPr>
            <a:spLocks noGrp="1"/>
          </p:cNvSpPr>
          <p:nvPr>
            <p:ph idx="1"/>
          </p:nvPr>
        </p:nvSpPr>
        <p:spPr/>
        <p:txBody>
          <a:bodyPr>
            <a:noAutofit/>
          </a:bodyPr>
          <a:lstStyle/>
          <a:p>
            <a:r>
              <a:rPr lang="zh-TW" altLang="en-US" sz="1600" dirty="0"/>
              <a:t>（一）隨老年人口以及肥胖、糖尿病、高血壓等</a:t>
            </a:r>
            <a:r>
              <a:rPr lang="zh-TW" altLang="en-US" sz="1800" b="1" dirty="0"/>
              <a:t>慢性病人口增加</a:t>
            </a:r>
            <a:r>
              <a:rPr lang="zh-TW" altLang="en-US" sz="1600" dirty="0"/>
              <a:t>，這些問題所引發的腎臟病也增加</a:t>
            </a:r>
            <a:r>
              <a:rPr lang="zh-TW" altLang="en-US" sz="1600" dirty="0" smtClean="0"/>
              <a:t>。</a:t>
            </a:r>
            <a:endParaRPr lang="en-US" altLang="zh-TW" sz="1600" dirty="0" smtClean="0"/>
          </a:p>
          <a:p>
            <a:r>
              <a:rPr lang="zh-TW" altLang="en-US" sz="1800" b="1" dirty="0" smtClean="0">
                <a:solidFill>
                  <a:srgbClr val="FF0000"/>
                </a:solidFill>
              </a:rPr>
              <a:t>（</a:t>
            </a:r>
            <a:r>
              <a:rPr lang="zh-TW" altLang="en-US" sz="1800" b="1" dirty="0">
                <a:solidFill>
                  <a:srgbClr val="FF0000"/>
                </a:solidFill>
              </a:rPr>
              <a:t>二）國人不當用藥習慣</a:t>
            </a:r>
            <a:r>
              <a:rPr lang="zh-TW" altLang="en-US" sz="1600" dirty="0"/>
              <a:t>，對洗腎之影響有兩個面向，一是有些藥物本身具有腎毒性，直接造成腎臟傷害；二是慢性病人可能因服用了宣稱可治療其疾病之藥品、藥草或製劑，而未依正規管道妥善醫治，導致病情控制不佳，加速了糖尿病、高血壓所引發之腎病變</a:t>
            </a:r>
            <a:r>
              <a:rPr lang="zh-TW" altLang="en-US" sz="1600" dirty="0" smtClean="0"/>
              <a:t>。</a:t>
            </a:r>
            <a:endParaRPr lang="en-US" altLang="zh-TW" sz="1600" dirty="0" smtClean="0"/>
          </a:p>
          <a:p>
            <a:r>
              <a:rPr lang="zh-TW" altLang="en-US" sz="1800" b="1" dirty="0" smtClean="0">
                <a:solidFill>
                  <a:srgbClr val="FF0000"/>
                </a:solidFill>
              </a:rPr>
              <a:t>（</a:t>
            </a:r>
            <a:r>
              <a:rPr lang="zh-TW" altLang="en-US" sz="1800" b="1" dirty="0">
                <a:solidFill>
                  <a:srgbClr val="FF0000"/>
                </a:solidFill>
              </a:rPr>
              <a:t>三）全民健保實施</a:t>
            </a:r>
            <a:r>
              <a:rPr lang="zh-TW" altLang="en-US" sz="1600" dirty="0"/>
              <a:t>：我國保險制度完善，全額給付透析醫療，病患不需部分負擔，降低民眾接受透析醫療的門檻，故健保實施後，透析發生率與盛行率顯著增加</a:t>
            </a:r>
            <a:r>
              <a:rPr lang="zh-TW" altLang="en-US" sz="1600" dirty="0" smtClean="0"/>
              <a:t>。</a:t>
            </a:r>
            <a:endParaRPr lang="en-US" altLang="zh-TW" sz="1600" dirty="0" smtClean="0"/>
          </a:p>
          <a:p>
            <a:r>
              <a:rPr lang="zh-TW" altLang="en-US" sz="1800" b="1" dirty="0" smtClean="0"/>
              <a:t>（</a:t>
            </a:r>
            <a:r>
              <a:rPr lang="zh-TW" altLang="en-US" sz="1800" b="1" dirty="0"/>
              <a:t>四）糖尿病及心血管疾病病人存活率提高及老化</a:t>
            </a:r>
            <a:r>
              <a:rPr lang="zh-TW" altLang="en-US" sz="1600" dirty="0"/>
              <a:t>：糖尿病及心血管疾病標準化死亡率近年來逐年下降，因此，前述慢性疾病長期存活病患增加，隨存活時間及罹病時間延長，併發腎病變的人數增加，而相對增加透析人口</a:t>
            </a:r>
            <a:r>
              <a:rPr lang="zh-TW" altLang="en-US" sz="1600" dirty="0" smtClean="0"/>
              <a:t>。</a:t>
            </a:r>
            <a:endParaRPr lang="en-US" altLang="zh-TW" sz="1600" dirty="0" smtClean="0"/>
          </a:p>
          <a:p>
            <a:r>
              <a:rPr lang="zh-TW" altLang="en-US" sz="1800" b="1" dirty="0" smtClean="0"/>
              <a:t>（</a:t>
            </a:r>
            <a:r>
              <a:rPr lang="zh-TW" altLang="en-US" sz="1800" b="1" dirty="0"/>
              <a:t>五）透析醫療品質佳</a:t>
            </a:r>
            <a:r>
              <a:rPr lang="zh-TW" altLang="en-US" sz="1600" dirty="0"/>
              <a:t>：國際比較資料顯示台灣透析存活率不比國際差，甚至於比其他國家好，此相當於透析病患可以活得更久，故使得末期腎臟病之盛行率高於其他國家</a:t>
            </a:r>
            <a:r>
              <a:rPr lang="zh-TW" altLang="en-US" sz="1600" dirty="0" smtClean="0"/>
              <a:t>。</a:t>
            </a:r>
            <a:endParaRPr lang="en-US" altLang="zh-TW" sz="1600" dirty="0" smtClean="0"/>
          </a:p>
          <a:p>
            <a:r>
              <a:rPr lang="zh-TW" altLang="en-US" sz="1800" b="1" dirty="0" smtClean="0">
                <a:solidFill>
                  <a:srgbClr val="FF0000"/>
                </a:solidFill>
              </a:rPr>
              <a:t>（</a:t>
            </a:r>
            <a:r>
              <a:rPr lang="zh-TW" altLang="en-US" sz="1800" b="1" dirty="0">
                <a:solidFill>
                  <a:srgbClr val="FF0000"/>
                </a:solidFill>
              </a:rPr>
              <a:t>六）腎臟移植率低</a:t>
            </a:r>
            <a:r>
              <a:rPr lang="zh-TW" altLang="en-US" sz="1600" dirty="0"/>
              <a:t>：因國情與法令不同，由國際比較資料顯示台灣腎臟移植率低，且相較於美國，美國腎臟移植率為台灣之</a:t>
            </a:r>
            <a:r>
              <a:rPr lang="en-US" altLang="zh-TW" sz="1600" dirty="0"/>
              <a:t>6</a:t>
            </a:r>
            <a:r>
              <a:rPr lang="zh-TW" altLang="en-US" sz="1600" dirty="0"/>
              <a:t>倍，如此，我國洗腎病患脫離率低，造成洗腎盛行率高。</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6165304"/>
            <a:ext cx="1752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5683" y="6298654"/>
            <a:ext cx="25527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8321369"/>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摘要</a:t>
            </a:r>
            <a:r>
              <a:rPr lang="en-US" altLang="zh-TW" dirty="0" smtClean="0"/>
              <a:t>						</a:t>
            </a:r>
            <a:endParaRPr lang="zh-TW" altLang="en-US" dirty="0"/>
          </a:p>
        </p:txBody>
      </p:sp>
      <p:sp>
        <p:nvSpPr>
          <p:cNvPr id="3" name="內容版面配置區 2"/>
          <p:cNvSpPr>
            <a:spLocks noGrp="1"/>
          </p:cNvSpPr>
          <p:nvPr>
            <p:ph idx="1"/>
          </p:nvPr>
        </p:nvSpPr>
        <p:spPr/>
        <p:txBody>
          <a:bodyPr/>
          <a:lstStyle/>
          <a:p>
            <a:r>
              <a:rPr lang="zh-TW" altLang="en-US" dirty="0" smtClean="0"/>
              <a:t>本研究使用美國 </a:t>
            </a:r>
            <a:r>
              <a:rPr lang="en-US" altLang="zh-TW" dirty="0" smtClean="0"/>
              <a:t>National Center for Health Statistics(NCHS)</a:t>
            </a:r>
            <a:r>
              <a:rPr lang="zh-TW" altLang="en-US" dirty="0" smtClean="0"/>
              <a:t>的全國健康與營養調查</a:t>
            </a:r>
            <a:r>
              <a:rPr lang="en-US" altLang="zh-TW" dirty="0" smtClean="0"/>
              <a:t>(NHANES)</a:t>
            </a:r>
            <a:r>
              <a:rPr lang="zh-TW" altLang="en-US" dirty="0" smtClean="0"/>
              <a:t>所提供的開放資料，擷取</a:t>
            </a:r>
            <a:r>
              <a:rPr lang="en-US" altLang="zh-TW" dirty="0" smtClean="0"/>
              <a:t>2005</a:t>
            </a:r>
            <a:r>
              <a:rPr lang="zh-TW" altLang="en-US" dirty="0" smtClean="0"/>
              <a:t>年至</a:t>
            </a:r>
            <a:r>
              <a:rPr lang="en-US" altLang="zh-TW" dirty="0" smtClean="0"/>
              <a:t>2016</a:t>
            </a:r>
            <a:r>
              <a:rPr lang="zh-TW" altLang="en-US" dirty="0" smtClean="0"/>
              <a:t>年間的資料。</a:t>
            </a:r>
            <a:endParaRPr lang="zh-TW" altLang="en-US" dirty="0"/>
          </a:p>
        </p:txBody>
      </p:sp>
    </p:spTree>
    <p:extLst>
      <p:ext uri="{BB962C8B-B14F-4D97-AF65-F5344CB8AC3E}">
        <p14:creationId xmlns:p14="http://schemas.microsoft.com/office/powerpoint/2010/main" val="4214445401"/>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endParaRPr lang="zh-TW" altLang="en-US" dirty="0"/>
          </a:p>
        </p:txBody>
      </p:sp>
      <p:sp>
        <p:nvSpPr>
          <p:cNvPr id="7" name="內容版面配置區 6"/>
          <p:cNvSpPr>
            <a:spLocks noGrp="1"/>
          </p:cNvSpPr>
          <p:nvPr>
            <p:ph idx="1"/>
          </p:nvPr>
        </p:nvSpPr>
        <p:spPr/>
        <p:txBody>
          <a:bodyPr/>
          <a:lstStyle/>
          <a:p>
            <a:endParaRPr lang="zh-TW" alt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75" y="-19050"/>
            <a:ext cx="7562850" cy="689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5896835"/>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研究目的</a:t>
            </a:r>
            <a:endParaRPr lang="zh-TW" altLang="en-US" dirty="0"/>
          </a:p>
        </p:txBody>
      </p:sp>
      <p:sp>
        <p:nvSpPr>
          <p:cNvPr id="3" name="內容版面配置區 2"/>
          <p:cNvSpPr>
            <a:spLocks noGrp="1"/>
          </p:cNvSpPr>
          <p:nvPr>
            <p:ph idx="1"/>
          </p:nvPr>
        </p:nvSpPr>
        <p:spPr/>
        <p:txBody>
          <a:bodyPr/>
          <a:lstStyle/>
          <a:p>
            <a:r>
              <a:rPr lang="zh-TW" altLang="en-US" dirty="0" smtClean="0">
                <a:solidFill>
                  <a:srgbClr val="FF0000"/>
                </a:solidFill>
              </a:rPr>
              <a:t>腎臟病初期徵兆不明顯</a:t>
            </a:r>
            <a:r>
              <a:rPr lang="zh-TW" altLang="en-US" dirty="0" smtClean="0"/>
              <a:t>，希望能幫助自己能提早知道腎功能狀況，並提早作準備。使用</a:t>
            </a:r>
            <a:r>
              <a:rPr lang="zh-TW" altLang="en-US" sz="3600" b="1" dirty="0" smtClean="0"/>
              <a:t>資料探勘的技術</a:t>
            </a:r>
            <a:r>
              <a:rPr lang="zh-TW" altLang="en-US" dirty="0" smtClean="0"/>
              <a:t>找出慢性疾病的危險因子及規則，便日後輔助醫師在臨床上的判斷。</a:t>
            </a:r>
            <a:endParaRPr lang="zh-TW" altLang="en-US" dirty="0"/>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15816" y="3717031"/>
            <a:ext cx="5472608" cy="3063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4727557"/>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pic>
        <p:nvPicPr>
          <p:cNvPr id="2050" name="Picture 2" descr="C:\Users\joechiboo\Downloads\cb1c2c9d955308b6729f46dbe0884f2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64704"/>
            <a:ext cx="9089011" cy="5112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18399"/>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如何處理不平衡的資料</a:t>
            </a:r>
            <a:r>
              <a:rPr lang="en-US" altLang="zh-TW" dirty="0" smtClean="0"/>
              <a:t/>
            </a:r>
            <a:br>
              <a:rPr lang="en-US" altLang="zh-TW" dirty="0" smtClean="0"/>
            </a:br>
            <a:r>
              <a:rPr lang="zh-TW" altLang="en-US" dirty="0" smtClean="0"/>
              <a:t>並發展高敏感度之預測模型</a:t>
            </a:r>
            <a:endParaRPr lang="zh-TW" altLang="en-US" dirty="0"/>
          </a:p>
        </p:txBody>
      </p:sp>
      <p:sp>
        <p:nvSpPr>
          <p:cNvPr id="3" name="內容版面配置區 2"/>
          <p:cNvSpPr>
            <a:spLocks noGrp="1"/>
          </p:cNvSpPr>
          <p:nvPr>
            <p:ph idx="1"/>
          </p:nvPr>
        </p:nvSpPr>
        <p:spPr/>
        <p:txBody>
          <a:bodyPr>
            <a:normAutofit fontScale="85000" lnSpcReduction="10000"/>
          </a:bodyPr>
          <a:lstStyle/>
          <a:p>
            <a:r>
              <a:rPr lang="zh-TW" altLang="en-US" dirty="0" smtClean="0"/>
              <a:t>在分類問題當中，類別不平衡會使分類器作預測時產生偏誤，時常導致對少數類別有相當低的預測正確率，而醫學資料所探討的議題往往會遇到這種問題。本研究所收集之資料，就是存在這種類別樣本</a:t>
            </a:r>
            <a:r>
              <a:rPr lang="zh-TW" altLang="en-US" dirty="0" smtClean="0">
                <a:solidFill>
                  <a:srgbClr val="FF0000"/>
                </a:solidFill>
              </a:rPr>
              <a:t>分布偏斜</a:t>
            </a:r>
            <a:r>
              <a:rPr lang="zh-TW" altLang="en-US" dirty="0" smtClean="0"/>
              <a:t>的情況，其</a:t>
            </a:r>
            <a:r>
              <a:rPr lang="zh-TW" altLang="en-US" dirty="0" smtClean="0">
                <a:solidFill>
                  <a:srgbClr val="FF0000"/>
                </a:solidFill>
              </a:rPr>
              <a:t>被標記為腎功能有問題僅為所有資料筆數</a:t>
            </a:r>
            <a:r>
              <a:rPr lang="en-US" altLang="zh-TW" dirty="0" smtClean="0">
                <a:solidFill>
                  <a:srgbClr val="FF0000"/>
                </a:solidFill>
              </a:rPr>
              <a:t>38447</a:t>
            </a:r>
            <a:r>
              <a:rPr lang="zh-TW" altLang="en-US" dirty="0" smtClean="0">
                <a:solidFill>
                  <a:srgbClr val="FF0000"/>
                </a:solidFill>
              </a:rPr>
              <a:t>筆中的</a:t>
            </a:r>
            <a:r>
              <a:rPr lang="en-US" altLang="zh-TW" dirty="0" smtClean="0">
                <a:solidFill>
                  <a:srgbClr val="FF0000"/>
                </a:solidFill>
              </a:rPr>
              <a:t>7.6%</a:t>
            </a:r>
            <a:r>
              <a:rPr lang="zh-TW" altLang="en-US" dirty="0" smtClean="0"/>
              <a:t>，</a:t>
            </a:r>
            <a:r>
              <a:rPr lang="en-US" altLang="zh-TW" dirty="0" smtClean="0"/>
              <a:t>2927</a:t>
            </a:r>
            <a:r>
              <a:rPr lang="zh-TW" altLang="en-US" dirty="0" smtClean="0"/>
              <a:t>筆，而醫學診斷往往是對預測有病的人較感興趣，但在不平衡資料中，預測模型雖然可得到很高的準確度但其敏感度卻相當低，也就是說對實際有病的病人做預測其分辨率很低，故本研究將著重於如何提高敏感度之決策樹模型預測。</a:t>
            </a:r>
            <a:endParaRPr lang="en-US" altLang="zh-TW" dirty="0" smtClean="0"/>
          </a:p>
        </p:txBody>
      </p:sp>
    </p:spTree>
    <p:extLst>
      <p:ext uri="{BB962C8B-B14F-4D97-AF65-F5344CB8AC3E}">
        <p14:creationId xmlns:p14="http://schemas.microsoft.com/office/powerpoint/2010/main" val="2817902551"/>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5.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heme/theme1.xml><?xml version="1.0" encoding="utf-8"?>
<a:theme xmlns:a="http://schemas.openxmlformats.org/drawingml/2006/main" name="訓練">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1348</Words>
  <Application>Microsoft Office PowerPoint</Application>
  <PresentationFormat>如螢幕大小 (4:3)</PresentationFormat>
  <Paragraphs>155</Paragraphs>
  <Slides>20</Slides>
  <Notes>7</Notes>
  <HiddenSlides>0</HiddenSlides>
  <MMClips>0</MMClips>
  <ScaleCrop>false</ScaleCrop>
  <HeadingPairs>
    <vt:vector size="4" baseType="variant">
      <vt:variant>
        <vt:lpstr>佈景主題</vt:lpstr>
      </vt:variant>
      <vt:variant>
        <vt:i4>1</vt:i4>
      </vt:variant>
      <vt:variant>
        <vt:lpstr>投影片標題</vt:lpstr>
      </vt:variant>
      <vt:variant>
        <vt:i4>20</vt:i4>
      </vt:variant>
    </vt:vector>
  </HeadingPairs>
  <TitlesOfParts>
    <vt:vector size="21" baseType="lpstr">
      <vt:lpstr>訓練</vt:lpstr>
      <vt:lpstr>Meeting 01</vt:lpstr>
      <vt:lpstr>PowerPoint 簡報</vt:lpstr>
      <vt:lpstr>PowerPoint 簡報</vt:lpstr>
      <vt:lpstr>台灣洗腎人口多的原因</vt:lpstr>
      <vt:lpstr>摘要      </vt:lpstr>
      <vt:lpstr>PowerPoint 簡報</vt:lpstr>
      <vt:lpstr>研究目的</vt:lpstr>
      <vt:lpstr>PowerPoint 簡報</vt:lpstr>
      <vt:lpstr>如何處理不平衡的資料 並發展高敏感度之預測模型</vt:lpstr>
      <vt:lpstr>下採樣（Under-Sampling）</vt:lpstr>
      <vt:lpstr>決策樹</vt:lpstr>
      <vt:lpstr>分類回歸樹(CART)</vt:lpstr>
      <vt:lpstr>資料蒐集及預處理</vt:lpstr>
      <vt:lpstr>本研究所使用之16個特徵</vt:lpstr>
      <vt:lpstr>特徵挑選</vt:lpstr>
      <vt:lpstr>模型建構及調整</vt:lpstr>
      <vt:lpstr>模型預測與分析</vt:lpstr>
      <vt:lpstr>結論</vt:lpstr>
      <vt:lpstr>有問題嗎?</vt:lpstr>
      <vt:lpstr>怪怪的結論</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2024-12-03T04:05:28Z</dcterms:created>
  <dcterms:modified xsi:type="dcterms:W3CDTF">2024-12-31T01:57:47Z</dcterms:modified>
</cp:coreProperties>
</file>