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61" r:id="rId6"/>
    <p:sldId id="259" r:id="rId7"/>
    <p:sldId id="262" r:id="rId8"/>
    <p:sldId id="263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吴斐" initials="吴斐" lastIdx="5" clrIdx="0">
    <p:extLst>
      <p:ext uri="{19B8F6BF-5375-455C-9EA6-DF929625EA0E}">
        <p15:presenceInfo xmlns:p15="http://schemas.microsoft.com/office/powerpoint/2012/main" userId="1e7981b67800a0b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07-28T21:41:47.575" idx="3">
    <p:pos x="5178" y="3550"/>
    <p:text>if assigned with several classes, will display exercises with the highest level of classes</p:text>
    <p:extLst>
      <p:ext uri="{C676402C-5697-4E1C-873F-D02D1690AC5C}">
        <p15:threadingInfo xmlns:p15="http://schemas.microsoft.com/office/powerpoint/2012/main" timeZoneBias="-120"/>
      </p:ext>
    </p:extLst>
  </p:cm>
  <p:cm authorId="1" dt="2015-07-28T21:42:41.746" idx="4">
    <p:pos x="1615" y="1434"/>
    <p:text>a student can be assigned to several classes?</p:text>
    <p:extLst>
      <p:ext uri="{C676402C-5697-4E1C-873F-D02D1690AC5C}">
        <p15:threadingInfo xmlns:p15="http://schemas.microsoft.com/office/powerpoint/2012/main" timeZoneBias="-120"/>
      </p:ext>
    </p:extLst>
  </p:cm>
  <p:cm authorId="1" dt="2015-07-28T21:43:22.834" idx="5">
    <p:pos x="4771" y="1327"/>
    <p:text>another option is to use QBR (二维码) to install App</p:text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407FF-88D8-4799-B8FC-E0203F3B8DD7}" type="datetimeFigureOut">
              <a:rPr lang="fr-FR" smtClean="0"/>
              <a:t>28/07/2015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F9269-8111-4AC4-9C4E-CF05B3CCAF8E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12593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407FF-88D8-4799-B8FC-E0203F3B8DD7}" type="datetimeFigureOut">
              <a:rPr lang="fr-FR" smtClean="0"/>
              <a:t>28/07/2015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F9269-8111-4AC4-9C4E-CF05B3CCAF8E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89156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407FF-88D8-4799-B8FC-E0203F3B8DD7}" type="datetimeFigureOut">
              <a:rPr lang="fr-FR" smtClean="0"/>
              <a:t>28/07/2015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F9269-8111-4AC4-9C4E-CF05B3CCAF8E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31402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407FF-88D8-4799-B8FC-E0203F3B8DD7}" type="datetimeFigureOut">
              <a:rPr lang="fr-FR" smtClean="0"/>
              <a:t>28/07/2015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F9269-8111-4AC4-9C4E-CF05B3CCAF8E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0440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407FF-88D8-4799-B8FC-E0203F3B8DD7}" type="datetimeFigureOut">
              <a:rPr lang="fr-FR" smtClean="0"/>
              <a:t>28/07/2015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F9269-8111-4AC4-9C4E-CF05B3CCAF8E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30393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407FF-88D8-4799-B8FC-E0203F3B8DD7}" type="datetimeFigureOut">
              <a:rPr lang="fr-FR" smtClean="0"/>
              <a:t>28/07/2015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F9269-8111-4AC4-9C4E-CF05B3CCAF8E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20418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407FF-88D8-4799-B8FC-E0203F3B8DD7}" type="datetimeFigureOut">
              <a:rPr lang="fr-FR" smtClean="0"/>
              <a:t>28/07/2015</a:t>
            </a:fld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F9269-8111-4AC4-9C4E-CF05B3CCAF8E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97726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407FF-88D8-4799-B8FC-E0203F3B8DD7}" type="datetimeFigureOut">
              <a:rPr lang="fr-FR" smtClean="0"/>
              <a:t>28/07/2015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F9269-8111-4AC4-9C4E-CF05B3CCAF8E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10739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407FF-88D8-4799-B8FC-E0203F3B8DD7}" type="datetimeFigureOut">
              <a:rPr lang="fr-FR" smtClean="0"/>
              <a:t>28/07/2015</a:t>
            </a:fld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F9269-8111-4AC4-9C4E-CF05B3CCAF8E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63550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407FF-88D8-4799-B8FC-E0203F3B8DD7}" type="datetimeFigureOut">
              <a:rPr lang="fr-FR" smtClean="0"/>
              <a:t>28/07/2015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F9269-8111-4AC4-9C4E-CF05B3CCAF8E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16073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407FF-88D8-4799-B8FC-E0203F3B8DD7}" type="datetimeFigureOut">
              <a:rPr lang="fr-FR" smtClean="0"/>
              <a:t>28/07/2015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F9269-8111-4AC4-9C4E-CF05B3CCAF8E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8353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407FF-88D8-4799-B8FC-E0203F3B8DD7}" type="datetimeFigureOut">
              <a:rPr lang="fr-FR" smtClean="0"/>
              <a:t>28/07/2015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F9269-8111-4AC4-9C4E-CF05B3CCAF8E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6258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Students</a:t>
            </a:r>
            <a:r>
              <a:rPr lang="fr-FR" altLang="zh-CN" dirty="0" smtClean="0"/>
              <a:t> </a:t>
            </a:r>
            <a:r>
              <a:rPr lang="fr-FR" altLang="zh-CN" dirty="0" smtClean="0"/>
              <a:t>App </a:t>
            </a:r>
            <a:r>
              <a:rPr lang="fr-FR" altLang="zh-CN" dirty="0" smtClean="0"/>
              <a:t>flow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8951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975831" y="1715807"/>
            <a:ext cx="1666962" cy="839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 to URL to </a:t>
            </a:r>
            <a:r>
              <a:rPr lang="en-US" dirty="0"/>
              <a:t>i</a:t>
            </a:r>
            <a:r>
              <a:rPr lang="en-US" dirty="0" smtClean="0"/>
              <a:t>nstall App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883130" y="1600744"/>
            <a:ext cx="2361625" cy="106977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Teacher distributes URL*   to students</a:t>
            </a:r>
            <a:endParaRPr lang="en-US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3666139" y="1670008"/>
            <a:ext cx="2479015" cy="93124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Import students ID with default pwd to the DB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2" idx="3"/>
            <a:endCxn id="9" idx="1"/>
          </p:cNvCxnSpPr>
          <p:nvPr/>
        </p:nvCxnSpPr>
        <p:spPr>
          <a:xfrm>
            <a:off x="6145154" y="2135629"/>
            <a:ext cx="73797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3"/>
            <a:endCxn id="5" idx="1"/>
          </p:cNvCxnSpPr>
          <p:nvPr/>
        </p:nvCxnSpPr>
        <p:spPr>
          <a:xfrm>
            <a:off x="9244755" y="2135630"/>
            <a:ext cx="73107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2"/>
            <a:endCxn id="40" idx="0"/>
          </p:cNvCxnSpPr>
          <p:nvPr/>
        </p:nvCxnSpPr>
        <p:spPr>
          <a:xfrm>
            <a:off x="10809312" y="2555454"/>
            <a:ext cx="0" cy="805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itle 27"/>
          <p:cNvSpPr>
            <a:spLocks noGrp="1"/>
          </p:cNvSpPr>
          <p:nvPr>
            <p:ph type="title"/>
          </p:nvPr>
        </p:nvSpPr>
        <p:spPr>
          <a:xfrm>
            <a:off x="178904" y="112939"/>
            <a:ext cx="11493461" cy="929788"/>
          </a:xfrm>
        </p:spPr>
        <p:txBody>
          <a:bodyPr>
            <a:noAutofit/>
          </a:bodyPr>
          <a:lstStyle/>
          <a:p>
            <a:r>
              <a:rPr lang="en-US" sz="4000" dirty="0" smtClean="0"/>
              <a:t>First experience flow </a:t>
            </a:r>
            <a:r>
              <a:rPr lang="en-US" altLang="zh-CN" sz="4000" dirty="0" smtClean="0"/>
              <a:t>– with accounts pre-imported</a:t>
            </a:r>
            <a:endParaRPr lang="en-US" sz="4000" dirty="0"/>
          </a:p>
        </p:txBody>
      </p:sp>
      <p:sp>
        <p:nvSpPr>
          <p:cNvPr id="40" name="Rectangle 39"/>
          <p:cNvSpPr/>
          <p:nvPr/>
        </p:nvSpPr>
        <p:spPr>
          <a:xfrm>
            <a:off x="9946258" y="3360791"/>
            <a:ext cx="1726107" cy="913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Sign-</a:t>
            </a:r>
            <a:r>
              <a:rPr lang="en-US" altLang="zh-CN" dirty="0" smtClean="0"/>
              <a:t>in with ID (e.g. email) and default pwd</a:t>
            </a:r>
            <a:endParaRPr lang="en-US" dirty="0"/>
          </a:p>
        </p:txBody>
      </p:sp>
      <p:sp>
        <p:nvSpPr>
          <p:cNvPr id="2" name="Diamond 1"/>
          <p:cNvSpPr/>
          <p:nvPr/>
        </p:nvSpPr>
        <p:spPr>
          <a:xfrm>
            <a:off x="6709301" y="2980086"/>
            <a:ext cx="2241696" cy="156667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First sign-in?</a:t>
            </a:r>
            <a:endParaRPr lang="en-US" dirty="0"/>
          </a:p>
        </p:txBody>
      </p:sp>
      <p:cxnSp>
        <p:nvCxnSpPr>
          <p:cNvPr id="49" name="Straight Arrow Connector 48"/>
          <p:cNvCxnSpPr>
            <a:endCxn id="2" idx="3"/>
          </p:cNvCxnSpPr>
          <p:nvPr/>
        </p:nvCxnSpPr>
        <p:spPr>
          <a:xfrm flipH="1">
            <a:off x="8950997" y="3757318"/>
            <a:ext cx="1090826" cy="6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3666139" y="3360791"/>
            <a:ext cx="2220014" cy="805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Change password</a:t>
            </a:r>
            <a:endParaRPr lang="en-US" dirty="0"/>
          </a:p>
        </p:txBody>
      </p:sp>
      <p:cxnSp>
        <p:nvCxnSpPr>
          <p:cNvPr id="58" name="Straight Arrow Connector 57"/>
          <p:cNvCxnSpPr>
            <a:stCxn id="2" idx="1"/>
            <a:endCxn id="56" idx="3"/>
          </p:cNvCxnSpPr>
          <p:nvPr/>
        </p:nvCxnSpPr>
        <p:spPr>
          <a:xfrm flipH="1" flipV="1">
            <a:off x="5886153" y="3763421"/>
            <a:ext cx="82314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6730983" y="5069295"/>
            <a:ext cx="2220014" cy="805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Display </a:t>
            </a:r>
            <a:r>
              <a:rPr lang="en-US" altLang="zh-CN" dirty="0" smtClean="0"/>
              <a:t>exercises related to assigned classes</a:t>
            </a:r>
            <a:endParaRPr lang="en-US" dirty="0"/>
          </a:p>
        </p:txBody>
      </p:sp>
      <p:cxnSp>
        <p:nvCxnSpPr>
          <p:cNvPr id="62" name="Straight Arrow Connector 61"/>
          <p:cNvCxnSpPr>
            <a:stCxn id="2" idx="2"/>
            <a:endCxn id="59" idx="0"/>
          </p:cNvCxnSpPr>
          <p:nvPr/>
        </p:nvCxnSpPr>
        <p:spPr>
          <a:xfrm>
            <a:off x="7830149" y="4546757"/>
            <a:ext cx="10841" cy="522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223225" y="3726536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830149" y="4600538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09985" y="1600744"/>
            <a:ext cx="2300111" cy="108170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Teacher </a:t>
            </a:r>
            <a:r>
              <a:rPr lang="en-US" altLang="zh-CN" dirty="0" smtClean="0"/>
              <a:t>provides list of student IDs (e.g. email, name, classes)</a:t>
            </a:r>
            <a:endParaRPr lang="en-US" dirty="0" smtClean="0"/>
          </a:p>
        </p:txBody>
      </p:sp>
      <p:cxnSp>
        <p:nvCxnSpPr>
          <p:cNvPr id="26" name="Straight Arrow Connector 25"/>
          <p:cNvCxnSpPr>
            <a:stCxn id="21" idx="3"/>
            <a:endCxn id="12" idx="1"/>
          </p:cNvCxnSpPr>
          <p:nvPr/>
        </p:nvCxnSpPr>
        <p:spPr>
          <a:xfrm flipV="1">
            <a:off x="2810096" y="2135629"/>
            <a:ext cx="856043" cy="5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265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942631" y="1762077"/>
            <a:ext cx="1722189" cy="924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 to URL to install App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784920" y="1692657"/>
            <a:ext cx="2175576" cy="1063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</a:t>
            </a:r>
            <a:r>
              <a:rPr lang="en-US" dirty="0" smtClean="0"/>
              <a:t>user data to sign-up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43346" y="1617982"/>
            <a:ext cx="2520764" cy="121310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Teacher distributes URL* to students</a:t>
            </a:r>
          </a:p>
        </p:txBody>
      </p:sp>
      <p:cxnSp>
        <p:nvCxnSpPr>
          <p:cNvPr id="16" name="Straight Arrow Connector 15"/>
          <p:cNvCxnSpPr>
            <a:stCxn id="9" idx="3"/>
            <a:endCxn id="5" idx="1"/>
          </p:cNvCxnSpPr>
          <p:nvPr/>
        </p:nvCxnSpPr>
        <p:spPr>
          <a:xfrm>
            <a:off x="3064110" y="2224534"/>
            <a:ext cx="8785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3"/>
            <a:endCxn id="40" idx="1"/>
          </p:cNvCxnSpPr>
          <p:nvPr/>
        </p:nvCxnSpPr>
        <p:spPr>
          <a:xfrm flipV="1">
            <a:off x="5664820" y="2224533"/>
            <a:ext cx="8691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itle 27"/>
          <p:cNvSpPr>
            <a:spLocks noGrp="1"/>
          </p:cNvSpPr>
          <p:nvPr>
            <p:ph type="title"/>
          </p:nvPr>
        </p:nvSpPr>
        <p:spPr>
          <a:xfrm>
            <a:off x="437322" y="112938"/>
            <a:ext cx="10887488" cy="13255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First experience flow </a:t>
            </a:r>
            <a:r>
              <a:rPr lang="en-US" altLang="zh-CN" sz="3600" dirty="0" smtClean="0"/>
              <a:t>– without </a:t>
            </a:r>
            <a:r>
              <a:rPr lang="en-US" altLang="zh-CN" sz="3600" dirty="0" smtClean="0"/>
              <a:t>accounts pre-imported</a:t>
            </a:r>
            <a:endParaRPr lang="en-US" sz="3600" dirty="0"/>
          </a:p>
        </p:txBody>
      </p:sp>
      <p:sp>
        <p:nvSpPr>
          <p:cNvPr id="40" name="Rectangle 39"/>
          <p:cNvSpPr/>
          <p:nvPr/>
        </p:nvSpPr>
        <p:spPr>
          <a:xfrm>
            <a:off x="6533933" y="1846581"/>
            <a:ext cx="1597152" cy="755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 Sign-up</a:t>
            </a:r>
            <a:endParaRPr lang="en-US" dirty="0"/>
          </a:p>
        </p:txBody>
      </p:sp>
      <p:cxnSp>
        <p:nvCxnSpPr>
          <p:cNvPr id="50" name="Straight Arrow Connector 49"/>
          <p:cNvCxnSpPr>
            <a:stCxn id="40" idx="3"/>
            <a:endCxn id="6" idx="1"/>
          </p:cNvCxnSpPr>
          <p:nvPr/>
        </p:nvCxnSpPr>
        <p:spPr>
          <a:xfrm>
            <a:off x="8131085" y="2224533"/>
            <a:ext cx="16538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iamond 1"/>
          <p:cNvSpPr/>
          <p:nvPr/>
        </p:nvSpPr>
        <p:spPr>
          <a:xfrm>
            <a:off x="6099375" y="3110201"/>
            <a:ext cx="2241696" cy="156667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Auto-approved class ?</a:t>
            </a:r>
            <a:endParaRPr lang="en-US" dirty="0"/>
          </a:p>
        </p:txBody>
      </p:sp>
      <p:cxnSp>
        <p:nvCxnSpPr>
          <p:cNvPr id="49" name="Straight Arrow Connector 48"/>
          <p:cNvCxnSpPr>
            <a:stCxn id="6" idx="2"/>
            <a:endCxn id="25" idx="0"/>
          </p:cNvCxnSpPr>
          <p:nvPr/>
        </p:nvCxnSpPr>
        <p:spPr>
          <a:xfrm>
            <a:off x="10872708" y="2756409"/>
            <a:ext cx="0" cy="633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543346" y="3449791"/>
            <a:ext cx="2220014" cy="805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Display messages and related exercises </a:t>
            </a:r>
            <a:endParaRPr lang="en-US" dirty="0"/>
          </a:p>
        </p:txBody>
      </p:sp>
      <p:cxnSp>
        <p:nvCxnSpPr>
          <p:cNvPr id="58" name="Straight Arrow Connector 57"/>
          <p:cNvCxnSpPr>
            <a:stCxn id="2" idx="1"/>
            <a:endCxn id="56" idx="3"/>
          </p:cNvCxnSpPr>
          <p:nvPr/>
        </p:nvCxnSpPr>
        <p:spPr>
          <a:xfrm flipH="1" flipV="1">
            <a:off x="2763360" y="3852421"/>
            <a:ext cx="3336015" cy="41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6370894" y="5347580"/>
            <a:ext cx="1698655" cy="546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Pending status</a:t>
            </a:r>
            <a:endParaRPr lang="en-US" dirty="0"/>
          </a:p>
        </p:txBody>
      </p:sp>
      <p:cxnSp>
        <p:nvCxnSpPr>
          <p:cNvPr id="62" name="Straight Arrow Connector 61"/>
          <p:cNvCxnSpPr>
            <a:stCxn id="2" idx="2"/>
            <a:endCxn id="59" idx="0"/>
          </p:cNvCxnSpPr>
          <p:nvPr/>
        </p:nvCxnSpPr>
        <p:spPr>
          <a:xfrm flipH="1">
            <a:off x="7220222" y="4676872"/>
            <a:ext cx="1" cy="670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331004" y="3893536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220222" y="4822573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9784920" y="3389489"/>
            <a:ext cx="2175576" cy="1063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r>
              <a:rPr lang="en-US" altLang="zh-CN" dirty="0" smtClean="0"/>
              <a:t>elect classes </a:t>
            </a:r>
            <a:r>
              <a:rPr lang="en-US" dirty="0" smtClean="0"/>
              <a:t>to join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25" idx="1"/>
            <a:endCxn id="2" idx="3"/>
          </p:cNvCxnSpPr>
          <p:nvPr/>
        </p:nvCxnSpPr>
        <p:spPr>
          <a:xfrm flipH="1" flipV="1">
            <a:off x="8341071" y="3893537"/>
            <a:ext cx="1443849" cy="27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Diamond 26"/>
          <p:cNvSpPr/>
          <p:nvPr/>
        </p:nvSpPr>
        <p:spPr>
          <a:xfrm>
            <a:off x="445330" y="4956826"/>
            <a:ext cx="2416046" cy="132815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Teacher approve?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59" idx="1"/>
            <a:endCxn id="27" idx="3"/>
          </p:cNvCxnSpPr>
          <p:nvPr/>
        </p:nvCxnSpPr>
        <p:spPr>
          <a:xfrm flipH="1">
            <a:off x="2861376" y="5620903"/>
            <a:ext cx="350951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7" idx="0"/>
            <a:endCxn id="56" idx="2"/>
          </p:cNvCxnSpPr>
          <p:nvPr/>
        </p:nvCxnSpPr>
        <p:spPr>
          <a:xfrm flipV="1">
            <a:off x="1653353" y="4255051"/>
            <a:ext cx="0" cy="701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446174" y="4453241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2621782" y="6284981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3481676" y="6171558"/>
            <a:ext cx="1698655" cy="546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Deny status</a:t>
            </a:r>
            <a:endParaRPr lang="en-US" dirty="0"/>
          </a:p>
        </p:txBody>
      </p:sp>
      <p:cxnSp>
        <p:nvCxnSpPr>
          <p:cNvPr id="47" name="Elbow Connector 46"/>
          <p:cNvCxnSpPr>
            <a:stCxn id="27" idx="2"/>
            <a:endCxn id="54" idx="1"/>
          </p:cNvCxnSpPr>
          <p:nvPr/>
        </p:nvCxnSpPr>
        <p:spPr>
          <a:xfrm rot="16200000" flipH="1">
            <a:off x="2487564" y="5450769"/>
            <a:ext cx="159900" cy="18283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257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1802" y="3392159"/>
            <a:ext cx="1597152" cy="755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Launch App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743433" y="3192575"/>
            <a:ext cx="2064986" cy="1183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Sign in with email and password.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677912" y="3312911"/>
            <a:ext cx="156057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Get into main UI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5" idx="3"/>
            <a:endCxn id="43" idx="1"/>
          </p:cNvCxnSpPr>
          <p:nvPr/>
        </p:nvCxnSpPr>
        <p:spPr>
          <a:xfrm>
            <a:off x="1808954" y="3770111"/>
            <a:ext cx="6393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3"/>
            <a:endCxn id="8" idx="1"/>
          </p:cNvCxnSpPr>
          <p:nvPr/>
        </p:nvCxnSpPr>
        <p:spPr>
          <a:xfrm flipV="1">
            <a:off x="6808419" y="3770111"/>
            <a:ext cx="869493" cy="14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itle 27"/>
          <p:cNvSpPr>
            <a:spLocks noGrp="1"/>
          </p:cNvSpPr>
          <p:nvPr>
            <p:ph type="title"/>
          </p:nvPr>
        </p:nvSpPr>
        <p:spPr>
          <a:xfrm>
            <a:off x="809210" y="112938"/>
            <a:ext cx="10515600" cy="1325563"/>
          </a:xfrm>
        </p:spPr>
        <p:txBody>
          <a:bodyPr/>
          <a:lstStyle/>
          <a:p>
            <a:r>
              <a:rPr lang="en-US" dirty="0" smtClean="0"/>
              <a:t>Second experience flow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0148282" y="3534666"/>
            <a:ext cx="1853184" cy="780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 &amp; A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082784" y="1438501"/>
            <a:ext cx="1853184" cy="780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Message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0254285" y="2385695"/>
            <a:ext cx="1714534" cy="780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Exercises</a:t>
            </a:r>
            <a:endParaRPr lang="en-US" dirty="0"/>
          </a:p>
        </p:txBody>
      </p:sp>
      <p:cxnSp>
        <p:nvCxnSpPr>
          <p:cNvPr id="4" name="Straight Arrow Connector 3"/>
          <p:cNvCxnSpPr>
            <a:stCxn id="8" idx="3"/>
            <a:endCxn id="15" idx="1"/>
          </p:cNvCxnSpPr>
          <p:nvPr/>
        </p:nvCxnSpPr>
        <p:spPr>
          <a:xfrm flipV="1">
            <a:off x="9238488" y="1828723"/>
            <a:ext cx="844296" cy="1941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3"/>
            <a:endCxn id="17" idx="1"/>
          </p:cNvCxnSpPr>
          <p:nvPr/>
        </p:nvCxnSpPr>
        <p:spPr>
          <a:xfrm flipV="1">
            <a:off x="9238488" y="2775917"/>
            <a:ext cx="1015797" cy="994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3"/>
            <a:endCxn id="2" idx="1"/>
          </p:cNvCxnSpPr>
          <p:nvPr/>
        </p:nvCxnSpPr>
        <p:spPr>
          <a:xfrm>
            <a:off x="9238488" y="3770111"/>
            <a:ext cx="909794" cy="154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2448289" y="3392159"/>
            <a:ext cx="1597152" cy="755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 sign-in</a:t>
            </a:r>
            <a:endParaRPr lang="en-US" dirty="0"/>
          </a:p>
        </p:txBody>
      </p:sp>
      <p:cxnSp>
        <p:nvCxnSpPr>
          <p:cNvPr id="49" name="Straight Arrow Connector 48"/>
          <p:cNvCxnSpPr>
            <a:stCxn id="43" idx="3"/>
            <a:endCxn id="6" idx="1"/>
          </p:cNvCxnSpPr>
          <p:nvPr/>
        </p:nvCxnSpPr>
        <p:spPr>
          <a:xfrm>
            <a:off x="4045441" y="3770111"/>
            <a:ext cx="697992" cy="14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0082784" y="4857622"/>
            <a:ext cx="1853184" cy="780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</a:t>
            </a:r>
            <a:endParaRPr lang="en-US" dirty="0"/>
          </a:p>
        </p:txBody>
      </p:sp>
      <p:cxnSp>
        <p:nvCxnSpPr>
          <p:cNvPr id="7" name="Straight Arrow Connector 6"/>
          <p:cNvCxnSpPr>
            <a:stCxn id="8" idx="3"/>
            <a:endCxn id="19" idx="1"/>
          </p:cNvCxnSpPr>
          <p:nvPr/>
        </p:nvCxnSpPr>
        <p:spPr>
          <a:xfrm>
            <a:off x="9238488" y="3770111"/>
            <a:ext cx="844296" cy="1477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845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Messages flow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Announcement, Private (no reply)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1155382" y="3468624"/>
            <a:ext cx="1826895" cy="1194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 Inbox tab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345686" y="3468624"/>
            <a:ext cx="2458593" cy="1194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announcement (sent to class) or private (his account)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>
            <a:off x="2982277" y="4066032"/>
            <a:ext cx="13634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9081135" y="3694176"/>
            <a:ext cx="1645920" cy="90830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Save messages as </a:t>
            </a:r>
            <a:r>
              <a:rPr lang="zh-CN" altLang="en-US" dirty="0" smtClean="0"/>
              <a:t>收藏</a:t>
            </a:r>
            <a:r>
              <a:rPr lang="en-US" dirty="0" smtClean="0"/>
              <a:t>???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81135" y="4899088"/>
            <a:ext cx="1645920" cy="90830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Delete </a:t>
            </a:r>
            <a:r>
              <a:rPr lang="en-US" dirty="0" smtClean="0"/>
              <a:t>messages???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" idx="3"/>
            <a:endCxn id="8" idx="1"/>
          </p:cNvCxnSpPr>
          <p:nvPr/>
        </p:nvCxnSpPr>
        <p:spPr>
          <a:xfrm>
            <a:off x="6804279" y="4066032"/>
            <a:ext cx="2276856" cy="82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3"/>
            <a:endCxn id="9" idx="1"/>
          </p:cNvCxnSpPr>
          <p:nvPr/>
        </p:nvCxnSpPr>
        <p:spPr>
          <a:xfrm>
            <a:off x="6804279" y="4066032"/>
            <a:ext cx="2276856" cy="1287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9081135" y="2072640"/>
            <a:ext cx="1645920" cy="908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Flag a message as high priority to </a:t>
            </a:r>
            <a:r>
              <a:rPr lang="zh-CN" altLang="en-US" dirty="0" smtClean="0"/>
              <a:t>置顶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5" idx="3"/>
            <a:endCxn id="10" idx="1"/>
          </p:cNvCxnSpPr>
          <p:nvPr/>
        </p:nvCxnSpPr>
        <p:spPr>
          <a:xfrm flipV="1">
            <a:off x="6804279" y="2526792"/>
            <a:ext cx="2276856" cy="1539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18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flow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38200" y="2426208"/>
            <a:ext cx="1597152" cy="755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 Exercises tab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07632" y="2292127"/>
            <a:ext cx="1871506" cy="102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 a sequence of exercises or an exam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74530" y="2413954"/>
            <a:ext cx="1597152" cy="755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Start/Restart exercises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274530" y="4518854"/>
            <a:ext cx="1597152" cy="755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Pause or Exit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857642" y="4518854"/>
            <a:ext cx="1597152" cy="755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Resume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857642" y="2426208"/>
            <a:ext cx="1597152" cy="755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Complete all and submit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0274774" y="2413954"/>
            <a:ext cx="1597152" cy="755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Check score and answers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3" idx="3"/>
            <a:endCxn id="4" idx="1"/>
          </p:cNvCxnSpPr>
          <p:nvPr/>
        </p:nvCxnSpPr>
        <p:spPr>
          <a:xfrm>
            <a:off x="2435352" y="2804160"/>
            <a:ext cx="5722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3"/>
            <a:endCxn id="5" idx="1"/>
          </p:cNvCxnSpPr>
          <p:nvPr/>
        </p:nvCxnSpPr>
        <p:spPr>
          <a:xfrm flipV="1">
            <a:off x="4879138" y="2791906"/>
            <a:ext cx="395392" cy="12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  <a:endCxn id="6" idx="0"/>
          </p:cNvCxnSpPr>
          <p:nvPr/>
        </p:nvCxnSpPr>
        <p:spPr>
          <a:xfrm>
            <a:off x="6073106" y="3169858"/>
            <a:ext cx="0" cy="1348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3"/>
            <a:endCxn id="7" idx="1"/>
          </p:cNvCxnSpPr>
          <p:nvPr/>
        </p:nvCxnSpPr>
        <p:spPr>
          <a:xfrm>
            <a:off x="6871682" y="4896806"/>
            <a:ext cx="9859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3"/>
            <a:endCxn id="8" idx="1"/>
          </p:cNvCxnSpPr>
          <p:nvPr/>
        </p:nvCxnSpPr>
        <p:spPr>
          <a:xfrm>
            <a:off x="6871682" y="2791906"/>
            <a:ext cx="985960" cy="12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3"/>
            <a:endCxn id="9" idx="1"/>
          </p:cNvCxnSpPr>
          <p:nvPr/>
        </p:nvCxnSpPr>
        <p:spPr>
          <a:xfrm flipV="1">
            <a:off x="9454794" y="2791906"/>
            <a:ext cx="819980" cy="12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0"/>
            <a:endCxn id="8" idx="2"/>
          </p:cNvCxnSpPr>
          <p:nvPr/>
        </p:nvCxnSpPr>
        <p:spPr>
          <a:xfrm flipV="1">
            <a:off x="8656218" y="3182112"/>
            <a:ext cx="0" cy="1336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>
            <a:stCxn id="9" idx="0"/>
            <a:endCxn id="4" idx="0"/>
          </p:cNvCxnSpPr>
          <p:nvPr/>
        </p:nvCxnSpPr>
        <p:spPr>
          <a:xfrm rot="16200000" flipV="1">
            <a:off x="7447455" y="-1211942"/>
            <a:ext cx="121827" cy="7129965"/>
          </a:xfrm>
          <a:prstGeom prst="bentConnector3">
            <a:avLst>
              <a:gd name="adj1" fmla="val 4877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213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207" y="285509"/>
            <a:ext cx="10515600" cy="792598"/>
          </a:xfrm>
        </p:spPr>
        <p:txBody>
          <a:bodyPr/>
          <a:lstStyle/>
          <a:p>
            <a:r>
              <a:rPr lang="en-US" dirty="0" smtClean="0"/>
              <a:t>Clas</a:t>
            </a:r>
            <a:r>
              <a:rPr lang="en-US" altLang="zh-CN" dirty="0" smtClean="0"/>
              <a:t>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95207" y="1334286"/>
            <a:ext cx="1574673" cy="8641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 Class tab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3"/>
            <a:endCxn id="28" idx="1"/>
          </p:cNvCxnSpPr>
          <p:nvPr/>
        </p:nvCxnSpPr>
        <p:spPr>
          <a:xfrm flipV="1">
            <a:off x="2369880" y="1756804"/>
            <a:ext cx="445962" cy="9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231888" y="1289414"/>
            <a:ext cx="1804103" cy="9538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Click « apply for class »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28" idx="3"/>
            <a:endCxn id="12" idx="1"/>
          </p:cNvCxnSpPr>
          <p:nvPr/>
        </p:nvCxnSpPr>
        <p:spPr>
          <a:xfrm>
            <a:off x="4459476" y="1756804"/>
            <a:ext cx="772412" cy="9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2815842" y="1315165"/>
            <a:ext cx="1643634" cy="883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Show list of </a:t>
            </a:r>
            <a:r>
              <a:rPr lang="en-US" altLang="zh-CN" dirty="0" smtClean="0"/>
              <a:t>joined and pending </a:t>
            </a:r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7956679" y="1251027"/>
            <a:ext cx="1816608" cy="1020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class code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67" name="Straight Arrow Connector 66"/>
          <p:cNvCxnSpPr>
            <a:stCxn id="12" idx="3"/>
            <a:endCxn id="64" idx="1"/>
          </p:cNvCxnSpPr>
          <p:nvPr/>
        </p:nvCxnSpPr>
        <p:spPr>
          <a:xfrm flipV="1">
            <a:off x="7035991" y="1761306"/>
            <a:ext cx="920688" cy="5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64" idx="2"/>
            <a:endCxn id="21" idx="0"/>
          </p:cNvCxnSpPr>
          <p:nvPr/>
        </p:nvCxnSpPr>
        <p:spPr>
          <a:xfrm>
            <a:off x="8864983" y="2271584"/>
            <a:ext cx="0" cy="263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iamond 20"/>
          <p:cNvSpPr/>
          <p:nvPr/>
        </p:nvSpPr>
        <p:spPr>
          <a:xfrm>
            <a:off x="7903435" y="2535114"/>
            <a:ext cx="1923095" cy="124387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Auto-approve?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4916009" y="2535114"/>
            <a:ext cx="1846708" cy="1175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Change to Joined status and download inbox and test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21" idx="1"/>
            <a:endCxn id="22" idx="3"/>
          </p:cNvCxnSpPr>
          <p:nvPr/>
        </p:nvCxnSpPr>
        <p:spPr>
          <a:xfrm flipH="1" flipV="1">
            <a:off x="6762717" y="3122853"/>
            <a:ext cx="1140718" cy="34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/>
          <p:cNvCxnSpPr>
            <a:stCxn id="77" idx="1"/>
            <a:endCxn id="22" idx="1"/>
          </p:cNvCxnSpPr>
          <p:nvPr/>
        </p:nvCxnSpPr>
        <p:spPr>
          <a:xfrm rot="10800000" flipH="1">
            <a:off x="4631339" y="3122853"/>
            <a:ext cx="284669" cy="1667204"/>
          </a:xfrm>
          <a:prstGeom prst="bentConnector3">
            <a:avLst>
              <a:gd name="adj1" fmla="val -803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77" idx="1"/>
            <a:endCxn id="83" idx="3"/>
          </p:cNvCxnSpPr>
          <p:nvPr/>
        </p:nvCxnSpPr>
        <p:spPr>
          <a:xfrm flipH="1" flipV="1">
            <a:off x="3606862" y="4790056"/>
            <a:ext cx="102447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1278190" y="4216202"/>
            <a:ext cx="2328672" cy="1147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Admin tool sends a private message to the student</a:t>
            </a:r>
            <a:endParaRPr lang="en-US" dirty="0"/>
          </a:p>
        </p:txBody>
      </p:sp>
      <p:sp>
        <p:nvSpPr>
          <p:cNvPr id="84" name="Rectangle 83"/>
          <p:cNvSpPr/>
          <p:nvPr/>
        </p:nvSpPr>
        <p:spPr>
          <a:xfrm>
            <a:off x="8192771" y="4438214"/>
            <a:ext cx="1344423" cy="703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Pending status</a:t>
            </a:r>
            <a:endParaRPr lang="en-US" dirty="0"/>
          </a:p>
        </p:txBody>
      </p:sp>
      <p:cxnSp>
        <p:nvCxnSpPr>
          <p:cNvPr id="86" name="Straight Arrow Connector 85"/>
          <p:cNvCxnSpPr>
            <a:stCxn id="21" idx="2"/>
            <a:endCxn id="84" idx="0"/>
          </p:cNvCxnSpPr>
          <p:nvPr/>
        </p:nvCxnSpPr>
        <p:spPr>
          <a:xfrm>
            <a:off x="8864983" y="3778993"/>
            <a:ext cx="0" cy="659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Diamond 76"/>
          <p:cNvSpPr/>
          <p:nvPr/>
        </p:nvSpPr>
        <p:spPr>
          <a:xfrm>
            <a:off x="4631340" y="4125979"/>
            <a:ext cx="2416046" cy="132815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Teacher approve?</a:t>
            </a:r>
            <a:endParaRPr lang="en-US" dirty="0"/>
          </a:p>
        </p:txBody>
      </p:sp>
      <p:sp>
        <p:nvSpPr>
          <p:cNvPr id="117" name="TextBox 116"/>
          <p:cNvSpPr txBox="1"/>
          <p:nvPr/>
        </p:nvSpPr>
        <p:spPr>
          <a:xfrm>
            <a:off x="4388578" y="4240241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cxnSp>
        <p:nvCxnSpPr>
          <p:cNvPr id="123" name="Straight Arrow Connector 122"/>
          <p:cNvCxnSpPr>
            <a:stCxn id="84" idx="1"/>
            <a:endCxn id="77" idx="3"/>
          </p:cNvCxnSpPr>
          <p:nvPr/>
        </p:nvCxnSpPr>
        <p:spPr>
          <a:xfrm flipH="1">
            <a:off x="7047386" y="4790056"/>
            <a:ext cx="114538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7105141" y="2734571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8811257" y="3781625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133" name="Rectangle 132"/>
          <p:cNvSpPr/>
          <p:nvPr/>
        </p:nvSpPr>
        <p:spPr>
          <a:xfrm>
            <a:off x="5167151" y="5869521"/>
            <a:ext cx="1344423" cy="703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Pending status</a:t>
            </a:r>
            <a:endParaRPr lang="en-US" dirty="0"/>
          </a:p>
        </p:txBody>
      </p:sp>
      <p:cxnSp>
        <p:nvCxnSpPr>
          <p:cNvPr id="135" name="Straight Arrow Connector 134"/>
          <p:cNvCxnSpPr>
            <a:stCxn id="77" idx="2"/>
            <a:endCxn id="133" idx="0"/>
          </p:cNvCxnSpPr>
          <p:nvPr/>
        </p:nvCxnSpPr>
        <p:spPr>
          <a:xfrm>
            <a:off x="5839363" y="5454134"/>
            <a:ext cx="0" cy="415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5906152" y="5454134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66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 flow – Pri2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09016" y="2005267"/>
            <a:ext cx="1597152" cy="755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 Q &amp;A tab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712686" y="2011618"/>
            <a:ext cx="1597152" cy="755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 keyword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528458" y="2023872"/>
            <a:ext cx="1597152" cy="755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Choose to submit a question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945590" y="2011618"/>
            <a:ext cx="1597152" cy="755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r>
              <a:rPr lang="en-US" altLang="zh-CN" dirty="0" smtClean="0"/>
              <a:t>enerate a message </a:t>
            </a:r>
            <a:r>
              <a:rPr lang="en-US" dirty="0" smtClean="0"/>
              <a:t>at Inbox</a:t>
            </a:r>
            <a:endParaRPr lang="en-US" dirty="0"/>
          </a:p>
        </p:txBody>
      </p:sp>
      <p:cxnSp>
        <p:nvCxnSpPr>
          <p:cNvPr id="10" name="Straight Arrow Connector 9"/>
          <p:cNvCxnSpPr>
            <a:stCxn id="3" idx="3"/>
            <a:endCxn id="4" idx="1"/>
          </p:cNvCxnSpPr>
          <p:nvPr/>
        </p:nvCxnSpPr>
        <p:spPr>
          <a:xfrm>
            <a:off x="2106168" y="2383219"/>
            <a:ext cx="606518" cy="6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</p:cNvCxnSpPr>
          <p:nvPr/>
        </p:nvCxnSpPr>
        <p:spPr>
          <a:xfrm>
            <a:off x="4309838" y="2389570"/>
            <a:ext cx="6355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8" idx="1"/>
          </p:cNvCxnSpPr>
          <p:nvPr/>
        </p:nvCxnSpPr>
        <p:spPr>
          <a:xfrm>
            <a:off x="6542498" y="2389570"/>
            <a:ext cx="985960" cy="12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3"/>
            <a:endCxn id="9" idx="1"/>
          </p:cNvCxnSpPr>
          <p:nvPr/>
        </p:nvCxnSpPr>
        <p:spPr>
          <a:xfrm flipV="1">
            <a:off x="9125610" y="2389570"/>
            <a:ext cx="819980" cy="12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9883174" y="3433974"/>
            <a:ext cx="1721984" cy="9266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 answer from teacher at Inbox - Private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9" idx="2"/>
            <a:endCxn id="21" idx="0"/>
          </p:cNvCxnSpPr>
          <p:nvPr/>
        </p:nvCxnSpPr>
        <p:spPr>
          <a:xfrm>
            <a:off x="10744166" y="2767522"/>
            <a:ext cx="0" cy="666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2267712" y="3411954"/>
            <a:ext cx="2359880" cy="103491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Teacher notices a question from student at Inbox from admin tool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6096000" y="3504372"/>
            <a:ext cx="2203670" cy="85008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Teacher replies back the question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5" idx="3"/>
            <a:endCxn id="26" idx="1"/>
          </p:cNvCxnSpPr>
          <p:nvPr/>
        </p:nvCxnSpPr>
        <p:spPr>
          <a:xfrm flipV="1">
            <a:off x="4627592" y="3929413"/>
            <a:ext cx="146840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6" idx="3"/>
            <a:endCxn id="21" idx="1"/>
          </p:cNvCxnSpPr>
          <p:nvPr/>
        </p:nvCxnSpPr>
        <p:spPr>
          <a:xfrm flipV="1">
            <a:off x="8299670" y="3897286"/>
            <a:ext cx="1583504" cy="32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6123364" y="4743491"/>
            <a:ext cx="2176306" cy="107429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the Q&amp;A applies to all, teacher adds it knowledge base. </a:t>
            </a:r>
            <a:endParaRPr lang="en-US" dirty="0"/>
          </a:p>
        </p:txBody>
      </p:sp>
      <p:sp>
        <p:nvSpPr>
          <p:cNvPr id="34" name="Diamond 33"/>
          <p:cNvSpPr/>
          <p:nvPr/>
        </p:nvSpPr>
        <p:spPr>
          <a:xfrm>
            <a:off x="4945346" y="1877568"/>
            <a:ext cx="1618556" cy="104241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not found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26" idx="2"/>
            <a:endCxn id="33" idx="0"/>
          </p:cNvCxnSpPr>
          <p:nvPr/>
        </p:nvCxnSpPr>
        <p:spPr>
          <a:xfrm>
            <a:off x="7197835" y="4354454"/>
            <a:ext cx="13682" cy="389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09016" y="6132576"/>
            <a:ext cx="5427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*students cannot reply back messages received in Inbox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24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4782</TotalTime>
  <Words>323</Words>
  <Application>Microsoft Office PowerPoint</Application>
  <PresentationFormat>Widescreen</PresentationFormat>
  <Paragraphs>76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宋体</vt:lpstr>
      <vt:lpstr>Arial</vt:lpstr>
      <vt:lpstr>Calibri</vt:lpstr>
      <vt:lpstr>Calibri Light</vt:lpstr>
      <vt:lpstr>Office Theme</vt:lpstr>
      <vt:lpstr>Students App flow</vt:lpstr>
      <vt:lpstr>First experience flow – with accounts pre-imported</vt:lpstr>
      <vt:lpstr>First experience flow – without accounts pre-imported</vt:lpstr>
      <vt:lpstr>Second experience flow</vt:lpstr>
      <vt:lpstr>Messages flow  Announcement, Private (no reply)</vt:lpstr>
      <vt:lpstr>Exercises flow</vt:lpstr>
      <vt:lpstr>Class</vt:lpstr>
      <vt:lpstr>Q&amp;A flow – Pri2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Students account management flow</dc:title>
  <dc:creator>吴斐</dc:creator>
  <cp:lastModifiedBy>吴斐</cp:lastModifiedBy>
  <cp:revision>53</cp:revision>
  <dcterms:created xsi:type="dcterms:W3CDTF">2014-09-16T06:11:05Z</dcterms:created>
  <dcterms:modified xsi:type="dcterms:W3CDTF">2015-07-28T19:46:54Z</dcterms:modified>
</cp:coreProperties>
</file>