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61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斐" initials="吴斐" lastIdx="2" clrIdx="0">
    <p:extLst>
      <p:ext uri="{19B8F6BF-5375-455C-9EA6-DF929625EA0E}">
        <p15:presenceInfo xmlns:p15="http://schemas.microsoft.com/office/powerpoint/2012/main" userId="1e7981b67800a0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9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5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3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41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2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73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5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7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3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07FF-88D8-4799-B8FC-E0203F3B8DD7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5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dirty="0" err="1" smtClean="0"/>
              <a:t>Students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app</a:t>
            </a:r>
            <a:r>
              <a:rPr lang="fr-FR" altLang="zh-CN" dirty="0" smtClean="0"/>
              <a:t> flow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5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23345" y="1581834"/>
            <a:ext cx="1722189" cy="92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Scan QR code to Install/</a:t>
            </a:r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754897" y="3160381"/>
            <a:ext cx="2175576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</a:t>
            </a:r>
            <a:r>
              <a:rPr lang="fr-FR" dirty="0" err="1" smtClean="0"/>
              <a:t>wechat</a:t>
            </a:r>
            <a:r>
              <a:rPr lang="fr-FR" dirty="0" smtClean="0"/>
              <a:t> Id or Mobile# and Name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791118" y="1438501"/>
            <a:ext cx="2520764" cy="1213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distributes</a:t>
            </a:r>
            <a:r>
              <a:rPr lang="fr-FR" dirty="0" smtClean="0"/>
              <a:t> QR code to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959" y="5784794"/>
            <a:ext cx="6220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code or QBR </a:t>
            </a:r>
            <a:r>
              <a:rPr lang="fr-FR" dirty="0" err="1" smtClean="0"/>
              <a:t>thru</a:t>
            </a:r>
            <a:r>
              <a:rPr lang="fr-FR" dirty="0" smtClean="0"/>
              <a:t> email or at class</a:t>
            </a:r>
          </a:p>
          <a:p>
            <a:r>
              <a:rPr lang="fr-FR" dirty="0" smtClean="0"/>
              <a:t>*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display </a:t>
            </a:r>
            <a:r>
              <a:rPr lang="fr-FR" dirty="0" err="1" smtClean="0"/>
              <a:t>student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at the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zh-CN" altLang="fr-FR" dirty="0" smtClean="0"/>
              <a:t>*</a:t>
            </a:r>
            <a:r>
              <a:rPr lang="fr-FR" altLang="zh-CN" dirty="0" err="1" smtClean="0"/>
              <a:t>username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can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be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either</a:t>
            </a:r>
            <a:r>
              <a:rPr lang="fr-FR" altLang="zh-CN" dirty="0" smtClean="0"/>
              <a:t> mobile # or email </a:t>
            </a:r>
            <a:r>
              <a:rPr lang="fr-FR" altLang="zh-CN" dirty="0" err="1" smtClean="0"/>
              <a:t>address</a:t>
            </a:r>
            <a:r>
              <a:rPr lang="fr-FR" altLang="zh-CN" dirty="0" smtClean="0"/>
              <a:t> or </a:t>
            </a:r>
            <a:r>
              <a:rPr lang="fr-FR" altLang="zh-CN" dirty="0" err="1" smtClean="0"/>
              <a:t>any</a:t>
            </a:r>
            <a:r>
              <a:rPr lang="fr-FR" altLang="zh-CN" dirty="0" smtClean="0"/>
              <a:t> string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83454" y="1504420"/>
            <a:ext cx="2609088" cy="1093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altLang="zh-CN" dirty="0" err="1" smtClean="0"/>
              <a:t>account</a:t>
            </a:r>
            <a:r>
              <a:rPr lang="fr-FR" altLang="zh-CN" dirty="0" smtClean="0"/>
              <a:t> info</a:t>
            </a:r>
            <a:r>
              <a:rPr lang="fr-FR" dirty="0" smtClean="0"/>
              <a:t> to the DB and </a:t>
            </a:r>
            <a:r>
              <a:rPr lang="fr-FR" dirty="0" err="1" smtClean="0"/>
              <a:t>assign</a:t>
            </a:r>
            <a:r>
              <a:rPr lang="fr-FR" dirty="0" smtClean="0"/>
              <a:t> </a:t>
            </a:r>
            <a:r>
              <a:rPr lang="fr-FR" dirty="0" err="1" smtClean="0"/>
              <a:t>students</a:t>
            </a:r>
            <a:r>
              <a:rPr lang="fr-FR" dirty="0" smtClean="0"/>
              <a:t> to a class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 flipV="1">
            <a:off x="2992542" y="2045053"/>
            <a:ext cx="798576" cy="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 flipV="1">
            <a:off x="6311882" y="2044291"/>
            <a:ext cx="1211463" cy="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40" idx="1"/>
          </p:cNvCxnSpPr>
          <p:nvPr/>
        </p:nvCxnSpPr>
        <p:spPr>
          <a:xfrm>
            <a:off x="9245534" y="2044291"/>
            <a:ext cx="798575" cy="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experience</a:t>
            </a:r>
            <a:r>
              <a:rPr lang="fr-FR" dirty="0" smtClean="0"/>
              <a:t> flow </a:t>
            </a:r>
            <a:r>
              <a:rPr lang="fr-FR" altLang="zh-CN" dirty="0" smtClean="0"/>
              <a:t>– </a:t>
            </a:r>
            <a:r>
              <a:rPr lang="fr-FR" altLang="zh-CN" dirty="0" err="1" smtClean="0"/>
              <a:t>with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accouts</a:t>
            </a:r>
            <a:r>
              <a:rPr lang="fr-FR" altLang="zh-CN" dirty="0" smtClean="0"/>
              <a:t> of class </a:t>
            </a:r>
            <a:r>
              <a:rPr lang="fr-FR" altLang="zh-CN" dirty="0" err="1" smtClean="0"/>
              <a:t>imported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10044109" y="1667101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Sign</a:t>
            </a:r>
            <a:r>
              <a:rPr lang="fr-FR" dirty="0" smtClean="0"/>
              <a:t>-up</a:t>
            </a:r>
            <a:endParaRPr lang="fr-FR" dirty="0"/>
          </a:p>
        </p:txBody>
      </p:sp>
      <p:cxnSp>
        <p:nvCxnSpPr>
          <p:cNvPr id="50" name="Straight Arrow Connector 49"/>
          <p:cNvCxnSpPr>
            <a:stCxn id="40" idx="2"/>
            <a:endCxn id="6" idx="0"/>
          </p:cNvCxnSpPr>
          <p:nvPr/>
        </p:nvCxnSpPr>
        <p:spPr>
          <a:xfrm>
            <a:off x="10842685" y="2423005"/>
            <a:ext cx="0" cy="73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6402497" y="2908922"/>
            <a:ext cx="2241696" cy="15666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Account</a:t>
            </a:r>
            <a:r>
              <a:rPr lang="fr-FR" dirty="0" smtClean="0"/>
              <a:t> </a:t>
            </a:r>
            <a:r>
              <a:rPr lang="fr-FR" dirty="0" err="1" smtClean="0"/>
              <a:t>validated</a:t>
            </a:r>
            <a:r>
              <a:rPr lang="fr-FR" dirty="0" smtClean="0"/>
              <a:t>?</a:t>
            </a:r>
            <a:endParaRPr lang="fr-FR" dirty="0"/>
          </a:p>
        </p:txBody>
      </p:sp>
      <p:cxnSp>
        <p:nvCxnSpPr>
          <p:cNvPr id="49" name="Straight Arrow Connector 48"/>
          <p:cNvCxnSpPr>
            <a:stCxn id="6" idx="1"/>
            <a:endCxn id="2" idx="3"/>
          </p:cNvCxnSpPr>
          <p:nvPr/>
        </p:nvCxnSpPr>
        <p:spPr>
          <a:xfrm flipH="1">
            <a:off x="8644193" y="3692257"/>
            <a:ext cx="1110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359335" y="3289627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inbox messages and test</a:t>
            </a:r>
            <a:endParaRPr lang="fr-FR" dirty="0"/>
          </a:p>
        </p:txBody>
      </p:sp>
      <p:cxnSp>
        <p:nvCxnSpPr>
          <p:cNvPr id="58" name="Straight Arrow Connector 57"/>
          <p:cNvCxnSpPr>
            <a:stCxn id="2" idx="1"/>
            <a:endCxn id="56" idx="3"/>
          </p:cNvCxnSpPr>
          <p:nvPr/>
        </p:nvCxnSpPr>
        <p:spPr>
          <a:xfrm flipH="1" flipV="1">
            <a:off x="5579349" y="3692257"/>
            <a:ext cx="823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24179" y="4998131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teacher or Admin</a:t>
            </a:r>
            <a:endParaRPr lang="fr-FR" dirty="0"/>
          </a:p>
        </p:txBody>
      </p:sp>
      <p:cxnSp>
        <p:nvCxnSpPr>
          <p:cNvPr id="62" name="Straight Arrow Connector 61"/>
          <p:cNvCxnSpPr>
            <a:stCxn id="2" idx="2"/>
            <a:endCxn id="59" idx="0"/>
          </p:cNvCxnSpPr>
          <p:nvPr/>
        </p:nvCxnSpPr>
        <p:spPr>
          <a:xfrm>
            <a:off x="7523345" y="4475593"/>
            <a:ext cx="10841" cy="52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16421" y="365537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Yes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7523345" y="452937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6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3368" y="1784294"/>
            <a:ext cx="1722189" cy="92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QR code to Install/launch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84920" y="3362841"/>
            <a:ext cx="2175576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wechat</a:t>
            </a:r>
            <a:r>
              <a:rPr lang="en-US" dirty="0" smtClean="0"/>
              <a:t> Id or Mobile# and Name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21141" y="1640961"/>
            <a:ext cx="2520764" cy="1213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distributes QR code and class code to students (during class)</a:t>
            </a:r>
            <a:endParaRPr lang="en-US" dirty="0" smtClean="0"/>
          </a:p>
        </p:txBody>
      </p: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 flipV="1">
            <a:off x="6341905" y="2246751"/>
            <a:ext cx="1211463" cy="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40" idx="1"/>
          </p:cNvCxnSpPr>
          <p:nvPr/>
        </p:nvCxnSpPr>
        <p:spPr>
          <a:xfrm>
            <a:off x="9275557" y="2246751"/>
            <a:ext cx="798575" cy="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en-US" dirty="0" smtClean="0"/>
              <a:t>First experience flow </a:t>
            </a:r>
            <a:r>
              <a:rPr lang="en-US" altLang="zh-CN" dirty="0" smtClean="0"/>
              <a:t>– without </a:t>
            </a:r>
            <a:r>
              <a:rPr lang="en-US" altLang="zh-CN" dirty="0" err="1" smtClean="0"/>
              <a:t>accouts</a:t>
            </a:r>
            <a:r>
              <a:rPr lang="en-US" altLang="zh-CN" dirty="0" smtClean="0"/>
              <a:t> of class imported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0074132" y="1869561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Sign-up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0" idx="2"/>
            <a:endCxn id="6" idx="0"/>
          </p:cNvCxnSpPr>
          <p:nvPr/>
        </p:nvCxnSpPr>
        <p:spPr>
          <a:xfrm>
            <a:off x="10872708" y="2625465"/>
            <a:ext cx="0" cy="73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3187711" y="3111381"/>
            <a:ext cx="2241696" cy="15666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Auto-approve?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6" idx="1"/>
            <a:endCxn id="25" idx="3"/>
          </p:cNvCxnSpPr>
          <p:nvPr/>
        </p:nvCxnSpPr>
        <p:spPr>
          <a:xfrm flipH="1" flipV="1">
            <a:off x="8651997" y="3886131"/>
            <a:ext cx="1132923" cy="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50959" y="3514170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inbox and test 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2" idx="1"/>
            <a:endCxn id="56" idx="3"/>
          </p:cNvCxnSpPr>
          <p:nvPr/>
        </p:nvCxnSpPr>
        <p:spPr>
          <a:xfrm flipH="1">
            <a:off x="2570973" y="3894717"/>
            <a:ext cx="616738" cy="2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459231" y="5318888"/>
            <a:ext cx="1698655" cy="54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 status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2" idx="2"/>
            <a:endCxn id="59" idx="0"/>
          </p:cNvCxnSpPr>
          <p:nvPr/>
        </p:nvCxnSpPr>
        <p:spPr>
          <a:xfrm>
            <a:off x="4308559" y="4678052"/>
            <a:ext cx="0" cy="64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36583" y="388613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08559" y="47434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0959" y="1718995"/>
            <a:ext cx="2609088" cy="1093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class code with expiration date, member limit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9" idx="3"/>
            <a:endCxn id="9" idx="1"/>
          </p:cNvCxnSpPr>
          <p:nvPr/>
        </p:nvCxnSpPr>
        <p:spPr>
          <a:xfrm flipV="1">
            <a:off x="2960047" y="2247513"/>
            <a:ext cx="861094" cy="1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76421" y="3354255"/>
            <a:ext cx="2175576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to join the class with class code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5" idx="1"/>
            <a:endCxn id="2" idx="3"/>
          </p:cNvCxnSpPr>
          <p:nvPr/>
        </p:nvCxnSpPr>
        <p:spPr>
          <a:xfrm flipH="1">
            <a:off x="5429407" y="3886131"/>
            <a:ext cx="1047014" cy="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252943" y="4928134"/>
            <a:ext cx="2416046" cy="13281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approve?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9" idx="1"/>
            <a:endCxn id="27" idx="3"/>
          </p:cNvCxnSpPr>
          <p:nvPr/>
        </p:nvCxnSpPr>
        <p:spPr>
          <a:xfrm flipH="1">
            <a:off x="2668989" y="5592211"/>
            <a:ext cx="790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0"/>
            <a:endCxn id="56" idx="2"/>
          </p:cNvCxnSpPr>
          <p:nvPr/>
        </p:nvCxnSpPr>
        <p:spPr>
          <a:xfrm flipV="1">
            <a:off x="1460966" y="4319430"/>
            <a:ext cx="0" cy="60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46174" y="445324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21782" y="628498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459230" y="6127166"/>
            <a:ext cx="1698655" cy="54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Deny status</a:t>
            </a:r>
            <a:endParaRPr lang="en-US" dirty="0"/>
          </a:p>
        </p:txBody>
      </p:sp>
      <p:cxnSp>
        <p:nvCxnSpPr>
          <p:cNvPr id="47" name="Elbow Connector 46"/>
          <p:cNvCxnSpPr>
            <a:stCxn id="27" idx="2"/>
            <a:endCxn id="54" idx="1"/>
          </p:cNvCxnSpPr>
          <p:nvPr/>
        </p:nvCxnSpPr>
        <p:spPr>
          <a:xfrm rot="16200000" flipH="1">
            <a:off x="2387998" y="5329257"/>
            <a:ext cx="144200" cy="1998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experience</a:t>
            </a:r>
            <a:r>
              <a:rPr lang="fr-FR" dirty="0" smtClean="0"/>
              <a:t> flow </a:t>
            </a:r>
            <a:r>
              <a:rPr lang="fr-FR" altLang="zh-CN" dirty="0" smtClean="0"/>
              <a:t>– </a:t>
            </a:r>
            <a:r>
              <a:rPr lang="zh-CN" altLang="fr-FR" dirty="0" smtClean="0"/>
              <a:t>非本班级请求</a:t>
            </a:r>
            <a:endParaRPr lang="fr-FR" dirty="0"/>
          </a:p>
        </p:txBody>
      </p:sp>
      <p:sp>
        <p:nvSpPr>
          <p:cNvPr id="71" name="Rectangle 70"/>
          <p:cNvSpPr/>
          <p:nvPr/>
        </p:nvSpPr>
        <p:spPr>
          <a:xfrm>
            <a:off x="7553368" y="1784294"/>
            <a:ext cx="1722189" cy="92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Install/</a:t>
            </a:r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72" name="Rectangle 71"/>
          <p:cNvSpPr/>
          <p:nvPr/>
        </p:nvSpPr>
        <p:spPr>
          <a:xfrm>
            <a:off x="9784920" y="3362841"/>
            <a:ext cx="2175576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</a:t>
            </a:r>
            <a:r>
              <a:rPr lang="fr-FR" dirty="0" err="1" smtClean="0"/>
              <a:t>wechat</a:t>
            </a:r>
            <a:r>
              <a:rPr lang="fr-FR" dirty="0" smtClean="0"/>
              <a:t> Id or Mobile# and Name</a:t>
            </a:r>
            <a:endParaRPr lang="fr-FR" dirty="0"/>
          </a:p>
        </p:txBody>
      </p:sp>
      <p:sp>
        <p:nvSpPr>
          <p:cNvPr id="73" name="Rectangle 72"/>
          <p:cNvSpPr/>
          <p:nvPr/>
        </p:nvSpPr>
        <p:spPr>
          <a:xfrm>
            <a:off x="3821141" y="1640961"/>
            <a:ext cx="2520764" cy="1213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err="1" smtClean="0"/>
              <a:t>Student</a:t>
            </a:r>
            <a:r>
              <a:rPr lang="fr-FR" altLang="zh-CN" dirty="0" smtClean="0"/>
              <a:t> B </a:t>
            </a:r>
            <a:r>
              <a:rPr lang="fr-FR" altLang="zh-CN" dirty="0" err="1" smtClean="0"/>
              <a:t>goes</a:t>
            </a:r>
            <a:r>
              <a:rPr lang="fr-FR" altLang="zh-CN" dirty="0" smtClean="0"/>
              <a:t> to web site to </a:t>
            </a:r>
            <a:r>
              <a:rPr lang="fr-FR" altLang="zh-CN" dirty="0" err="1" smtClean="0"/>
              <a:t>download</a:t>
            </a:r>
            <a:r>
              <a:rPr lang="fr-FR" altLang="zh-CN" dirty="0" smtClean="0"/>
              <a:t>/</a:t>
            </a:r>
            <a:r>
              <a:rPr lang="fr-FR" altLang="zh-CN" dirty="0" err="1" smtClean="0"/>
              <a:t>install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apk</a:t>
            </a:r>
            <a:r>
              <a:rPr lang="fr-FR" altLang="zh-CN" dirty="0" smtClean="0"/>
              <a:t> or scan QR code</a:t>
            </a:r>
            <a:endParaRPr lang="fr-FR" dirty="0" smtClean="0"/>
          </a:p>
        </p:txBody>
      </p:sp>
      <p:cxnSp>
        <p:nvCxnSpPr>
          <p:cNvPr id="74" name="Straight Arrow Connector 73"/>
          <p:cNvCxnSpPr>
            <a:stCxn id="73" idx="3"/>
            <a:endCxn id="71" idx="1"/>
          </p:cNvCxnSpPr>
          <p:nvPr/>
        </p:nvCxnSpPr>
        <p:spPr>
          <a:xfrm flipV="1">
            <a:off x="6341905" y="2246751"/>
            <a:ext cx="1211463" cy="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3"/>
            <a:endCxn id="76" idx="1"/>
          </p:cNvCxnSpPr>
          <p:nvPr/>
        </p:nvCxnSpPr>
        <p:spPr>
          <a:xfrm>
            <a:off x="9275557" y="2246751"/>
            <a:ext cx="798575" cy="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0074132" y="1869561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Sign</a:t>
            </a:r>
            <a:r>
              <a:rPr lang="fr-FR" dirty="0" smtClean="0"/>
              <a:t>-up</a:t>
            </a:r>
            <a:endParaRPr lang="fr-FR" dirty="0"/>
          </a:p>
        </p:txBody>
      </p:sp>
      <p:cxnSp>
        <p:nvCxnSpPr>
          <p:cNvPr id="77" name="Straight Arrow Connector 76"/>
          <p:cNvCxnSpPr>
            <a:stCxn id="76" idx="2"/>
            <a:endCxn id="72" idx="0"/>
          </p:cNvCxnSpPr>
          <p:nvPr/>
        </p:nvCxnSpPr>
        <p:spPr>
          <a:xfrm>
            <a:off x="10872708" y="2625465"/>
            <a:ext cx="0" cy="73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iamond 77"/>
          <p:cNvSpPr/>
          <p:nvPr/>
        </p:nvSpPr>
        <p:spPr>
          <a:xfrm>
            <a:off x="3187711" y="3111381"/>
            <a:ext cx="2241696" cy="15666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Auto-</a:t>
            </a:r>
            <a:r>
              <a:rPr lang="fr-FR" dirty="0" err="1" smtClean="0"/>
              <a:t>approve</a:t>
            </a:r>
            <a:r>
              <a:rPr lang="fr-FR" dirty="0"/>
              <a:t>?</a:t>
            </a:r>
          </a:p>
        </p:txBody>
      </p:sp>
      <p:cxnSp>
        <p:nvCxnSpPr>
          <p:cNvPr id="79" name="Straight Arrow Connector 78"/>
          <p:cNvCxnSpPr>
            <a:stCxn id="72" idx="1"/>
            <a:endCxn id="88" idx="3"/>
          </p:cNvCxnSpPr>
          <p:nvPr/>
        </p:nvCxnSpPr>
        <p:spPr>
          <a:xfrm flipH="1" flipV="1">
            <a:off x="8651997" y="3886131"/>
            <a:ext cx="1132923" cy="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50959" y="3514170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inbox and test </a:t>
            </a:r>
            <a:endParaRPr lang="fr-FR" dirty="0"/>
          </a:p>
        </p:txBody>
      </p:sp>
      <p:cxnSp>
        <p:nvCxnSpPr>
          <p:cNvPr id="81" name="Straight Arrow Connector 80"/>
          <p:cNvCxnSpPr>
            <a:stCxn id="78" idx="1"/>
            <a:endCxn id="80" idx="3"/>
          </p:cNvCxnSpPr>
          <p:nvPr/>
        </p:nvCxnSpPr>
        <p:spPr>
          <a:xfrm flipH="1">
            <a:off x="2570973" y="3894717"/>
            <a:ext cx="616738" cy="2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459231" y="5318888"/>
            <a:ext cx="1698655" cy="54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 status</a:t>
            </a:r>
            <a:endParaRPr lang="fr-FR" dirty="0"/>
          </a:p>
        </p:txBody>
      </p:sp>
      <p:cxnSp>
        <p:nvCxnSpPr>
          <p:cNvPr id="83" name="Straight Arrow Connector 82"/>
          <p:cNvCxnSpPr>
            <a:stCxn id="78" idx="2"/>
            <a:endCxn id="82" idx="0"/>
          </p:cNvCxnSpPr>
          <p:nvPr/>
        </p:nvCxnSpPr>
        <p:spPr>
          <a:xfrm>
            <a:off x="4308559" y="4678052"/>
            <a:ext cx="0" cy="64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36583" y="388613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Yes</a:t>
            </a:r>
            <a:endParaRPr lang="fr-FR" dirty="0"/>
          </a:p>
        </p:txBody>
      </p:sp>
      <p:sp>
        <p:nvSpPr>
          <p:cNvPr id="85" name="TextBox 84"/>
          <p:cNvSpPr txBox="1"/>
          <p:nvPr/>
        </p:nvSpPr>
        <p:spPr>
          <a:xfrm>
            <a:off x="4308559" y="47434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86" name="Rectangle 85"/>
          <p:cNvSpPr/>
          <p:nvPr/>
        </p:nvSpPr>
        <p:spPr>
          <a:xfrm>
            <a:off x="350959" y="1718995"/>
            <a:ext cx="2609088" cy="10939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Student</a:t>
            </a:r>
            <a:r>
              <a:rPr lang="fr-FR" dirty="0" smtClean="0"/>
              <a:t> A </a:t>
            </a:r>
            <a:r>
              <a:rPr lang="fr-FR" dirty="0" err="1" smtClean="0"/>
              <a:t>recommends</a:t>
            </a:r>
            <a:r>
              <a:rPr lang="fr-FR" dirty="0" smtClean="0"/>
              <a:t> to </a:t>
            </a:r>
            <a:r>
              <a:rPr lang="fr-FR" dirty="0" err="1" smtClean="0"/>
              <a:t>student</a:t>
            </a:r>
            <a:r>
              <a:rPr lang="fr-FR" dirty="0" smtClean="0"/>
              <a:t> B </a:t>
            </a:r>
            <a:r>
              <a:rPr lang="fr-FR" dirty="0" err="1" smtClean="0"/>
              <a:t>with</a:t>
            </a:r>
            <a:r>
              <a:rPr lang="fr-FR" dirty="0" smtClean="0"/>
              <a:t> class code</a:t>
            </a:r>
            <a:endParaRPr lang="fr-FR" dirty="0"/>
          </a:p>
        </p:txBody>
      </p:sp>
      <p:cxnSp>
        <p:nvCxnSpPr>
          <p:cNvPr id="87" name="Straight Arrow Connector 86"/>
          <p:cNvCxnSpPr>
            <a:stCxn id="86" idx="3"/>
            <a:endCxn id="73" idx="1"/>
          </p:cNvCxnSpPr>
          <p:nvPr/>
        </p:nvCxnSpPr>
        <p:spPr>
          <a:xfrm flipV="1">
            <a:off x="2960047" y="2247513"/>
            <a:ext cx="861094" cy="1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76421" y="3354255"/>
            <a:ext cx="2175576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Request</a:t>
            </a:r>
            <a:r>
              <a:rPr lang="fr-FR" dirty="0" smtClean="0"/>
              <a:t> to </a:t>
            </a:r>
            <a:r>
              <a:rPr lang="fr-FR" dirty="0" err="1" smtClean="0"/>
              <a:t>join</a:t>
            </a:r>
            <a:r>
              <a:rPr lang="fr-FR" dirty="0" smtClean="0"/>
              <a:t> the class </a:t>
            </a:r>
            <a:r>
              <a:rPr lang="fr-FR" dirty="0" err="1" smtClean="0"/>
              <a:t>with</a:t>
            </a:r>
            <a:r>
              <a:rPr lang="fr-FR" dirty="0" smtClean="0"/>
              <a:t> class code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student</a:t>
            </a:r>
            <a:r>
              <a:rPr lang="fr-FR" dirty="0" smtClean="0"/>
              <a:t> A</a:t>
            </a:r>
            <a:endParaRPr lang="fr-FR" dirty="0"/>
          </a:p>
        </p:txBody>
      </p:sp>
      <p:cxnSp>
        <p:nvCxnSpPr>
          <p:cNvPr id="89" name="Straight Arrow Connector 88"/>
          <p:cNvCxnSpPr>
            <a:stCxn id="88" idx="1"/>
            <a:endCxn id="78" idx="3"/>
          </p:cNvCxnSpPr>
          <p:nvPr/>
        </p:nvCxnSpPr>
        <p:spPr>
          <a:xfrm flipH="1">
            <a:off x="5429407" y="3886131"/>
            <a:ext cx="1047014" cy="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Diamond 89"/>
          <p:cNvSpPr/>
          <p:nvPr/>
        </p:nvSpPr>
        <p:spPr>
          <a:xfrm>
            <a:off x="252943" y="4928134"/>
            <a:ext cx="2416046" cy="13281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approve</a:t>
            </a:r>
            <a:r>
              <a:rPr lang="fr-FR" dirty="0" smtClean="0"/>
              <a:t>?</a:t>
            </a:r>
            <a:endParaRPr lang="fr-FR" dirty="0"/>
          </a:p>
        </p:txBody>
      </p:sp>
      <p:cxnSp>
        <p:nvCxnSpPr>
          <p:cNvPr id="91" name="Straight Arrow Connector 90"/>
          <p:cNvCxnSpPr>
            <a:stCxn id="82" idx="1"/>
            <a:endCxn id="90" idx="3"/>
          </p:cNvCxnSpPr>
          <p:nvPr/>
        </p:nvCxnSpPr>
        <p:spPr>
          <a:xfrm flipH="1">
            <a:off x="2668989" y="5592211"/>
            <a:ext cx="790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0" idx="0"/>
            <a:endCxn id="80" idx="2"/>
          </p:cNvCxnSpPr>
          <p:nvPr/>
        </p:nvCxnSpPr>
        <p:spPr>
          <a:xfrm flipV="1">
            <a:off x="1460966" y="4319430"/>
            <a:ext cx="0" cy="60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446174" y="445324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Yes</a:t>
            </a:r>
            <a:endParaRPr lang="fr-FR" dirty="0"/>
          </a:p>
        </p:txBody>
      </p:sp>
      <p:sp>
        <p:nvSpPr>
          <p:cNvPr id="94" name="TextBox 93"/>
          <p:cNvSpPr txBox="1"/>
          <p:nvPr/>
        </p:nvSpPr>
        <p:spPr>
          <a:xfrm>
            <a:off x="2621782" y="628498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3459230" y="6127166"/>
            <a:ext cx="1698655" cy="54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Deny status</a:t>
            </a:r>
            <a:endParaRPr lang="fr-FR" dirty="0"/>
          </a:p>
        </p:txBody>
      </p:sp>
      <p:cxnSp>
        <p:nvCxnSpPr>
          <p:cNvPr id="96" name="Elbow Connector 95"/>
          <p:cNvCxnSpPr>
            <a:stCxn id="90" idx="2"/>
            <a:endCxn id="95" idx="1"/>
          </p:cNvCxnSpPr>
          <p:nvPr/>
        </p:nvCxnSpPr>
        <p:spPr>
          <a:xfrm rot="16200000" flipH="1">
            <a:off x="2387998" y="5329257"/>
            <a:ext cx="144200" cy="1998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3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802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43433" y="3192575"/>
            <a:ext cx="2064986" cy="118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Sign</a:t>
            </a:r>
            <a:r>
              <a:rPr lang="fr-FR" dirty="0" smtClean="0"/>
              <a:t> in </a:t>
            </a:r>
            <a:r>
              <a:rPr lang="fr-FR" dirty="0" err="1" smtClean="0"/>
              <a:t>with</a:t>
            </a:r>
            <a:r>
              <a:rPr lang="fr-FR" dirty="0" smtClean="0"/>
              <a:t> email and </a:t>
            </a:r>
            <a:r>
              <a:rPr lang="fr-FR" dirty="0" err="1" smtClean="0"/>
              <a:t>password</a:t>
            </a:r>
            <a:r>
              <a:rPr lang="fr-FR" dirty="0" smtClean="0"/>
              <a:t>. </a:t>
            </a:r>
            <a:r>
              <a:rPr lang="fr-FR" dirty="0" err="1" smtClean="0"/>
              <a:t>Choose</a:t>
            </a:r>
            <a:r>
              <a:rPr lang="fr-FR" dirty="0" smtClean="0"/>
              <a:t> to </a:t>
            </a:r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sign</a:t>
            </a:r>
            <a:r>
              <a:rPr lang="fr-FR" dirty="0" smtClean="0"/>
              <a:t>-in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77912" y="3312911"/>
            <a:ext cx="1560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main UI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719328" y="6211669"/>
            <a:ext cx="534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code and </a:t>
            </a:r>
            <a:r>
              <a:rPr lang="fr-FR" dirty="0" err="1" smtClean="0"/>
              <a:t>pwd</a:t>
            </a:r>
            <a:r>
              <a:rPr lang="fr-FR" dirty="0" smtClean="0"/>
              <a:t> </a:t>
            </a:r>
            <a:r>
              <a:rPr lang="fr-FR" dirty="0" err="1" smtClean="0"/>
              <a:t>thru</a:t>
            </a:r>
            <a:r>
              <a:rPr lang="fr-FR" dirty="0" smtClean="0"/>
              <a:t> email or at class</a:t>
            </a:r>
          </a:p>
          <a:p>
            <a:r>
              <a:rPr lang="fr-FR" dirty="0" smtClean="0"/>
              <a:t>*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display </a:t>
            </a:r>
            <a:r>
              <a:rPr lang="fr-FR" dirty="0" err="1" smtClean="0"/>
              <a:t>student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at the </a:t>
            </a:r>
            <a:r>
              <a:rPr lang="fr-FR" dirty="0" err="1" smtClean="0"/>
              <a:t>app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5" idx="3"/>
            <a:endCxn id="43" idx="1"/>
          </p:cNvCxnSpPr>
          <p:nvPr/>
        </p:nvCxnSpPr>
        <p:spPr>
          <a:xfrm>
            <a:off x="1808954" y="3770111"/>
            <a:ext cx="63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 flipV="1">
            <a:off x="6808419" y="3770111"/>
            <a:ext cx="869493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Second </a:t>
            </a:r>
            <a:r>
              <a:rPr lang="fr-FR" dirty="0" err="1" smtClean="0"/>
              <a:t>experience</a:t>
            </a:r>
            <a:r>
              <a:rPr lang="fr-FR" dirty="0" smtClean="0"/>
              <a:t> flow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148282" y="3534666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0082784" y="1438501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Inbox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0254285" y="2385695"/>
            <a:ext cx="171453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</a:t>
            </a:r>
            <a:endParaRPr lang="fr-FR" dirty="0"/>
          </a:p>
        </p:txBody>
      </p:sp>
      <p:cxnSp>
        <p:nvCxnSpPr>
          <p:cNvPr id="4" name="Straight Arrow Connector 3"/>
          <p:cNvCxnSpPr>
            <a:stCxn id="8" idx="3"/>
            <a:endCxn id="15" idx="1"/>
          </p:cNvCxnSpPr>
          <p:nvPr/>
        </p:nvCxnSpPr>
        <p:spPr>
          <a:xfrm flipV="1">
            <a:off x="9238488" y="1828723"/>
            <a:ext cx="844296" cy="194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7" idx="1"/>
          </p:cNvCxnSpPr>
          <p:nvPr/>
        </p:nvCxnSpPr>
        <p:spPr>
          <a:xfrm flipV="1">
            <a:off x="9238488" y="2775917"/>
            <a:ext cx="1015797" cy="99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" idx="1"/>
          </p:cNvCxnSpPr>
          <p:nvPr/>
        </p:nvCxnSpPr>
        <p:spPr>
          <a:xfrm>
            <a:off x="9238488" y="3770111"/>
            <a:ext cx="909794" cy="15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48289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sign</a:t>
            </a:r>
            <a:r>
              <a:rPr lang="fr-FR" dirty="0" smtClean="0"/>
              <a:t>-in</a:t>
            </a:r>
            <a:endParaRPr lang="fr-FR" dirty="0"/>
          </a:p>
        </p:txBody>
      </p:sp>
      <p:cxnSp>
        <p:nvCxnSpPr>
          <p:cNvPr id="49" name="Straight Arrow Connector 48"/>
          <p:cNvCxnSpPr>
            <a:stCxn id="43" idx="3"/>
            <a:endCxn id="6" idx="1"/>
          </p:cNvCxnSpPr>
          <p:nvPr/>
        </p:nvCxnSpPr>
        <p:spPr>
          <a:xfrm>
            <a:off x="4045441" y="3770111"/>
            <a:ext cx="697992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082784" y="4857622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Q &amp; A</a:t>
            </a:r>
            <a:endParaRPr lang="fr-FR" dirty="0"/>
          </a:p>
        </p:txBody>
      </p:sp>
      <p:cxnSp>
        <p:nvCxnSpPr>
          <p:cNvPr id="7" name="Straight Arrow Connector 6"/>
          <p:cNvCxnSpPr>
            <a:stCxn id="8" idx="3"/>
            <a:endCxn id="19" idx="1"/>
          </p:cNvCxnSpPr>
          <p:nvPr/>
        </p:nvCxnSpPr>
        <p:spPr>
          <a:xfrm>
            <a:off x="9238488" y="3770111"/>
            <a:ext cx="844296" cy="147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Inbox</a:t>
            </a:r>
            <a:r>
              <a:rPr lang="fr-FR" dirty="0" smtClean="0"/>
              <a:t> flow </a:t>
            </a:r>
            <a:br>
              <a:rPr lang="fr-FR" dirty="0" smtClean="0"/>
            </a:br>
            <a:r>
              <a:rPr lang="fr-FR" sz="3600" dirty="0" err="1" smtClean="0"/>
              <a:t>Announcement</a:t>
            </a:r>
            <a:r>
              <a:rPr lang="fr-FR" sz="3600" dirty="0" smtClean="0"/>
              <a:t>, </a:t>
            </a:r>
            <a:r>
              <a:rPr lang="fr-FR" sz="3600" dirty="0" err="1" smtClean="0"/>
              <a:t>Private</a:t>
            </a:r>
            <a:r>
              <a:rPr lang="fr-FR" sz="3600" dirty="0" smtClean="0"/>
              <a:t> (no </a:t>
            </a:r>
            <a:r>
              <a:rPr lang="fr-FR" sz="3600" dirty="0" err="1" smtClean="0"/>
              <a:t>reply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4" name="Rectangle 3"/>
          <p:cNvSpPr/>
          <p:nvPr/>
        </p:nvSpPr>
        <p:spPr>
          <a:xfrm>
            <a:off x="1155382" y="3468624"/>
            <a:ext cx="1826895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Inbox</a:t>
            </a:r>
            <a:r>
              <a:rPr lang="fr-FR" dirty="0" smtClean="0"/>
              <a:t> tab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345686" y="3468624"/>
            <a:ext cx="2458593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announcement</a:t>
            </a:r>
            <a:r>
              <a:rPr lang="fr-FR" dirty="0" smtClean="0"/>
              <a:t> (sent to class) or </a:t>
            </a:r>
            <a:r>
              <a:rPr lang="fr-FR" dirty="0" err="1" smtClean="0"/>
              <a:t>private</a:t>
            </a:r>
            <a:r>
              <a:rPr lang="fr-FR" dirty="0" smtClean="0"/>
              <a:t> (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982277" y="4066032"/>
            <a:ext cx="1363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081135" y="3694176"/>
            <a:ext cx="1645920" cy="908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Save messages as </a:t>
            </a:r>
            <a:r>
              <a:rPr lang="zh-CN" altLang="fr-FR" dirty="0" smtClean="0"/>
              <a:t>收藏</a:t>
            </a:r>
            <a:r>
              <a:rPr lang="fr-FR" dirty="0" smtClean="0"/>
              <a:t>???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081135" y="4899088"/>
            <a:ext cx="1645920" cy="908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err="1" smtClean="0"/>
              <a:t>Delete</a:t>
            </a:r>
            <a:r>
              <a:rPr lang="fr-FR" altLang="zh-CN" dirty="0" smtClean="0"/>
              <a:t> </a:t>
            </a:r>
            <a:r>
              <a:rPr lang="fr-FR" dirty="0" smtClean="0"/>
              <a:t>messages???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6804279" y="4066032"/>
            <a:ext cx="2276856" cy="8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6804279" y="4066032"/>
            <a:ext cx="2276856" cy="128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081135" y="2072640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Flag a message </a:t>
            </a:r>
            <a:r>
              <a:rPr lang="en-US" dirty="0" smtClean="0"/>
              <a:t>as high priority to </a:t>
            </a:r>
            <a:r>
              <a:rPr lang="zh-CN" altLang="fr-FR" dirty="0" smtClean="0"/>
              <a:t>置顶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5" idx="3"/>
            <a:endCxn id="10" idx="1"/>
          </p:cNvCxnSpPr>
          <p:nvPr/>
        </p:nvCxnSpPr>
        <p:spPr>
          <a:xfrm flipV="1">
            <a:off x="6804279" y="2526792"/>
            <a:ext cx="2276856" cy="15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flow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38200" y="240760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Test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07632" y="2292127"/>
            <a:ext cx="1871506" cy="102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a </a:t>
            </a:r>
            <a:r>
              <a:rPr lang="fr-FR" dirty="0" err="1" smtClean="0"/>
              <a:t>sequence</a:t>
            </a:r>
            <a:r>
              <a:rPr lang="fr-FR" dirty="0" smtClean="0"/>
              <a:t> of </a:t>
            </a:r>
            <a:r>
              <a:rPr lang="fr-FR" dirty="0" err="1" smtClean="0"/>
              <a:t>exercises</a:t>
            </a:r>
            <a:r>
              <a:rPr lang="fr-FR" dirty="0" smtClean="0"/>
              <a:t> or an exam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274530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Start/Restart </a:t>
            </a:r>
            <a:r>
              <a:rPr lang="fr-FR" dirty="0" err="1" smtClean="0"/>
              <a:t>exercises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74530" y="45188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 or Exit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857642" y="45188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Resume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857642" y="242620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Complete all and </a:t>
            </a:r>
            <a:r>
              <a:rPr lang="fr-FR" dirty="0" err="1" smtClean="0"/>
              <a:t>submit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274774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Check score and </a:t>
            </a:r>
            <a:r>
              <a:rPr lang="fr-FR" dirty="0" err="1" smtClean="0"/>
              <a:t>answers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2435352" y="2785555"/>
            <a:ext cx="572280" cy="1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4879138" y="2791906"/>
            <a:ext cx="395392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6073106" y="3169858"/>
            <a:ext cx="0" cy="134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6871682" y="4896806"/>
            <a:ext cx="98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>
            <a:off x="6871682" y="2791906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9454794" y="2791906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8" idx="2"/>
          </p:cNvCxnSpPr>
          <p:nvPr/>
        </p:nvCxnSpPr>
        <p:spPr>
          <a:xfrm flipV="1">
            <a:off x="8656218" y="3182112"/>
            <a:ext cx="0" cy="133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9" idx="0"/>
            <a:endCxn id="4" idx="0"/>
          </p:cNvCxnSpPr>
          <p:nvPr/>
        </p:nvCxnSpPr>
        <p:spPr>
          <a:xfrm rot="16200000" flipV="1">
            <a:off x="7447455" y="-1211942"/>
            <a:ext cx="121827" cy="7129965"/>
          </a:xfrm>
          <a:prstGeom prst="bentConnector3">
            <a:avLst>
              <a:gd name="adj1" fmla="val 487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07" y="285509"/>
            <a:ext cx="10515600" cy="792598"/>
          </a:xfrm>
        </p:spPr>
        <p:txBody>
          <a:bodyPr/>
          <a:lstStyle/>
          <a:p>
            <a:r>
              <a:rPr lang="fr-FR" dirty="0" smtClean="0"/>
              <a:t>Clas</a:t>
            </a:r>
            <a:r>
              <a:rPr lang="fr-FR" altLang="zh-CN" dirty="0" smtClean="0"/>
              <a:t>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95207" y="1334286"/>
            <a:ext cx="1574673" cy="86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Class tab</a:t>
            </a:r>
            <a:endParaRPr lang="fr-FR" dirty="0"/>
          </a:p>
        </p:txBody>
      </p:sp>
      <p:cxnSp>
        <p:nvCxnSpPr>
          <p:cNvPr id="7" name="Straight Arrow Connector 6"/>
          <p:cNvCxnSpPr>
            <a:stCxn id="4" idx="3"/>
            <a:endCxn id="28" idx="1"/>
          </p:cNvCxnSpPr>
          <p:nvPr/>
        </p:nvCxnSpPr>
        <p:spPr>
          <a:xfrm flipV="1">
            <a:off x="2369880" y="1756804"/>
            <a:ext cx="445962" cy="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31888" y="1289414"/>
            <a:ext cx="1804103" cy="95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Click « </a:t>
            </a:r>
            <a:r>
              <a:rPr lang="fr-FR" altLang="zh-CN" dirty="0" err="1" smtClean="0"/>
              <a:t>apply</a:t>
            </a:r>
            <a:r>
              <a:rPr lang="fr-FR" altLang="zh-CN" dirty="0" smtClean="0"/>
              <a:t> for class »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28" idx="3"/>
            <a:endCxn id="12" idx="1"/>
          </p:cNvCxnSpPr>
          <p:nvPr/>
        </p:nvCxnSpPr>
        <p:spPr>
          <a:xfrm>
            <a:off x="4459476" y="1756804"/>
            <a:ext cx="772412" cy="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15842" y="1315165"/>
            <a:ext cx="1643634" cy="88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Show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altLang="zh-CN" dirty="0" err="1" smtClean="0"/>
              <a:t>joined</a:t>
            </a:r>
            <a:r>
              <a:rPr lang="fr-FR" altLang="zh-CN" dirty="0" smtClean="0"/>
              <a:t> and </a:t>
            </a:r>
            <a:r>
              <a:rPr lang="fr-FR" altLang="zh-CN" dirty="0" err="1" smtClean="0"/>
              <a:t>pending</a:t>
            </a:r>
            <a:r>
              <a:rPr lang="fr-FR" altLang="zh-CN" dirty="0" smtClean="0"/>
              <a:t> </a:t>
            </a:r>
            <a:r>
              <a:rPr lang="fr-FR" dirty="0" smtClean="0"/>
              <a:t>classes</a:t>
            </a:r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7956679" y="1251027"/>
            <a:ext cx="1816608" cy="102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class code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>
            <a:stCxn id="12" idx="3"/>
            <a:endCxn id="64" idx="1"/>
          </p:cNvCxnSpPr>
          <p:nvPr/>
        </p:nvCxnSpPr>
        <p:spPr>
          <a:xfrm flipV="1">
            <a:off x="7035991" y="1761306"/>
            <a:ext cx="920688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2"/>
            <a:endCxn id="21" idx="0"/>
          </p:cNvCxnSpPr>
          <p:nvPr/>
        </p:nvCxnSpPr>
        <p:spPr>
          <a:xfrm>
            <a:off x="8864983" y="2271584"/>
            <a:ext cx="0" cy="26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7903435" y="2535114"/>
            <a:ext cx="1923095" cy="1243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Auto-</a:t>
            </a:r>
            <a:r>
              <a:rPr lang="fr-FR" dirty="0" err="1" smtClean="0"/>
              <a:t>approve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916009" y="2535114"/>
            <a:ext cx="1846708" cy="117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 to </a:t>
            </a:r>
            <a:r>
              <a:rPr lang="fr-FR" dirty="0" err="1" smtClean="0"/>
              <a:t>Joined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 smtClean="0"/>
              <a:t> and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inbox</a:t>
            </a:r>
            <a:r>
              <a:rPr lang="fr-FR" dirty="0" smtClean="0"/>
              <a:t> and test</a:t>
            </a:r>
            <a:endParaRPr lang="fr-FR" dirty="0"/>
          </a:p>
        </p:txBody>
      </p:sp>
      <p:cxnSp>
        <p:nvCxnSpPr>
          <p:cNvPr id="36" name="Straight Arrow Connector 35"/>
          <p:cNvCxnSpPr>
            <a:stCxn id="21" idx="1"/>
            <a:endCxn id="22" idx="3"/>
          </p:cNvCxnSpPr>
          <p:nvPr/>
        </p:nvCxnSpPr>
        <p:spPr>
          <a:xfrm flipH="1" flipV="1">
            <a:off x="6762717" y="3122853"/>
            <a:ext cx="1140718" cy="3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7" idx="1"/>
            <a:endCxn id="22" idx="1"/>
          </p:cNvCxnSpPr>
          <p:nvPr/>
        </p:nvCxnSpPr>
        <p:spPr>
          <a:xfrm rot="10800000" flipH="1">
            <a:off x="4631339" y="3122853"/>
            <a:ext cx="284669" cy="1667204"/>
          </a:xfrm>
          <a:prstGeom prst="bentConnector3">
            <a:avLst>
              <a:gd name="adj1" fmla="val -80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1"/>
            <a:endCxn id="83" idx="3"/>
          </p:cNvCxnSpPr>
          <p:nvPr/>
        </p:nvCxnSpPr>
        <p:spPr>
          <a:xfrm flipH="1" flipV="1">
            <a:off x="3606862" y="4790056"/>
            <a:ext cx="1024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278190" y="4216202"/>
            <a:ext cx="2328672" cy="114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Admin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sends</a:t>
            </a:r>
            <a:r>
              <a:rPr lang="fr-FR" dirty="0" smtClean="0"/>
              <a:t> a </a:t>
            </a:r>
            <a:r>
              <a:rPr lang="fr-FR" dirty="0" err="1" smtClean="0"/>
              <a:t>private</a:t>
            </a:r>
            <a:r>
              <a:rPr lang="fr-FR" dirty="0" smtClean="0"/>
              <a:t> message to the </a:t>
            </a:r>
            <a:r>
              <a:rPr lang="fr-FR" dirty="0" err="1" smtClean="0"/>
              <a:t>student</a:t>
            </a:r>
            <a:endParaRPr lang="fr-FR" dirty="0"/>
          </a:p>
        </p:txBody>
      </p:sp>
      <p:sp>
        <p:nvSpPr>
          <p:cNvPr id="84" name="Rectangle 83"/>
          <p:cNvSpPr/>
          <p:nvPr/>
        </p:nvSpPr>
        <p:spPr>
          <a:xfrm>
            <a:off x="8192771" y="4438214"/>
            <a:ext cx="1344423" cy="703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Pending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endParaRPr lang="fr-FR" dirty="0"/>
          </a:p>
        </p:txBody>
      </p:sp>
      <p:cxnSp>
        <p:nvCxnSpPr>
          <p:cNvPr id="86" name="Straight Arrow Connector 85"/>
          <p:cNvCxnSpPr>
            <a:stCxn id="21" idx="2"/>
            <a:endCxn id="84" idx="0"/>
          </p:cNvCxnSpPr>
          <p:nvPr/>
        </p:nvCxnSpPr>
        <p:spPr>
          <a:xfrm>
            <a:off x="8864983" y="3778993"/>
            <a:ext cx="0" cy="65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4631340" y="4125979"/>
            <a:ext cx="2416046" cy="13281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approve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117" name="TextBox 116"/>
          <p:cNvSpPr txBox="1"/>
          <p:nvPr/>
        </p:nvSpPr>
        <p:spPr>
          <a:xfrm>
            <a:off x="4388578" y="424024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Yes</a:t>
            </a:r>
            <a:endParaRPr lang="fr-FR" dirty="0"/>
          </a:p>
        </p:txBody>
      </p:sp>
      <p:cxnSp>
        <p:nvCxnSpPr>
          <p:cNvPr id="123" name="Straight Arrow Connector 122"/>
          <p:cNvCxnSpPr>
            <a:stCxn id="84" idx="1"/>
            <a:endCxn id="77" idx="3"/>
          </p:cNvCxnSpPr>
          <p:nvPr/>
        </p:nvCxnSpPr>
        <p:spPr>
          <a:xfrm flipH="1">
            <a:off x="7047386" y="4790056"/>
            <a:ext cx="1145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05141" y="27345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Yes</a:t>
            </a:r>
            <a:endParaRPr lang="fr-FR" dirty="0"/>
          </a:p>
        </p:txBody>
      </p:sp>
      <p:sp>
        <p:nvSpPr>
          <p:cNvPr id="128" name="TextBox 127"/>
          <p:cNvSpPr txBox="1"/>
          <p:nvPr/>
        </p:nvSpPr>
        <p:spPr>
          <a:xfrm>
            <a:off x="8811257" y="378162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133" name="Rectangle 132"/>
          <p:cNvSpPr/>
          <p:nvPr/>
        </p:nvSpPr>
        <p:spPr>
          <a:xfrm>
            <a:off x="5167151" y="5869521"/>
            <a:ext cx="1344423" cy="703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Pending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endParaRPr lang="fr-FR" dirty="0"/>
          </a:p>
        </p:txBody>
      </p:sp>
      <p:cxnSp>
        <p:nvCxnSpPr>
          <p:cNvPr id="135" name="Straight Arrow Connector 134"/>
          <p:cNvCxnSpPr>
            <a:stCxn id="77" idx="2"/>
            <a:endCxn id="133" idx="0"/>
          </p:cNvCxnSpPr>
          <p:nvPr/>
        </p:nvCxnSpPr>
        <p:spPr>
          <a:xfrm>
            <a:off x="5839363" y="5454134"/>
            <a:ext cx="0" cy="41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906152" y="54541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6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Q&amp;A flow – Pri2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09016" y="2005267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Q &amp;A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712686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Search</a:t>
            </a:r>
            <a:r>
              <a:rPr lang="fr-FR" dirty="0" smtClean="0"/>
              <a:t> keyword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528458" y="202387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Choose</a:t>
            </a:r>
            <a:r>
              <a:rPr lang="fr-FR" dirty="0" smtClean="0"/>
              <a:t> to </a:t>
            </a:r>
            <a:r>
              <a:rPr lang="fr-FR" dirty="0" err="1" smtClean="0"/>
              <a:t>submit</a:t>
            </a:r>
            <a:r>
              <a:rPr lang="fr-FR" dirty="0" smtClean="0"/>
              <a:t> a question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945590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</a:t>
            </a:r>
            <a:r>
              <a:rPr lang="fr-FR" altLang="zh-CN" dirty="0" err="1" smtClean="0"/>
              <a:t>enerate</a:t>
            </a:r>
            <a:r>
              <a:rPr lang="fr-FR" altLang="zh-CN" dirty="0" smtClean="0"/>
              <a:t> a message </a:t>
            </a:r>
            <a:r>
              <a:rPr lang="fr-FR" dirty="0" smtClean="0"/>
              <a:t>at </a:t>
            </a:r>
            <a:r>
              <a:rPr lang="fr-FR" dirty="0" err="1" smtClean="0"/>
              <a:t>Inbox</a:t>
            </a:r>
            <a:endParaRPr lang="fr-FR" dirty="0"/>
          </a:p>
        </p:txBody>
      </p: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2106168" y="2383219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4309838" y="2389570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6542498" y="2389570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9125610" y="2389570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883174" y="3433974"/>
            <a:ext cx="1721984" cy="92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 smtClean="0"/>
              <a:t>answer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teacher</a:t>
            </a:r>
            <a:r>
              <a:rPr lang="fr-FR" dirty="0" smtClean="0"/>
              <a:t> at </a:t>
            </a:r>
            <a:r>
              <a:rPr lang="fr-FR" dirty="0" err="1" smtClean="0"/>
              <a:t>Inbox</a:t>
            </a:r>
            <a:r>
              <a:rPr lang="fr-FR" dirty="0" smtClean="0"/>
              <a:t> - </a:t>
            </a:r>
            <a:r>
              <a:rPr lang="fr-FR" dirty="0" err="1" smtClean="0"/>
              <a:t>Private</a:t>
            </a:r>
            <a:endParaRPr lang="fr-FR" dirty="0"/>
          </a:p>
        </p:txBody>
      </p:sp>
      <p:cxnSp>
        <p:nvCxnSpPr>
          <p:cNvPr id="23" name="Straight Arrow Connector 22"/>
          <p:cNvCxnSpPr>
            <a:stCxn id="9" idx="2"/>
            <a:endCxn id="21" idx="0"/>
          </p:cNvCxnSpPr>
          <p:nvPr/>
        </p:nvCxnSpPr>
        <p:spPr>
          <a:xfrm>
            <a:off x="10744166" y="2767522"/>
            <a:ext cx="0" cy="66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67712" y="3411954"/>
            <a:ext cx="2359880" cy="10349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notices a question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student</a:t>
            </a:r>
            <a:r>
              <a:rPr lang="fr-FR" dirty="0" smtClean="0"/>
              <a:t> at </a:t>
            </a:r>
            <a:r>
              <a:rPr lang="fr-FR" dirty="0" err="1" smtClean="0"/>
              <a:t>Inbox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admin </a:t>
            </a:r>
            <a:r>
              <a:rPr lang="fr-FR" dirty="0" err="1" smtClean="0"/>
              <a:t>tool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096000" y="3504372"/>
            <a:ext cx="2203670" cy="850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replies back the question</a:t>
            </a:r>
            <a:endParaRPr lang="fr-FR" dirty="0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 flipV="1">
            <a:off x="4627592" y="3929413"/>
            <a:ext cx="14684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1" idx="1"/>
          </p:cNvCxnSpPr>
          <p:nvPr/>
        </p:nvCxnSpPr>
        <p:spPr>
          <a:xfrm flipV="1">
            <a:off x="8299670" y="3897286"/>
            <a:ext cx="1583504" cy="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364" y="4743491"/>
            <a:ext cx="2176306" cy="10742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If the Q&amp;A </a:t>
            </a:r>
            <a:r>
              <a:rPr lang="fr-FR" dirty="0" err="1" smtClean="0"/>
              <a:t>applies</a:t>
            </a:r>
            <a:r>
              <a:rPr lang="fr-FR" dirty="0" smtClean="0"/>
              <a:t> to all, 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adds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base. </a:t>
            </a:r>
            <a:endParaRPr lang="fr-FR" dirty="0"/>
          </a:p>
        </p:txBody>
      </p:sp>
      <p:sp>
        <p:nvSpPr>
          <p:cNvPr id="34" name="Diamond 33"/>
          <p:cNvSpPr/>
          <p:nvPr/>
        </p:nvSpPr>
        <p:spPr>
          <a:xfrm>
            <a:off x="4945346" y="1877568"/>
            <a:ext cx="1618556" cy="10424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If not </a:t>
            </a:r>
            <a:r>
              <a:rPr lang="fr-FR" dirty="0" err="1" smtClean="0"/>
              <a:t>found</a:t>
            </a:r>
            <a:endParaRPr lang="fr-FR" dirty="0"/>
          </a:p>
        </p:txBody>
      </p:sp>
      <p:cxnSp>
        <p:nvCxnSpPr>
          <p:cNvPr id="36" name="Straight Arrow Connector 35"/>
          <p:cNvCxnSpPr>
            <a:stCxn id="26" idx="2"/>
            <a:endCxn id="33" idx="0"/>
          </p:cNvCxnSpPr>
          <p:nvPr/>
        </p:nvCxnSpPr>
        <p:spPr>
          <a:xfrm>
            <a:off x="7197835" y="4354454"/>
            <a:ext cx="13682" cy="38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9016" y="6132576"/>
            <a:ext cx="542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cannot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r>
              <a:rPr lang="fr-FR" dirty="0" smtClean="0"/>
              <a:t> back messages </a:t>
            </a:r>
            <a:r>
              <a:rPr lang="fr-FR" dirty="0" err="1" smtClean="0"/>
              <a:t>received</a:t>
            </a:r>
            <a:r>
              <a:rPr lang="fr-FR" dirty="0" smtClean="0"/>
              <a:t> in </a:t>
            </a:r>
            <a:r>
              <a:rPr lang="fr-FR" dirty="0" err="1" smtClean="0"/>
              <a:t>Inbox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2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471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Theme</vt:lpstr>
      <vt:lpstr>Students app flow</vt:lpstr>
      <vt:lpstr>First experience flow – with accouts of class imported</vt:lpstr>
      <vt:lpstr>First experience flow – without accouts of class imported</vt:lpstr>
      <vt:lpstr>First experience flow – 非本班级请求</vt:lpstr>
      <vt:lpstr>Second experience flow</vt:lpstr>
      <vt:lpstr>Inbox flow  Announcement, Private (no reply)</vt:lpstr>
      <vt:lpstr>Test flow</vt:lpstr>
      <vt:lpstr>Class</vt:lpstr>
      <vt:lpstr>Q&amp;A flow – Pri2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account management flow</dc:title>
  <dc:creator>吴斐</dc:creator>
  <cp:lastModifiedBy>吴斐</cp:lastModifiedBy>
  <cp:revision>47</cp:revision>
  <dcterms:created xsi:type="dcterms:W3CDTF">2014-09-16T06:11:05Z</dcterms:created>
  <dcterms:modified xsi:type="dcterms:W3CDTF">2015-06-05T16:41:46Z</dcterms:modified>
</cp:coreProperties>
</file>