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斐" initials="吴斐" lastIdx="5" clrIdx="0">
    <p:extLst>
      <p:ext uri="{19B8F6BF-5375-455C-9EA6-DF929625EA0E}">
        <p15:presenceInfo xmlns:p15="http://schemas.microsoft.com/office/powerpoint/2012/main" userId="1e7981b67800a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8T21:41:47.575" idx="3">
    <p:pos x="5178" y="3550"/>
    <p:text>if assigned with several classes, will display exercises with the highest level of classes</p:text>
    <p:extLst>
      <p:ext uri="{C676402C-5697-4E1C-873F-D02D1690AC5C}">
        <p15:threadingInfo xmlns:p15="http://schemas.microsoft.com/office/powerpoint/2012/main" timeZoneBias="-120"/>
      </p:ext>
    </p:extLst>
  </p:cm>
  <p:cm authorId="1" dt="2015-07-28T21:42:41.746" idx="4">
    <p:pos x="1615" y="1434"/>
    <p:text>a student can be assigned to several classes?</p:text>
    <p:extLst>
      <p:ext uri="{C676402C-5697-4E1C-873F-D02D1690AC5C}">
        <p15:threadingInfo xmlns:p15="http://schemas.microsoft.com/office/powerpoint/2012/main" timeZoneBias="-120"/>
      </p:ext>
    </p:extLst>
  </p:cm>
  <p:cm authorId="1" dt="2015-07-28T21:43:22.834" idx="5">
    <p:pos x="4771" y="1327"/>
    <p:text>another option is to use QBR (二维码) to install App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17/02/2016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Students</a:t>
            </a:r>
            <a:r>
              <a:rPr lang="fr-FR" altLang="zh-CN" dirty="0" smtClean="0"/>
              <a:t> App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75831" y="1715807"/>
            <a:ext cx="1666962" cy="83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URL to </a:t>
            </a:r>
            <a:r>
              <a:rPr lang="en-US" dirty="0"/>
              <a:t>i</a:t>
            </a:r>
            <a:r>
              <a:rPr lang="en-US" dirty="0" smtClean="0"/>
              <a:t>nstall App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83130" y="1600744"/>
            <a:ext cx="2361625" cy="10697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distributes URL*   to students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66139" y="1670008"/>
            <a:ext cx="2479015" cy="931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students ID with default pwd to the DB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6145154" y="2135629"/>
            <a:ext cx="737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9244755" y="2135630"/>
            <a:ext cx="731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40" idx="0"/>
          </p:cNvCxnSpPr>
          <p:nvPr/>
        </p:nvCxnSpPr>
        <p:spPr>
          <a:xfrm>
            <a:off x="10809312" y="2555454"/>
            <a:ext cx="0" cy="80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178904" y="112939"/>
            <a:ext cx="11493461" cy="929788"/>
          </a:xfrm>
        </p:spPr>
        <p:txBody>
          <a:bodyPr>
            <a:noAutofit/>
          </a:bodyPr>
          <a:lstStyle/>
          <a:p>
            <a:r>
              <a:rPr lang="en-US" sz="4000" dirty="0" smtClean="0"/>
              <a:t>First experience flow </a:t>
            </a:r>
            <a:r>
              <a:rPr lang="en-US" altLang="zh-CN" sz="4000" dirty="0" smtClean="0"/>
              <a:t>– with accounts pre-imported</a:t>
            </a:r>
            <a:endParaRPr lang="en-US" sz="4000" dirty="0"/>
          </a:p>
        </p:txBody>
      </p:sp>
      <p:sp>
        <p:nvSpPr>
          <p:cNvPr id="40" name="Rectangle 39"/>
          <p:cNvSpPr/>
          <p:nvPr/>
        </p:nvSpPr>
        <p:spPr>
          <a:xfrm>
            <a:off x="9946258" y="3360791"/>
            <a:ext cx="1726107" cy="91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</a:t>
            </a:r>
            <a:r>
              <a:rPr lang="en-US" altLang="zh-CN" dirty="0" smtClean="0"/>
              <a:t>in with ID (e.g. email) and default pwd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6709301" y="2980086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sign-in?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2" idx="3"/>
          </p:cNvCxnSpPr>
          <p:nvPr/>
        </p:nvCxnSpPr>
        <p:spPr>
          <a:xfrm flipH="1">
            <a:off x="8950997" y="3757318"/>
            <a:ext cx="1090826" cy="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66139" y="3360791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 flipV="1">
            <a:off x="5886153" y="3763421"/>
            <a:ext cx="823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730983" y="5069295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</a:t>
            </a:r>
            <a:r>
              <a:rPr lang="en-US" altLang="zh-CN" dirty="0" smtClean="0"/>
              <a:t>exercises related to assigned classes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>
            <a:off x="7830149" y="4546757"/>
            <a:ext cx="10841" cy="5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23225" y="372653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30149" y="460053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9985" y="1600744"/>
            <a:ext cx="2300111" cy="10817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</a:t>
            </a:r>
            <a:r>
              <a:rPr lang="en-US" altLang="zh-CN" dirty="0" smtClean="0"/>
              <a:t>provides list of student IDs (e.g. email, name, classes)</a:t>
            </a:r>
            <a:endParaRPr lang="en-US" dirty="0" smtClean="0"/>
          </a:p>
        </p:txBody>
      </p:sp>
      <p:cxnSp>
        <p:nvCxnSpPr>
          <p:cNvPr id="26" name="Straight Arrow Connector 25"/>
          <p:cNvCxnSpPr>
            <a:stCxn id="21" idx="3"/>
            <a:endCxn id="12" idx="1"/>
          </p:cNvCxnSpPr>
          <p:nvPr/>
        </p:nvCxnSpPr>
        <p:spPr>
          <a:xfrm flipV="1">
            <a:off x="2810096" y="2135629"/>
            <a:ext cx="856043" cy="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2631" y="1762077"/>
            <a:ext cx="1722189" cy="92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URL to install 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4920" y="1692657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user data to sign-up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3346" y="1617982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distributes URL* to students</a:t>
            </a:r>
          </a:p>
        </p:txBody>
      </p: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3064110" y="2224534"/>
            <a:ext cx="878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0" idx="1"/>
          </p:cNvCxnSpPr>
          <p:nvPr/>
        </p:nvCxnSpPr>
        <p:spPr>
          <a:xfrm flipV="1">
            <a:off x="5664820" y="2224533"/>
            <a:ext cx="869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37322" y="112938"/>
            <a:ext cx="10887488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First experience flow </a:t>
            </a:r>
            <a:r>
              <a:rPr lang="en-US" altLang="zh-CN" sz="3600" dirty="0" smtClean="0"/>
              <a:t>– without accounts pre-imported</a:t>
            </a:r>
            <a:endParaRPr lang="en-US" sz="3600" dirty="0"/>
          </a:p>
        </p:txBody>
      </p:sp>
      <p:sp>
        <p:nvSpPr>
          <p:cNvPr id="40" name="Rectangle 39"/>
          <p:cNvSpPr/>
          <p:nvPr/>
        </p:nvSpPr>
        <p:spPr>
          <a:xfrm>
            <a:off x="6533933" y="184658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Sign-up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0" idx="3"/>
            <a:endCxn id="6" idx="1"/>
          </p:cNvCxnSpPr>
          <p:nvPr/>
        </p:nvCxnSpPr>
        <p:spPr>
          <a:xfrm>
            <a:off x="8131085" y="2224533"/>
            <a:ext cx="165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6099375" y="3110201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Auto-approved class ?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6" idx="2"/>
            <a:endCxn id="25" idx="0"/>
          </p:cNvCxnSpPr>
          <p:nvPr/>
        </p:nvCxnSpPr>
        <p:spPr>
          <a:xfrm>
            <a:off x="10872708" y="2756409"/>
            <a:ext cx="0" cy="63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3346" y="3449791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messages and related exercises 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 flipV="1">
            <a:off x="2763360" y="3852421"/>
            <a:ext cx="3336015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370894" y="5347580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 flipH="1">
            <a:off x="7220222" y="4676872"/>
            <a:ext cx="1" cy="6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31004" y="389353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20222" y="482257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784920" y="3389489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altLang="zh-CN" dirty="0" smtClean="0"/>
              <a:t>elect classes </a:t>
            </a:r>
            <a:r>
              <a:rPr lang="en-US" dirty="0" smtClean="0"/>
              <a:t>to join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5" idx="1"/>
            <a:endCxn id="2" idx="3"/>
          </p:cNvCxnSpPr>
          <p:nvPr/>
        </p:nvCxnSpPr>
        <p:spPr>
          <a:xfrm flipH="1" flipV="1">
            <a:off x="8341071" y="3893537"/>
            <a:ext cx="1443849" cy="2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445330" y="4956826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approve?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9" idx="1"/>
            <a:endCxn id="27" idx="3"/>
          </p:cNvCxnSpPr>
          <p:nvPr/>
        </p:nvCxnSpPr>
        <p:spPr>
          <a:xfrm flipH="1">
            <a:off x="2861376" y="5620903"/>
            <a:ext cx="3509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56" idx="2"/>
          </p:cNvCxnSpPr>
          <p:nvPr/>
        </p:nvCxnSpPr>
        <p:spPr>
          <a:xfrm flipV="1">
            <a:off x="1653353" y="4255051"/>
            <a:ext cx="0" cy="70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46174" y="4453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21782" y="62849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481676" y="6171558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 status</a:t>
            </a:r>
            <a:endParaRPr lang="en-US" dirty="0"/>
          </a:p>
        </p:txBody>
      </p:sp>
      <p:cxnSp>
        <p:nvCxnSpPr>
          <p:cNvPr id="47" name="Elbow Connector 46"/>
          <p:cNvCxnSpPr>
            <a:stCxn id="27" idx="2"/>
            <a:endCxn id="54" idx="1"/>
          </p:cNvCxnSpPr>
          <p:nvPr/>
        </p:nvCxnSpPr>
        <p:spPr>
          <a:xfrm rot="16200000" flipH="1">
            <a:off x="2487564" y="5450769"/>
            <a:ext cx="159900" cy="1828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 up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42631" y="1762077"/>
            <a:ext cx="1722189" cy="92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username, password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346" y="1617982"/>
            <a:ext cx="2520764" cy="12131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sign up button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3" idx="1"/>
          </p:cNvCxnSpPr>
          <p:nvPr/>
        </p:nvCxnSpPr>
        <p:spPr>
          <a:xfrm>
            <a:off x="3064110" y="2224534"/>
            <a:ext cx="878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5664820" y="2224533"/>
            <a:ext cx="869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6099375" y="3110201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Auto-approved class 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3346" y="3449791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messages and related exercises 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2" idx="3"/>
          </p:cNvCxnSpPr>
          <p:nvPr/>
        </p:nvCxnSpPr>
        <p:spPr>
          <a:xfrm flipH="1" flipV="1">
            <a:off x="2763360" y="3852421"/>
            <a:ext cx="3336015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70894" y="5347580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2"/>
            <a:endCxn id="14" idx="0"/>
          </p:cNvCxnSpPr>
          <p:nvPr/>
        </p:nvCxnSpPr>
        <p:spPr>
          <a:xfrm flipH="1">
            <a:off x="7220222" y="4676872"/>
            <a:ext cx="1" cy="6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31004" y="389353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20222" y="482257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445330" y="4956826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approve?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1"/>
            <a:endCxn id="20" idx="3"/>
          </p:cNvCxnSpPr>
          <p:nvPr/>
        </p:nvCxnSpPr>
        <p:spPr>
          <a:xfrm flipH="1">
            <a:off x="2861376" y="5620903"/>
            <a:ext cx="3509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0"/>
            <a:endCxn id="12" idx="2"/>
          </p:cNvCxnSpPr>
          <p:nvPr/>
        </p:nvCxnSpPr>
        <p:spPr>
          <a:xfrm flipV="1">
            <a:off x="1653353" y="4255051"/>
            <a:ext cx="0" cy="70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6174" y="4453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21782" y="62849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81676" y="6171558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 status</a:t>
            </a:r>
            <a:endParaRPr lang="en-US" dirty="0"/>
          </a:p>
        </p:txBody>
      </p:sp>
      <p:cxnSp>
        <p:nvCxnSpPr>
          <p:cNvPr id="26" name="Elbow Connector 25"/>
          <p:cNvCxnSpPr>
            <a:stCxn id="20" idx="2"/>
            <a:endCxn id="25" idx="1"/>
          </p:cNvCxnSpPr>
          <p:nvPr/>
        </p:nvCxnSpPr>
        <p:spPr>
          <a:xfrm rot="16200000" flipH="1">
            <a:off x="2487564" y="5450769"/>
            <a:ext cx="159900" cy="1828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6543341" y="1441197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Validate?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41122" y="193207"/>
            <a:ext cx="3676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Follow username convention, ex: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email format,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not empty</a:t>
            </a:r>
          </a:p>
          <a:p>
            <a:pPr marL="342900" indent="-342900">
              <a:buAutoNum type="arabicPeriod"/>
            </a:pPr>
            <a:r>
              <a:rPr lang="en-US" dirty="0" smtClean="0"/>
              <a:t>Username exists</a:t>
            </a:r>
          </a:p>
          <a:p>
            <a:pPr marL="342900" indent="-342900">
              <a:buAutoNum type="arabicPeriod"/>
            </a:pPr>
            <a:r>
              <a:rPr lang="en-US" dirty="0" smtClean="0"/>
              <a:t>Follow password convention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Double confirm password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 with email and password.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into main UI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en-US" dirty="0" smtClean="0"/>
              <a:t>Second experience 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48282" y="353466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082784" y="1438501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385695"/>
            <a:ext cx="171453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828723"/>
            <a:ext cx="844296" cy="19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775917"/>
            <a:ext cx="1015797" cy="9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>
            <a:off x="9238488" y="3770111"/>
            <a:ext cx="909794" cy="1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sign-in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082784" y="4857622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844296" cy="14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flow </a:t>
            </a:r>
            <a:br>
              <a:rPr lang="en-US" dirty="0" smtClean="0"/>
            </a:br>
            <a:r>
              <a:rPr lang="en-US" sz="3600" dirty="0" smtClean="0"/>
              <a:t>Announcement, Private (no reply)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155382" y="3468624"/>
            <a:ext cx="1826895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Inbox tab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5686" y="3468624"/>
            <a:ext cx="2458593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announcement (sent to class) or private (his account)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82277" y="4066032"/>
            <a:ext cx="1363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81135" y="3694176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messages as </a:t>
            </a:r>
            <a:r>
              <a:rPr lang="zh-CN" altLang="en-US" dirty="0" smtClean="0"/>
              <a:t>收藏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81135" y="4899088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 </a:t>
            </a:r>
            <a:r>
              <a:rPr lang="en-US" dirty="0" smtClean="0"/>
              <a:t>messages???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6804279" y="4066032"/>
            <a:ext cx="2276856" cy="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6804279" y="4066032"/>
            <a:ext cx="2276856" cy="128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081135" y="2072640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Flag a message as high priority to </a:t>
            </a:r>
            <a:r>
              <a:rPr lang="zh-CN" altLang="en-US" dirty="0" smtClean="0"/>
              <a:t>置顶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 flipV="1">
            <a:off x="6804279" y="2526792"/>
            <a:ext cx="2276856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Exercises tab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7632" y="2292127"/>
            <a:ext cx="1871506" cy="102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an 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453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Start/Restart exercises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4530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 or Exit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57642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7642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all and submit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74774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score and answers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35352" y="2804160"/>
            <a:ext cx="57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4879138" y="2791906"/>
            <a:ext cx="395392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6073106" y="3169858"/>
            <a:ext cx="0" cy="134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871682" y="4896806"/>
            <a:ext cx="98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871682" y="2791906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54794" y="2791906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8" idx="2"/>
          </p:cNvCxnSpPr>
          <p:nvPr/>
        </p:nvCxnSpPr>
        <p:spPr>
          <a:xfrm flipV="1">
            <a:off x="8656218" y="3182112"/>
            <a:ext cx="0" cy="13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" idx="0"/>
            <a:endCxn id="4" idx="0"/>
          </p:cNvCxnSpPr>
          <p:nvPr/>
        </p:nvCxnSpPr>
        <p:spPr>
          <a:xfrm rot="16200000" flipV="1">
            <a:off x="7447455" y="-1211942"/>
            <a:ext cx="121827" cy="7129965"/>
          </a:xfrm>
          <a:prstGeom prst="bentConnector3">
            <a:avLst>
              <a:gd name="adj1" fmla="val 48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07" y="285509"/>
            <a:ext cx="10515600" cy="792598"/>
          </a:xfrm>
        </p:spPr>
        <p:txBody>
          <a:bodyPr/>
          <a:lstStyle/>
          <a:p>
            <a:r>
              <a:rPr lang="en-US" dirty="0" smtClean="0"/>
              <a:t>Clas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207" y="1334286"/>
            <a:ext cx="1574673" cy="86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Class tab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 flipV="1">
            <a:off x="2369880" y="1756804"/>
            <a:ext cx="44596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31888" y="1289414"/>
            <a:ext cx="1804103" cy="95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 to join new classes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8" idx="3"/>
            <a:endCxn id="12" idx="1"/>
          </p:cNvCxnSpPr>
          <p:nvPr/>
        </p:nvCxnSpPr>
        <p:spPr>
          <a:xfrm>
            <a:off x="4459476" y="1756804"/>
            <a:ext cx="77241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15842" y="1315165"/>
            <a:ext cx="1643634" cy="88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list of </a:t>
            </a:r>
            <a:r>
              <a:rPr lang="en-US" altLang="zh-CN" dirty="0" smtClean="0"/>
              <a:t>my </a:t>
            </a:r>
            <a:r>
              <a:rPr lang="en-US" dirty="0" smtClean="0"/>
              <a:t>classes requested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956679" y="1251027"/>
            <a:ext cx="1816608" cy="10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request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12" idx="3"/>
            <a:endCxn id="64" idx="1"/>
          </p:cNvCxnSpPr>
          <p:nvPr/>
        </p:nvCxnSpPr>
        <p:spPr>
          <a:xfrm flipV="1">
            <a:off x="7035991" y="1761306"/>
            <a:ext cx="920688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21" idx="0"/>
          </p:cNvCxnSpPr>
          <p:nvPr/>
        </p:nvCxnSpPr>
        <p:spPr>
          <a:xfrm>
            <a:off x="8864983" y="2271584"/>
            <a:ext cx="0" cy="2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7903435" y="2535114"/>
            <a:ext cx="1923095" cy="1243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Auto-approve?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16008" y="2535114"/>
            <a:ext cx="1846708" cy="117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Joined status and download </a:t>
            </a:r>
            <a:r>
              <a:rPr lang="en-US" dirty="0" err="1" smtClean="0"/>
              <a:t>msg</a:t>
            </a:r>
            <a:r>
              <a:rPr lang="en-US" dirty="0" smtClean="0"/>
              <a:t> and exercises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1" idx="1"/>
            <a:endCxn id="22" idx="3"/>
          </p:cNvCxnSpPr>
          <p:nvPr/>
        </p:nvCxnSpPr>
        <p:spPr>
          <a:xfrm flipH="1" flipV="1">
            <a:off x="6762716" y="3122853"/>
            <a:ext cx="1140719" cy="3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7" idx="0"/>
            <a:endCxn id="22" idx="2"/>
          </p:cNvCxnSpPr>
          <p:nvPr/>
        </p:nvCxnSpPr>
        <p:spPr>
          <a:xfrm rot="16200000" flipV="1">
            <a:off x="5400691" y="4149263"/>
            <a:ext cx="879540" cy="2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192770" y="4884157"/>
            <a:ext cx="1344423" cy="70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21" idx="2"/>
            <a:endCxn id="84" idx="0"/>
          </p:cNvCxnSpPr>
          <p:nvPr/>
        </p:nvCxnSpPr>
        <p:spPr>
          <a:xfrm flipH="1">
            <a:off x="8864982" y="3778993"/>
            <a:ext cx="1" cy="11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4633537" y="4590132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approve?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810248" y="38206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23" name="Straight Arrow Connector 122"/>
          <p:cNvCxnSpPr>
            <a:stCxn id="84" idx="1"/>
            <a:endCxn id="77" idx="3"/>
          </p:cNvCxnSpPr>
          <p:nvPr/>
        </p:nvCxnSpPr>
        <p:spPr>
          <a:xfrm flipH="1">
            <a:off x="7049583" y="5235999"/>
            <a:ext cx="1143187" cy="1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5141" y="27345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11257" y="37816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629104" y="4884156"/>
            <a:ext cx="1489426" cy="8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changed to Not approved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77" idx="1"/>
            <a:endCxn id="133" idx="3"/>
          </p:cNvCxnSpPr>
          <p:nvPr/>
        </p:nvCxnSpPr>
        <p:spPr>
          <a:xfrm flipH="1">
            <a:off x="3118530" y="5254210"/>
            <a:ext cx="1515007" cy="4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72677" y="52734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flow – Pri2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Q &amp;A tab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keyword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to submit a question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45590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r>
              <a:rPr lang="en-US" altLang="zh-CN" dirty="0" smtClean="0"/>
              <a:t>enerate a message </a:t>
            </a:r>
            <a:r>
              <a:rPr lang="en-US" dirty="0" smtClean="0"/>
              <a:t>at Inbox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2389570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883174" y="3433974"/>
            <a:ext cx="1721984" cy="92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answer from teacher at Inbox - Private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" idx="2"/>
            <a:endCxn id="21" idx="0"/>
          </p:cNvCxnSpPr>
          <p:nvPr/>
        </p:nvCxnSpPr>
        <p:spPr>
          <a:xfrm>
            <a:off x="10744166" y="2767522"/>
            <a:ext cx="0" cy="66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67712" y="3411954"/>
            <a:ext cx="2359880" cy="10349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notices a question from student at Inbox from admin tool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0" y="3504372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replies back the question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4627592" y="3929413"/>
            <a:ext cx="1468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1" idx="1"/>
          </p:cNvCxnSpPr>
          <p:nvPr/>
        </p:nvCxnSpPr>
        <p:spPr>
          <a:xfrm flipV="1">
            <a:off x="8299670" y="3897286"/>
            <a:ext cx="1583504" cy="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364" y="4743491"/>
            <a:ext cx="2176306" cy="10742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Q&amp;A applies to all, teacher adds it knowledge base. 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4945346" y="1877568"/>
            <a:ext cx="1618556" cy="10424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not found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6" idx="2"/>
            <a:endCxn id="33" idx="0"/>
          </p:cNvCxnSpPr>
          <p:nvPr/>
        </p:nvCxnSpPr>
        <p:spPr>
          <a:xfrm>
            <a:off x="7197835" y="4354454"/>
            <a:ext cx="13682" cy="38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9016" y="6132576"/>
            <a:ext cx="54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*students cannot reply back messages received in Inbox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362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Theme</vt:lpstr>
      <vt:lpstr>Students App flow</vt:lpstr>
      <vt:lpstr>First experience flow – with accounts pre-imported</vt:lpstr>
      <vt:lpstr>First experience flow – without accounts pre-imported</vt:lpstr>
      <vt:lpstr>Sign up flow</vt:lpstr>
      <vt:lpstr>Second experience flow</vt:lpstr>
      <vt:lpstr>Messages flow  Announcement, Private (no reply)</vt:lpstr>
      <vt:lpstr>Exercises flow</vt:lpstr>
      <vt:lpstr>Class</vt:lpstr>
      <vt:lpstr>Q&amp;A flow – Pri2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59</cp:revision>
  <dcterms:created xsi:type="dcterms:W3CDTF">2014-09-16T06:11:05Z</dcterms:created>
  <dcterms:modified xsi:type="dcterms:W3CDTF">2016-02-17T05:20:17Z</dcterms:modified>
</cp:coreProperties>
</file>