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15" r:id="rId3"/>
    <p:sldId id="383" r:id="rId4"/>
    <p:sldId id="270" r:id="rId5"/>
    <p:sldId id="263" r:id="rId6"/>
    <p:sldId id="381" r:id="rId7"/>
    <p:sldId id="416" r:id="rId8"/>
    <p:sldId id="382" r:id="rId9"/>
    <p:sldId id="409" r:id="rId10"/>
    <p:sldId id="326" r:id="rId11"/>
    <p:sldId id="414" r:id="rId12"/>
    <p:sldId id="311" r:id="rId13"/>
    <p:sldId id="393" r:id="rId14"/>
    <p:sldId id="300" r:id="rId15"/>
    <p:sldId id="314" r:id="rId16"/>
    <p:sldId id="309" r:id="rId17"/>
    <p:sldId id="321" r:id="rId18"/>
    <p:sldId id="391" r:id="rId19"/>
    <p:sldId id="292" r:id="rId20"/>
    <p:sldId id="313" r:id="rId21"/>
    <p:sldId id="392" r:id="rId22"/>
    <p:sldId id="397" r:id="rId23"/>
    <p:sldId id="411" r:id="rId24"/>
    <p:sldId id="412" r:id="rId25"/>
    <p:sldId id="413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800"/>
    <a:srgbClr val="FF50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77"/>
    <p:restoredTop sz="90841"/>
  </p:normalViewPr>
  <p:slideViewPr>
    <p:cSldViewPr>
      <p:cViewPr>
        <p:scale>
          <a:sx n="100" d="100"/>
          <a:sy n="100" d="100"/>
        </p:scale>
        <p:origin x="144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06517-1F93-9B4B-B205-B049A770BCF3}" type="doc">
      <dgm:prSet loTypeId="urn:microsoft.com/office/officeart/2005/8/layout/venn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D294A-8E28-6746-9CF0-E2EB85723173}">
      <dgm:prSet phldrT="[Text]" custT="1"/>
      <dgm:spPr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rgbClr val="FFFFFF"/>
            </a:gs>
          </a:gsLst>
          <a:path path="circle">
            <a:fillToRect l="100000" b="100000"/>
          </a:path>
          <a:tileRect t="-100000" r="-100000"/>
        </a:gradFill>
        <a:scene3d>
          <a:camera prst="orthographicFront"/>
          <a:lightRig rig="threePt" dir="t"/>
        </a:scene3d>
        <a:sp3d>
          <a:bevelT/>
        </a:sp3d>
      </dgm:spPr>
      <dgm:t>
        <a:bodyPr tIns="36576" anchor="t" anchorCtr="0"/>
        <a:lstStyle/>
        <a:p>
          <a:r>
            <a:rPr lang="en-US" sz="1400" dirty="0" smtClean="0">
              <a:solidFill>
                <a:srgbClr val="FF6600"/>
              </a:solidFill>
            </a:rPr>
            <a:t>Users</a:t>
          </a:r>
          <a:endParaRPr lang="en-US" sz="1400" dirty="0">
            <a:solidFill>
              <a:srgbClr val="FF6600"/>
            </a:solidFill>
          </a:endParaRPr>
        </a:p>
      </dgm:t>
    </dgm:pt>
    <dgm:pt modelId="{1AEFA012-68CA-AF46-A102-EC9F7825DD0F}" type="parTrans" cxnId="{904D7B53-8AE2-FA41-86EC-B2CC0E373C94}">
      <dgm:prSet/>
      <dgm:spPr/>
      <dgm:t>
        <a:bodyPr/>
        <a:lstStyle/>
        <a:p>
          <a:endParaRPr lang="en-US"/>
        </a:p>
      </dgm:t>
    </dgm:pt>
    <dgm:pt modelId="{1E12A64A-78AE-B242-BABD-59F38681CB92}" type="sibTrans" cxnId="{904D7B53-8AE2-FA41-86EC-B2CC0E373C94}">
      <dgm:prSet/>
      <dgm:spPr/>
      <dgm:t>
        <a:bodyPr/>
        <a:lstStyle/>
        <a:p>
          <a:endParaRPr lang="en-US"/>
        </a:p>
      </dgm:t>
    </dgm:pt>
    <dgm:pt modelId="{D4BBCA8E-9B3B-E44D-B6CC-CE099A14243E}">
      <dgm:prSet phldrT="[Text]" custT="1"/>
      <dgm:spPr>
        <a:solidFill>
          <a:schemeClr val="accent2">
            <a:lumMod val="90000"/>
          </a:schemeClr>
        </a:solidFill>
        <a:scene3d>
          <a:camera prst="orthographicFront"/>
          <a:lightRig rig="threePt" dir="t"/>
        </a:scene3d>
        <a:sp3d>
          <a:bevelT/>
        </a:sp3d>
      </dgm:spPr>
      <dgm:t>
        <a:bodyPr tIns="0" anchor="t" anchorCtr="0"/>
        <a:lstStyle/>
        <a:p>
          <a:r>
            <a:rPr lang="en-US" sz="1200" dirty="0" smtClean="0">
              <a:solidFill>
                <a:srgbClr val="FF6600"/>
              </a:solidFill>
            </a:rPr>
            <a:t>Shell</a:t>
          </a:r>
          <a:endParaRPr lang="en-US" sz="1200" dirty="0">
            <a:solidFill>
              <a:srgbClr val="FF6600"/>
            </a:solidFill>
          </a:endParaRPr>
        </a:p>
      </dgm:t>
    </dgm:pt>
    <dgm:pt modelId="{02C2CB65-3C63-8A41-8011-1834BB15DFAB}" type="parTrans" cxnId="{47D6909B-4670-8744-B68F-B2A191A11DD7}">
      <dgm:prSet/>
      <dgm:spPr/>
      <dgm:t>
        <a:bodyPr/>
        <a:lstStyle/>
        <a:p>
          <a:endParaRPr lang="en-US"/>
        </a:p>
      </dgm:t>
    </dgm:pt>
    <dgm:pt modelId="{B1CA703F-2C1E-1C4A-8441-038DD9D09870}" type="sibTrans" cxnId="{47D6909B-4670-8744-B68F-B2A191A11DD7}">
      <dgm:prSet/>
      <dgm:spPr/>
      <dgm:t>
        <a:bodyPr/>
        <a:lstStyle/>
        <a:p>
          <a:endParaRPr lang="en-US"/>
        </a:p>
      </dgm:t>
    </dgm:pt>
    <dgm:pt modelId="{33E54E2C-BD1E-B747-91E1-7BA64C0C8AB8}">
      <dgm:prSet phldrT="[Text]"/>
      <dgm:spPr>
        <a:solidFill>
          <a:schemeClr val="accent1">
            <a:lumMod val="50000"/>
          </a:schemeClr>
        </a:solidFill>
        <a:effectLst>
          <a:glow rad="101600">
            <a:schemeClr val="accent1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/>
        </a:sp3d>
      </dgm:spPr>
      <dgm:t>
        <a:bodyPr lIns="0" tIns="45720" rIns="0" bIns="54864" anchor="t" anchorCtr="0"/>
        <a:lstStyle/>
        <a:p>
          <a:r>
            <a:rPr lang="en-US" dirty="0" smtClean="0"/>
            <a:t>Kernel</a:t>
          </a:r>
          <a:endParaRPr lang="en-US" dirty="0"/>
        </a:p>
      </dgm:t>
    </dgm:pt>
    <dgm:pt modelId="{994F153A-F67A-EC4B-B58C-8152C3886A61}" type="parTrans" cxnId="{7322E112-2BC1-AC43-B862-81A5057EEF2B}">
      <dgm:prSet/>
      <dgm:spPr/>
      <dgm:t>
        <a:bodyPr/>
        <a:lstStyle/>
        <a:p>
          <a:endParaRPr lang="en-US"/>
        </a:p>
      </dgm:t>
    </dgm:pt>
    <dgm:pt modelId="{09CAA473-ABAB-6C4E-BEE4-EA929A7B06F2}" type="sibTrans" cxnId="{7322E112-2BC1-AC43-B862-81A5057EEF2B}">
      <dgm:prSet/>
      <dgm:spPr/>
      <dgm:t>
        <a:bodyPr/>
        <a:lstStyle/>
        <a:p>
          <a:endParaRPr lang="en-US"/>
        </a:p>
      </dgm:t>
    </dgm:pt>
    <dgm:pt modelId="{8341C641-5C6F-E64B-AA1D-A1CE659948DA}">
      <dgm:prSet phldrT="[Text]"/>
      <dgm:spPr>
        <a:solidFill>
          <a:schemeClr val="accent5">
            <a:lumMod val="10000"/>
          </a:schemeClr>
        </a:solidFill>
        <a:effectLst>
          <a:glow rad="63500">
            <a:schemeClr val="accent1">
              <a:alpha val="75000"/>
            </a:schemeClr>
          </a:glow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harsh" dir="t"/>
        </a:scene3d>
        <a:sp3d prstMaterial="metal"/>
      </dgm:spPr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59C863F5-7286-6A42-BC93-C6D4CA64726B}" type="parTrans" cxnId="{F872EFFA-E4B7-4C43-9597-CA09618EEC4B}">
      <dgm:prSet/>
      <dgm:spPr/>
      <dgm:t>
        <a:bodyPr/>
        <a:lstStyle/>
        <a:p>
          <a:endParaRPr lang="en-US"/>
        </a:p>
      </dgm:t>
    </dgm:pt>
    <dgm:pt modelId="{ECE602FB-1135-3A4B-BE60-AD3A79FE1BB8}" type="sibTrans" cxnId="{F872EFFA-E4B7-4C43-9597-CA09618EEC4B}">
      <dgm:prSet/>
      <dgm:spPr/>
      <dgm:t>
        <a:bodyPr/>
        <a:lstStyle/>
        <a:p>
          <a:endParaRPr lang="en-US"/>
        </a:p>
      </dgm:t>
    </dgm:pt>
    <dgm:pt modelId="{AC8AE2F6-DB1A-5648-9A12-F11FA7E19433}" type="pres">
      <dgm:prSet presAssocID="{6A106517-1F93-9B4B-B205-B049A770BCF3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09B336-5CC7-4D46-B497-7F9BFAC61800}" type="pres">
      <dgm:prSet presAssocID="{6A106517-1F93-9B4B-B205-B049A770BCF3}" presName="comp1" presStyleCnt="0"/>
      <dgm:spPr/>
    </dgm:pt>
    <dgm:pt modelId="{706F3220-4012-E248-B08D-02E1D310A718}" type="pres">
      <dgm:prSet presAssocID="{6A106517-1F93-9B4B-B205-B049A770BCF3}" presName="circle1" presStyleLbl="node1" presStyleIdx="0" presStyleCnt="4" custLinFactNeighborY="-2500"/>
      <dgm:spPr/>
      <dgm:t>
        <a:bodyPr/>
        <a:lstStyle/>
        <a:p>
          <a:endParaRPr lang="en-US"/>
        </a:p>
      </dgm:t>
    </dgm:pt>
    <dgm:pt modelId="{7A903C86-9EBE-2849-96A2-8C2AFD4F7A5A}" type="pres">
      <dgm:prSet presAssocID="{6A106517-1F93-9B4B-B205-B049A770BCF3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79BAE-E355-F847-828C-9926910A1F95}" type="pres">
      <dgm:prSet presAssocID="{6A106517-1F93-9B4B-B205-B049A770BCF3}" presName="comp2" presStyleCnt="0"/>
      <dgm:spPr/>
    </dgm:pt>
    <dgm:pt modelId="{DE5EEFD3-A9D1-B645-86BC-BFD63EE2EE2A}" type="pres">
      <dgm:prSet presAssocID="{6A106517-1F93-9B4B-B205-B049A770BCF3}" presName="circle2" presStyleLbl="node1" presStyleIdx="1" presStyleCnt="4" custScaleX="78126" custScaleY="85938" custLinFactNeighborX="781" custLinFactNeighborY="-10937"/>
      <dgm:spPr/>
      <dgm:t>
        <a:bodyPr/>
        <a:lstStyle/>
        <a:p>
          <a:endParaRPr lang="en-US"/>
        </a:p>
      </dgm:t>
    </dgm:pt>
    <dgm:pt modelId="{DD187481-2551-0441-8276-8137AC7B8A53}" type="pres">
      <dgm:prSet presAssocID="{6A106517-1F93-9B4B-B205-B049A770BCF3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5B202-D83F-5D44-9D71-C4EF0FB6DD30}" type="pres">
      <dgm:prSet presAssocID="{6A106517-1F93-9B4B-B205-B049A770BCF3}" presName="comp3" presStyleCnt="0"/>
      <dgm:spPr/>
    </dgm:pt>
    <dgm:pt modelId="{0C527B46-0FAC-3C4B-93AF-1C8D77F7E260}" type="pres">
      <dgm:prSet presAssocID="{6A106517-1F93-9B4B-B205-B049A770BCF3}" presName="circle3" presStyleLbl="node1" presStyleIdx="2" presStyleCnt="4" custScaleX="71429" custScaleY="86011" custLinFactNeighborY="-26042"/>
      <dgm:spPr/>
      <dgm:t>
        <a:bodyPr/>
        <a:lstStyle/>
        <a:p>
          <a:endParaRPr lang="en-US"/>
        </a:p>
      </dgm:t>
    </dgm:pt>
    <dgm:pt modelId="{562527FC-6D3B-C448-A5BD-774BD929EE14}" type="pres">
      <dgm:prSet presAssocID="{6A106517-1F93-9B4B-B205-B049A770BCF3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F6AB0-D297-3D40-AEFA-5AB3CCB80322}" type="pres">
      <dgm:prSet presAssocID="{6A106517-1F93-9B4B-B205-B049A770BCF3}" presName="comp4" presStyleCnt="0"/>
      <dgm:spPr/>
    </dgm:pt>
    <dgm:pt modelId="{F0180E3A-B6A0-DD4C-97AD-1E31DF0A0A06}" type="pres">
      <dgm:prSet presAssocID="{6A106517-1F93-9B4B-B205-B049A770BCF3}" presName="circle4" presStyleLbl="node1" presStyleIdx="3" presStyleCnt="4" custScaleX="53274" custScaleY="61706" custLinFactNeighborX="3125" custLinFactNeighborY="-56250"/>
      <dgm:spPr/>
      <dgm:t>
        <a:bodyPr/>
        <a:lstStyle/>
        <a:p>
          <a:endParaRPr lang="en-US"/>
        </a:p>
      </dgm:t>
    </dgm:pt>
    <dgm:pt modelId="{0C2903C4-181B-D943-AEF9-ED55B87D69B1}" type="pres">
      <dgm:prSet presAssocID="{6A106517-1F93-9B4B-B205-B049A770BCF3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6DBABE-5FB7-A544-B62C-04A878D7763A}" type="presOf" srcId="{6A106517-1F93-9B4B-B205-B049A770BCF3}" destId="{AC8AE2F6-DB1A-5648-9A12-F11FA7E19433}" srcOrd="0" destOrd="0" presId="urn:microsoft.com/office/officeart/2005/8/layout/venn2"/>
    <dgm:cxn modelId="{F872EFFA-E4B7-4C43-9597-CA09618EEC4B}" srcId="{6A106517-1F93-9B4B-B205-B049A770BCF3}" destId="{8341C641-5C6F-E64B-AA1D-A1CE659948DA}" srcOrd="3" destOrd="0" parTransId="{59C863F5-7286-6A42-BC93-C6D4CA64726B}" sibTransId="{ECE602FB-1135-3A4B-BE60-AD3A79FE1BB8}"/>
    <dgm:cxn modelId="{B85FF2D1-464B-824F-8937-D57162A6140B}" type="presOf" srcId="{8341C641-5C6F-E64B-AA1D-A1CE659948DA}" destId="{0C2903C4-181B-D943-AEF9-ED55B87D69B1}" srcOrd="1" destOrd="0" presId="urn:microsoft.com/office/officeart/2005/8/layout/venn2"/>
    <dgm:cxn modelId="{DC23BC75-2B04-9747-ACF7-3795C21CEFA5}" type="presOf" srcId="{D42D294A-8E28-6746-9CF0-E2EB85723173}" destId="{706F3220-4012-E248-B08D-02E1D310A718}" srcOrd="0" destOrd="0" presId="urn:microsoft.com/office/officeart/2005/8/layout/venn2"/>
    <dgm:cxn modelId="{283F9B85-EFE6-0A48-A99A-CBFF9B79415E}" type="presOf" srcId="{33E54E2C-BD1E-B747-91E1-7BA64C0C8AB8}" destId="{562527FC-6D3B-C448-A5BD-774BD929EE14}" srcOrd="1" destOrd="0" presId="urn:microsoft.com/office/officeart/2005/8/layout/venn2"/>
    <dgm:cxn modelId="{C21797BC-EBAE-6C47-B8DD-3AB601F7D724}" type="presOf" srcId="{33E54E2C-BD1E-B747-91E1-7BA64C0C8AB8}" destId="{0C527B46-0FAC-3C4B-93AF-1C8D77F7E260}" srcOrd="0" destOrd="0" presId="urn:microsoft.com/office/officeart/2005/8/layout/venn2"/>
    <dgm:cxn modelId="{1C0563FC-895D-8C4C-AE7A-2D930DEBB34D}" type="presOf" srcId="{D42D294A-8E28-6746-9CF0-E2EB85723173}" destId="{7A903C86-9EBE-2849-96A2-8C2AFD4F7A5A}" srcOrd="1" destOrd="0" presId="urn:microsoft.com/office/officeart/2005/8/layout/venn2"/>
    <dgm:cxn modelId="{904D7B53-8AE2-FA41-86EC-B2CC0E373C94}" srcId="{6A106517-1F93-9B4B-B205-B049A770BCF3}" destId="{D42D294A-8E28-6746-9CF0-E2EB85723173}" srcOrd="0" destOrd="0" parTransId="{1AEFA012-68CA-AF46-A102-EC9F7825DD0F}" sibTransId="{1E12A64A-78AE-B242-BABD-59F38681CB92}"/>
    <dgm:cxn modelId="{47D6909B-4670-8744-B68F-B2A191A11DD7}" srcId="{6A106517-1F93-9B4B-B205-B049A770BCF3}" destId="{D4BBCA8E-9B3B-E44D-B6CC-CE099A14243E}" srcOrd="1" destOrd="0" parTransId="{02C2CB65-3C63-8A41-8011-1834BB15DFAB}" sibTransId="{B1CA703F-2C1E-1C4A-8441-038DD9D09870}"/>
    <dgm:cxn modelId="{E7B304E0-92AC-0B48-9CED-3CD94A9BFC13}" type="presOf" srcId="{D4BBCA8E-9B3B-E44D-B6CC-CE099A14243E}" destId="{DE5EEFD3-A9D1-B645-86BC-BFD63EE2EE2A}" srcOrd="0" destOrd="0" presId="urn:microsoft.com/office/officeart/2005/8/layout/venn2"/>
    <dgm:cxn modelId="{7322E112-2BC1-AC43-B862-81A5057EEF2B}" srcId="{6A106517-1F93-9B4B-B205-B049A770BCF3}" destId="{33E54E2C-BD1E-B747-91E1-7BA64C0C8AB8}" srcOrd="2" destOrd="0" parTransId="{994F153A-F67A-EC4B-B58C-8152C3886A61}" sibTransId="{09CAA473-ABAB-6C4E-BEE4-EA929A7B06F2}"/>
    <dgm:cxn modelId="{E86DA821-5BEE-2B4C-818B-F8CD0E22D719}" type="presOf" srcId="{D4BBCA8E-9B3B-E44D-B6CC-CE099A14243E}" destId="{DD187481-2551-0441-8276-8137AC7B8A53}" srcOrd="1" destOrd="0" presId="urn:microsoft.com/office/officeart/2005/8/layout/venn2"/>
    <dgm:cxn modelId="{78B0BB9B-1AEA-474A-BB93-643C2741ABB7}" type="presOf" srcId="{8341C641-5C6F-E64B-AA1D-A1CE659948DA}" destId="{F0180E3A-B6A0-DD4C-97AD-1E31DF0A0A06}" srcOrd="0" destOrd="0" presId="urn:microsoft.com/office/officeart/2005/8/layout/venn2"/>
    <dgm:cxn modelId="{79FD7778-2610-BF4A-ACD2-D454F79BF710}" type="presParOf" srcId="{AC8AE2F6-DB1A-5648-9A12-F11FA7E19433}" destId="{0F09B336-5CC7-4D46-B497-7F9BFAC61800}" srcOrd="0" destOrd="0" presId="urn:microsoft.com/office/officeart/2005/8/layout/venn2"/>
    <dgm:cxn modelId="{0953F022-21D0-8347-A407-AF1A163B7769}" type="presParOf" srcId="{0F09B336-5CC7-4D46-B497-7F9BFAC61800}" destId="{706F3220-4012-E248-B08D-02E1D310A718}" srcOrd="0" destOrd="0" presId="urn:microsoft.com/office/officeart/2005/8/layout/venn2"/>
    <dgm:cxn modelId="{6A29F4FF-6F63-7840-A48D-122A5DB7CCE8}" type="presParOf" srcId="{0F09B336-5CC7-4D46-B497-7F9BFAC61800}" destId="{7A903C86-9EBE-2849-96A2-8C2AFD4F7A5A}" srcOrd="1" destOrd="0" presId="urn:microsoft.com/office/officeart/2005/8/layout/venn2"/>
    <dgm:cxn modelId="{E9B23A18-2B1C-E745-AA60-B3391FAD3BD7}" type="presParOf" srcId="{AC8AE2F6-DB1A-5648-9A12-F11FA7E19433}" destId="{C1D79BAE-E355-F847-828C-9926910A1F95}" srcOrd="1" destOrd="0" presId="urn:microsoft.com/office/officeart/2005/8/layout/venn2"/>
    <dgm:cxn modelId="{BA4BCABB-6C08-3C4B-9949-67188D051EF0}" type="presParOf" srcId="{C1D79BAE-E355-F847-828C-9926910A1F95}" destId="{DE5EEFD3-A9D1-B645-86BC-BFD63EE2EE2A}" srcOrd="0" destOrd="0" presId="urn:microsoft.com/office/officeart/2005/8/layout/venn2"/>
    <dgm:cxn modelId="{6457815F-077A-C341-99DE-D34AFC3A6752}" type="presParOf" srcId="{C1D79BAE-E355-F847-828C-9926910A1F95}" destId="{DD187481-2551-0441-8276-8137AC7B8A53}" srcOrd="1" destOrd="0" presId="urn:microsoft.com/office/officeart/2005/8/layout/venn2"/>
    <dgm:cxn modelId="{2F696921-4EAB-8D46-A8FB-4ACBE23107E0}" type="presParOf" srcId="{AC8AE2F6-DB1A-5648-9A12-F11FA7E19433}" destId="{EA05B202-D83F-5D44-9D71-C4EF0FB6DD30}" srcOrd="2" destOrd="0" presId="urn:microsoft.com/office/officeart/2005/8/layout/venn2"/>
    <dgm:cxn modelId="{5A7BE3B4-DC77-8544-9841-D996079B38FC}" type="presParOf" srcId="{EA05B202-D83F-5D44-9D71-C4EF0FB6DD30}" destId="{0C527B46-0FAC-3C4B-93AF-1C8D77F7E260}" srcOrd="0" destOrd="0" presId="urn:microsoft.com/office/officeart/2005/8/layout/venn2"/>
    <dgm:cxn modelId="{7A0EC6C3-022B-2B4E-9AAC-4EC3B845CD64}" type="presParOf" srcId="{EA05B202-D83F-5D44-9D71-C4EF0FB6DD30}" destId="{562527FC-6D3B-C448-A5BD-774BD929EE14}" srcOrd="1" destOrd="0" presId="urn:microsoft.com/office/officeart/2005/8/layout/venn2"/>
    <dgm:cxn modelId="{F39D0D5C-33FF-694D-86F9-AE0B3C6090E4}" type="presParOf" srcId="{AC8AE2F6-DB1A-5648-9A12-F11FA7E19433}" destId="{774F6AB0-D297-3D40-AEFA-5AB3CCB80322}" srcOrd="3" destOrd="0" presId="urn:microsoft.com/office/officeart/2005/8/layout/venn2"/>
    <dgm:cxn modelId="{CDE447FB-1482-E642-8D60-A224EB9514A1}" type="presParOf" srcId="{774F6AB0-D297-3D40-AEFA-5AB3CCB80322}" destId="{F0180E3A-B6A0-DD4C-97AD-1E31DF0A0A06}" srcOrd="0" destOrd="0" presId="urn:microsoft.com/office/officeart/2005/8/layout/venn2"/>
    <dgm:cxn modelId="{6AB9DAF5-502F-074C-889F-89A248F85BDE}" type="presParOf" srcId="{774F6AB0-D297-3D40-AEFA-5AB3CCB80322}" destId="{0C2903C4-181B-D943-AEF9-ED55B87D69B1}" srcOrd="1" destOrd="0" presId="urn:microsoft.com/office/officeart/2005/8/layout/venn2"/>
  </dgm:cxnLst>
  <dgm:bg>
    <a:noFill/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F3220-4012-E248-B08D-02E1D310A718}">
      <dsp:nvSpPr>
        <dsp:cNvPr id="0" name=""/>
        <dsp:cNvSpPr/>
      </dsp:nvSpPr>
      <dsp:spPr>
        <a:xfrm>
          <a:off x="838199" y="0"/>
          <a:ext cx="4800600" cy="4800600"/>
        </a:xfrm>
        <a:prstGeom prst="ellipse">
          <a:avLst/>
        </a:prstGeom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rgbClr val="FFFFFF"/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36576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FF6600"/>
              </a:solidFill>
            </a:rPr>
            <a:t>Users</a:t>
          </a:r>
          <a:endParaRPr lang="en-US" sz="1400" kern="1200" dirty="0">
            <a:solidFill>
              <a:srgbClr val="FF6600"/>
            </a:solidFill>
          </a:endParaRPr>
        </a:p>
      </dsp:txBody>
      <dsp:txXfrm>
        <a:off x="2567376" y="240029"/>
        <a:ext cx="1342247" cy="720090"/>
      </dsp:txXfrm>
    </dsp:sp>
    <dsp:sp modelId="{DE5EEFD3-A9D1-B645-86BC-BFD63EE2EE2A}">
      <dsp:nvSpPr>
        <dsp:cNvPr id="0" name=""/>
        <dsp:cNvSpPr/>
      </dsp:nvSpPr>
      <dsp:spPr>
        <a:xfrm>
          <a:off x="1768287" y="810110"/>
          <a:ext cx="3000413" cy="3300431"/>
        </a:xfrm>
        <a:prstGeom prst="ellipse">
          <a:avLst/>
        </a:prstGeom>
        <a:solidFill>
          <a:schemeClr val="accent2">
            <a:lumMod val="9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0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FF6600"/>
              </a:solidFill>
            </a:rPr>
            <a:t>Shell</a:t>
          </a:r>
          <a:endParaRPr lang="en-US" sz="1200" kern="1200" dirty="0">
            <a:solidFill>
              <a:srgbClr val="FF6600"/>
            </a:solidFill>
          </a:endParaRPr>
        </a:p>
      </dsp:txBody>
      <dsp:txXfrm>
        <a:off x="2744171" y="1008136"/>
        <a:ext cx="1048644" cy="594077"/>
      </dsp:txXfrm>
    </dsp:sp>
    <dsp:sp modelId="{0C527B46-0FAC-3C4B-93AF-1C8D77F7E260}">
      <dsp:nvSpPr>
        <dsp:cNvPr id="0" name=""/>
        <dsp:cNvSpPr/>
      </dsp:nvSpPr>
      <dsp:spPr>
        <a:xfrm>
          <a:off x="2209793" y="1371603"/>
          <a:ext cx="2057412" cy="2477426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>
          <a:glow rad="101600">
            <a:schemeClr val="accent1">
              <a:alpha val="75000"/>
            </a:schemeClr>
          </a:glow>
        </a:effectLst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45720" rIns="0" bIns="54864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Kernel</a:t>
          </a:r>
          <a:endParaRPr lang="en-US" sz="1100" kern="1200" dirty="0"/>
        </a:p>
      </dsp:txBody>
      <dsp:txXfrm>
        <a:off x="2759122" y="1557410"/>
        <a:ext cx="958754" cy="557420"/>
      </dsp:txXfrm>
    </dsp:sp>
    <dsp:sp modelId="{F0180E3A-B6A0-DD4C-97AD-1E31DF0A0A06}">
      <dsp:nvSpPr>
        <dsp:cNvPr id="0" name=""/>
        <dsp:cNvSpPr/>
      </dsp:nvSpPr>
      <dsp:spPr>
        <a:xfrm>
          <a:off x="2787013" y="2167893"/>
          <a:ext cx="1022988" cy="1184903"/>
        </a:xfrm>
        <a:prstGeom prst="ellipse">
          <a:avLst/>
        </a:prstGeom>
        <a:solidFill>
          <a:schemeClr val="accent5">
            <a:lumMod val="10000"/>
          </a:schemeClr>
        </a:solidFill>
        <a:ln>
          <a:noFill/>
        </a:ln>
        <a:effectLst>
          <a:glow rad="63500">
            <a:schemeClr val="accent1">
              <a:alpha val="75000"/>
            </a:schemeClr>
          </a:glow>
          <a:outerShdw blurRad="50800" dist="38100" dir="2700000" algn="tl" rotWithShape="0">
            <a:srgbClr val="000000">
              <a:alpha val="43000"/>
            </a:srgbClr>
          </a:outerShdw>
        </a:effectLst>
        <a:scene3d>
          <a:camera prst="orthographicFront"/>
          <a:lightRig rig="harsh" dir="t"/>
        </a:scene3d>
        <a:sp3d prstMaterial="metal"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Hardware</a:t>
          </a:r>
          <a:endParaRPr lang="en-US" sz="1100" kern="1200" dirty="0"/>
        </a:p>
      </dsp:txBody>
      <dsp:txXfrm>
        <a:off x="2936826" y="2464119"/>
        <a:ext cx="723362" cy="592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11E8B6-120A-A348-9217-E8E1652592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77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9E3F5D-81E7-464A-93F1-AF7D996690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ゴシック" pitchFamily="-92" charset="-128"/>
        <a:cs typeface="MS Pゴシック" pitchFamily="-92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8DB45-EDC3-5842-AD69-0E8DB3C95E87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772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079" name="Picture 7" descr="footerd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footerdark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276975"/>
            <a:ext cx="9144000" cy="58102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ゴシック" pitchFamily="-92" charset="-128"/>
          <a:cs typeface="MS Pゴシック" pitchFamily="-9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143000"/>
          </a:xfrm>
        </p:spPr>
        <p:txBody>
          <a:bodyPr/>
          <a:lstStyle/>
          <a:p>
            <a:r>
              <a:rPr lang="en-US" dirty="0" smtClean="0"/>
              <a:t>Bash </a:t>
            </a:r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CIRC Summer School 2016</a:t>
            </a:r>
          </a:p>
          <a:p>
            <a:r>
              <a:rPr lang="en-US" dirty="0" smtClean="0"/>
              <a:t>Baowei Liu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391400" cy="685800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Linux </a:t>
            </a:r>
            <a:r>
              <a:rPr lang="en-US" dirty="0" smtClean="0"/>
              <a:t>Commands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ls</a:t>
            </a:r>
            <a:r>
              <a:rPr lang="en-US" dirty="0" smtClean="0"/>
              <a:t>: list directory contents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cd</a:t>
            </a:r>
            <a:r>
              <a:rPr lang="en-US" dirty="0" smtClean="0"/>
              <a:t>: change directory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man</a:t>
            </a:r>
            <a:r>
              <a:rPr lang="en-US" dirty="0" smtClean="0"/>
              <a:t>: manual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echo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391400" cy="685800"/>
          </a:xfrm>
        </p:spPr>
        <p:txBody>
          <a:bodyPr/>
          <a:lstStyle/>
          <a:p>
            <a:r>
              <a:rPr lang="en-US" dirty="0" smtClean="0"/>
              <a:t>Linux Command echo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a line of text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solidFill>
                  <a:srgbClr val="00B050"/>
                </a:solidFill>
              </a:rPr>
              <a:t>echo hello world</a:t>
            </a:r>
          </a:p>
          <a:p>
            <a:r>
              <a:rPr lang="en-US" dirty="0" smtClean="0"/>
              <a:t>“…” or ‘…’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2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467600" cy="914400"/>
          </a:xfrm>
        </p:spPr>
        <p:txBody>
          <a:bodyPr/>
          <a:lstStyle/>
          <a:p>
            <a:r>
              <a:rPr lang="en-US" dirty="0" smtClean="0"/>
              <a:t>File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Three scopes and permissions</a:t>
            </a:r>
          </a:p>
          <a:p>
            <a:r>
              <a:rPr lang="en-US" dirty="0" smtClean="0"/>
              <a:t>Bash script has to have execute permission to allow the operating system to run it.</a:t>
            </a:r>
          </a:p>
          <a:p>
            <a:r>
              <a:rPr lang="en-US" dirty="0" smtClean="0"/>
              <a:t>Check permissions: </a:t>
            </a:r>
            <a:r>
              <a:rPr lang="en-US" dirty="0" err="1" smtClean="0">
                <a:solidFill>
                  <a:srgbClr val="00B050"/>
                </a:solidFill>
              </a:rPr>
              <a:t>ls</a:t>
            </a:r>
            <a:r>
              <a:rPr lang="en-US" dirty="0" smtClean="0">
                <a:solidFill>
                  <a:srgbClr val="00B050"/>
                </a:solidFill>
              </a:rPr>
              <a:t> –</a:t>
            </a:r>
            <a:r>
              <a:rPr lang="en-US" dirty="0" err="1" smtClean="0">
                <a:solidFill>
                  <a:srgbClr val="00B050"/>
                </a:solidFill>
              </a:rPr>
              <a:t>l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Change permissions: </a:t>
            </a:r>
            <a:r>
              <a:rPr lang="en-US" dirty="0" err="1" smtClean="0">
                <a:solidFill>
                  <a:srgbClr val="00B050"/>
                </a:solidFill>
              </a:rPr>
              <a:t>chmod</a:t>
            </a:r>
            <a:r>
              <a:rPr lang="en-US" dirty="0" smtClean="0">
                <a:solidFill>
                  <a:srgbClr val="00B050"/>
                </a:solidFill>
              </a:rPr>
              <a:t> +</a:t>
            </a:r>
            <a:r>
              <a:rPr lang="en-US" dirty="0" err="1" smtClean="0">
                <a:solidFill>
                  <a:srgbClr val="00B050"/>
                </a:solidFill>
              </a:rPr>
              <a:t>x</a:t>
            </a:r>
            <a:r>
              <a:rPr lang="en-US" dirty="0" smtClean="0">
                <a:solidFill>
                  <a:srgbClr val="00B050"/>
                </a:solidFill>
              </a:rPr>
              <a:t> filename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filePermiss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458200" cy="569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to </a:t>
            </a:r>
            <a:r>
              <a:rPr lang="en-US" dirty="0" err="1" smtClean="0"/>
              <a:t>bluehive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sz="3000" dirty="0" smtClean="0"/>
              <a:t>Create a directory for this </a:t>
            </a:r>
            <a:r>
              <a:rPr lang="en-US" sz="3000" dirty="0" smtClean="0"/>
              <a:t>class: 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0B050"/>
                </a:solidFill>
              </a:rPr>
              <a:t>           </a:t>
            </a:r>
            <a:r>
              <a:rPr lang="en-US" sz="3000" dirty="0" err="1" smtClean="0">
                <a:solidFill>
                  <a:srgbClr val="00B050"/>
                </a:solidFill>
              </a:rPr>
              <a:t>mkdir</a:t>
            </a:r>
            <a:r>
              <a:rPr lang="en-US" sz="3000" dirty="0" smtClean="0">
                <a:solidFill>
                  <a:srgbClr val="00B050"/>
                </a:solidFill>
              </a:rPr>
              <a:t> </a:t>
            </a:r>
            <a:r>
              <a:rPr lang="en-US" sz="3000" dirty="0" err="1" smtClean="0">
                <a:solidFill>
                  <a:srgbClr val="00B050"/>
                </a:solidFill>
              </a:rPr>
              <a:t>folderName</a:t>
            </a:r>
            <a:endParaRPr lang="en-US" sz="3000" dirty="0" smtClean="0">
              <a:solidFill>
                <a:srgbClr val="00B050"/>
              </a:solidFill>
            </a:endParaRPr>
          </a:p>
          <a:p>
            <a:r>
              <a:rPr lang="en-US" sz="2800" dirty="0" smtClean="0">
                <a:solidFill>
                  <a:srgbClr val="00B050"/>
                </a:solidFill>
              </a:rPr>
              <a:t>cp /public/bliu17/Teaching/Bash/shareFiles.sh .</a:t>
            </a:r>
          </a:p>
          <a:p>
            <a:r>
              <a:rPr lang="en-US" sz="3000" dirty="0" smtClean="0">
                <a:solidFill>
                  <a:srgbClr val="00B050"/>
                </a:solidFill>
              </a:rPr>
              <a:t>./</a:t>
            </a:r>
            <a:r>
              <a:rPr lang="en-US" sz="3000" dirty="0" err="1" smtClean="0">
                <a:solidFill>
                  <a:srgbClr val="00B050"/>
                </a:solidFill>
              </a:rPr>
              <a:t>shareFiles.sh</a:t>
            </a:r>
            <a:r>
              <a:rPr lang="en-US" sz="3000" dirty="0" smtClean="0">
                <a:solidFill>
                  <a:srgbClr val="00B050"/>
                </a:solidFill>
              </a:rPr>
              <a:t> Day1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391400" cy="838200"/>
          </a:xfrm>
        </p:spPr>
        <p:txBody>
          <a:bodyPr/>
          <a:lstStyle/>
          <a:p>
            <a:r>
              <a:rPr lang="en-US" dirty="0" smtClean="0"/>
              <a:t>Bash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dirty="0" smtClean="0"/>
              <a:t>Create a variable: name=value</a:t>
            </a:r>
          </a:p>
          <a:p>
            <a:r>
              <a:rPr lang="en-US" dirty="0" smtClean="0"/>
              <a:t>No data type </a:t>
            </a:r>
          </a:p>
          <a:p>
            <a:r>
              <a:rPr lang="en-US" dirty="0" smtClean="0"/>
              <a:t>No need to declare but can be declared with “declare command”</a:t>
            </a:r>
          </a:p>
          <a:p>
            <a:r>
              <a:rPr lang="en-US" dirty="0" smtClean="0"/>
              <a:t>No white space allowed before and after = </a:t>
            </a:r>
          </a:p>
          <a:p>
            <a:r>
              <a:rPr lang="en-US" dirty="0" smtClean="0"/>
              <a:t>Use $ to refer to the value: $name</a:t>
            </a:r>
          </a:p>
          <a:p>
            <a:r>
              <a:rPr lang="en-US" dirty="0" smtClean="0"/>
              <a:t>Name cannot start with a digit.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 smtClean="0"/>
              <a:t>Environment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r>
              <a:rPr lang="en-US" dirty="0" err="1" smtClean="0"/>
              <a:t>env</a:t>
            </a:r>
            <a:endParaRPr lang="en-US" dirty="0" smtClean="0"/>
          </a:p>
          <a:p>
            <a:r>
              <a:rPr lang="en-US" dirty="0" smtClean="0"/>
              <a:t>$SHELL</a:t>
            </a:r>
          </a:p>
          <a:p>
            <a:r>
              <a:rPr lang="en-US" dirty="0" smtClean="0"/>
              <a:t>$PATH</a:t>
            </a:r>
          </a:p>
          <a:p>
            <a:r>
              <a:rPr lang="en-US" dirty="0" smtClean="0"/>
              <a:t>$LD_LIBRARY_PATH</a:t>
            </a:r>
          </a:p>
          <a:p>
            <a:r>
              <a:rPr lang="en-US" dirty="0" smtClean="0"/>
              <a:t>$RANDOM</a:t>
            </a:r>
          </a:p>
          <a:p>
            <a:r>
              <a:rPr lang="en-US" dirty="0" smtClean="0"/>
              <a:t>$USER</a:t>
            </a:r>
          </a:p>
          <a:p>
            <a:r>
              <a:rPr lang="en-US" dirty="0" smtClean="0"/>
              <a:t>$PWD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391400" cy="685800"/>
          </a:xfrm>
        </p:spPr>
        <p:txBody>
          <a:bodyPr/>
          <a:lstStyle/>
          <a:p>
            <a:r>
              <a:rPr lang="en-US" dirty="0" smtClean="0"/>
              <a:t>Variable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Assign value: a=2</a:t>
            </a:r>
          </a:p>
          <a:p>
            <a:r>
              <a:rPr lang="en-US" dirty="0" smtClean="0"/>
              <a:t>Pass value: </a:t>
            </a:r>
            <a:r>
              <a:rPr lang="en-US" dirty="0" err="1" smtClean="0"/>
              <a:t>b</a:t>
            </a:r>
            <a:r>
              <a:rPr lang="en-US" dirty="0" smtClean="0"/>
              <a:t>=$a</a:t>
            </a:r>
          </a:p>
          <a:p>
            <a:r>
              <a:rPr lang="en-US" dirty="0" smtClean="0"/>
              <a:t>Display value: echo $a</a:t>
            </a:r>
          </a:p>
          <a:p>
            <a:r>
              <a:rPr lang="en-US" dirty="0" smtClean="0"/>
              <a:t>Strong </a:t>
            </a:r>
            <a:r>
              <a:rPr lang="en-US" dirty="0" smtClean="0"/>
              <a:t>quoting &amp; weak quoting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20000" cy="1143000"/>
          </a:xfrm>
        </p:spPr>
        <p:txBody>
          <a:bodyPr/>
          <a:lstStyle/>
          <a:p>
            <a:r>
              <a:rPr lang="en-US" dirty="0" smtClean="0"/>
              <a:t>Assign Variable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 smtClean="0"/>
              <a:t>Parameter expansion ${}</a:t>
            </a:r>
          </a:p>
          <a:p>
            <a:r>
              <a:rPr lang="en-US" dirty="0" smtClean="0"/>
              <a:t>Command Substitution: $(), or `</a:t>
            </a:r>
          </a:p>
          <a:p>
            <a:r>
              <a:rPr lang="en-US" dirty="0" smtClean="0"/>
              <a:t>Arithmetic expansion: $(( … 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848600" cy="838200"/>
          </a:xfrm>
        </p:spPr>
        <p:txBody>
          <a:bodyPr/>
          <a:lstStyle/>
          <a:p>
            <a:r>
              <a:rPr lang="en-US" sz="4000" dirty="0" smtClean="0"/>
              <a:t>Parameter and Parameter Expansion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r>
              <a:rPr lang="en-US" dirty="0" smtClean="0"/>
              <a:t>Parameter – an entity store value ( e.g. variable)</a:t>
            </a:r>
          </a:p>
          <a:p>
            <a:r>
              <a:rPr lang="en-US" dirty="0" smtClean="0"/>
              <a:t>${parameter}</a:t>
            </a:r>
          </a:p>
          <a:p>
            <a:r>
              <a:rPr lang="en-US" dirty="0" smtClean="0"/>
              <a:t>Indirection ${!parameter</a:t>
            </a:r>
            <a:r>
              <a:rPr lang="en-US" dirty="0" smtClean="0"/>
              <a:t>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20000" cy="838200"/>
          </a:xfrm>
        </p:spPr>
        <p:txBody>
          <a:bodyPr/>
          <a:lstStyle/>
          <a:p>
            <a:r>
              <a:rPr lang="en-US" dirty="0" smtClean="0"/>
              <a:t>Arithmetic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dirty="0" smtClean="0"/>
              <a:t>Arithmetic operators: + - * / </a:t>
            </a:r>
          </a:p>
          <a:p>
            <a:r>
              <a:rPr lang="en-US" dirty="0" smtClean="0"/>
              <a:t>Integer only</a:t>
            </a:r>
          </a:p>
          <a:p>
            <a:r>
              <a:rPr lang="en-US" dirty="0" smtClean="0"/>
              <a:t>Arithmetic Expansion ((…))</a:t>
            </a:r>
          </a:p>
          <a:p>
            <a:r>
              <a:rPr lang="en-US" dirty="0" smtClean="0"/>
              <a:t>White spaces are not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620000" cy="990600"/>
          </a:xfrm>
        </p:spPr>
        <p:txBody>
          <a:bodyPr/>
          <a:lstStyle/>
          <a:p>
            <a:r>
              <a:rPr lang="en-US" dirty="0" smtClean="0"/>
              <a:t>About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 along with example demonstrations. Project session for hands-on experience.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Have a project?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Trying </a:t>
            </a:r>
            <a:r>
              <a:rPr lang="en-US" dirty="0" smtClean="0"/>
              <a:t>examples and doing projects </a:t>
            </a:r>
            <a:r>
              <a:rPr lang="en-US" dirty="0"/>
              <a:t>on </a:t>
            </a:r>
            <a:r>
              <a:rPr lang="en-US" dirty="0" err="1" smtClean="0"/>
              <a:t>Bluehive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calculator: </a:t>
            </a:r>
            <a:r>
              <a:rPr lang="en-US" dirty="0" err="1" smtClean="0"/>
              <a:t>bc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arbitrary precision calculator language</a:t>
            </a:r>
          </a:p>
          <a:p>
            <a:r>
              <a:rPr lang="en-US" dirty="0" smtClean="0"/>
              <a:t>Simple usage: echo $</a:t>
            </a:r>
            <a:r>
              <a:rPr lang="en-US" dirty="0" err="1" smtClean="0"/>
              <a:t>a+$b</a:t>
            </a:r>
            <a:r>
              <a:rPr lang="en-US" dirty="0" smtClean="0"/>
              <a:t> | </a:t>
            </a:r>
            <a:r>
              <a:rPr lang="en-US" dirty="0" err="1" smtClean="0"/>
              <a:t>bc</a:t>
            </a:r>
            <a:endParaRPr lang="en-US" dirty="0" smtClean="0"/>
          </a:p>
          <a:p>
            <a:r>
              <a:rPr lang="en-US" dirty="0" smtClean="0"/>
              <a:t>Can use math library: echo “s(0.4)” | </a:t>
            </a:r>
            <a:r>
              <a:rPr lang="en-US" dirty="0" err="1" smtClean="0"/>
              <a:t>bc</a:t>
            </a:r>
            <a:r>
              <a:rPr lang="en-US" dirty="0" smtClean="0"/>
              <a:t> -</a:t>
            </a:r>
            <a:r>
              <a:rPr lang="en-US" dirty="0" err="1" smtClean="0"/>
              <a:t>l</a:t>
            </a:r>
            <a:endParaRPr lang="en-US" dirty="0" smtClean="0"/>
          </a:p>
          <a:p>
            <a:r>
              <a:rPr lang="en-US" dirty="0" err="1" smtClean="0"/>
              <a:t>bc</a:t>
            </a:r>
            <a:r>
              <a:rPr lang="en-US" dirty="0" smtClean="0"/>
              <a:t> –</a:t>
            </a:r>
            <a:r>
              <a:rPr lang="en-US" dirty="0" err="1" smtClean="0"/>
              <a:t>l</a:t>
            </a:r>
            <a:r>
              <a:rPr lang="en-US" dirty="0" smtClean="0"/>
              <a:t> &lt;&lt;&lt; “s(0.4)”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20000" cy="838200"/>
          </a:xfrm>
        </p:spPr>
        <p:txBody>
          <a:bodyPr/>
          <a:lstStyle/>
          <a:p>
            <a:r>
              <a:rPr lang="en-US" dirty="0" smtClean="0"/>
              <a:t>Command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dirty="0" smtClean="0"/>
              <a:t>$() is </a:t>
            </a:r>
            <a:r>
              <a:rPr lang="en-US" dirty="0" err="1" smtClean="0"/>
              <a:t>nestable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echo $(echo $(</a:t>
            </a:r>
            <a:r>
              <a:rPr lang="en-US" dirty="0" err="1" smtClean="0"/>
              <a:t>ls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  echo “$(echo “$(</a:t>
            </a:r>
            <a:r>
              <a:rPr lang="en-US" dirty="0" err="1" smtClean="0"/>
              <a:t>ls</a:t>
            </a:r>
            <a:r>
              <a:rPr lang="en-US" dirty="0" smtClean="0"/>
              <a:t>)”)”</a:t>
            </a:r>
          </a:p>
          <a:p>
            <a:r>
              <a:rPr lang="en-US" dirty="0" smtClean="0"/>
              <a:t>cannot be $(( command ))</a:t>
            </a:r>
          </a:p>
          <a:p>
            <a:r>
              <a:rPr lang="en-US" dirty="0" smtClean="0"/>
              <a:t>`` cannot be directly nesting</a:t>
            </a:r>
          </a:p>
          <a:p>
            <a:pPr>
              <a:buNone/>
            </a:pPr>
            <a:r>
              <a:rPr lang="en-US" dirty="0" smtClean="0"/>
              <a:t>   echo `echo \`</a:t>
            </a:r>
            <a:r>
              <a:rPr lang="en-US" dirty="0" err="1" smtClean="0"/>
              <a:t>ls</a:t>
            </a:r>
            <a:r>
              <a:rPr lang="en-US" dirty="0" smtClean="0"/>
              <a:t>\``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239000" cy="914400"/>
          </a:xfrm>
        </p:spPr>
        <p:txBody>
          <a:bodyPr/>
          <a:lstStyle/>
          <a:p>
            <a:r>
              <a:rPr lang="en-US" dirty="0" smtClean="0"/>
              <a:t>Shell Expansions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Expansion: $variable, ${variable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Arithmetic Expansion: $(( expression ))</a:t>
            </a:r>
          </a:p>
          <a:p>
            <a:r>
              <a:rPr lang="en-US" dirty="0" smtClean="0"/>
              <a:t>Command Substitution: $() or ``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467600" cy="685800"/>
          </a:xfrm>
        </p:spPr>
        <p:txBody>
          <a:bodyPr/>
          <a:lstStyle/>
          <a:p>
            <a:r>
              <a:rPr lang="en-US" dirty="0" smtClean="0"/>
              <a:t>Loop Constructs: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7772400" cy="4724400"/>
          </a:xfrm>
        </p:spPr>
        <p:txBody>
          <a:bodyPr/>
          <a:lstStyle/>
          <a:p>
            <a:r>
              <a:rPr lang="en-US" sz="2800" dirty="0" smtClean="0"/>
              <a:t>Basic Syntax </a:t>
            </a:r>
          </a:p>
          <a:p>
            <a:pPr>
              <a:buNone/>
            </a:pPr>
            <a:r>
              <a:rPr lang="en-US" sz="2800" dirty="0" smtClean="0"/>
              <a:t> for </a:t>
            </a:r>
            <a:r>
              <a:rPr lang="en-US" sz="2800" dirty="0" err="1" smtClean="0"/>
              <a:t>arg</a:t>
            </a:r>
            <a:r>
              <a:rPr lang="en-US" sz="2800" dirty="0" smtClean="0"/>
              <a:t> in [list]</a:t>
            </a:r>
          </a:p>
          <a:p>
            <a:pPr>
              <a:buNone/>
            </a:pPr>
            <a:r>
              <a:rPr lang="en-US" sz="2800" dirty="0" smtClean="0"/>
              <a:t> do</a:t>
            </a:r>
          </a:p>
          <a:p>
            <a:pPr>
              <a:buNone/>
            </a:pPr>
            <a:r>
              <a:rPr lang="en-US" sz="2800" dirty="0" smtClean="0"/>
              <a:t>     …..</a:t>
            </a:r>
          </a:p>
          <a:p>
            <a:pPr>
              <a:buNone/>
            </a:pPr>
            <a:r>
              <a:rPr lang="en-US" sz="2800" dirty="0" smtClean="0"/>
              <a:t>  done</a:t>
            </a:r>
          </a:p>
          <a:p>
            <a:r>
              <a:rPr lang="en-US" sz="2800" dirty="0" smtClean="0"/>
              <a:t>[list</a:t>
            </a:r>
            <a:r>
              <a:rPr lang="en-US" sz="2800" dirty="0" smtClean="0"/>
              <a:t>]: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smtClean="0"/>
              <a:t>1. </a:t>
            </a:r>
            <a:r>
              <a:rPr lang="en-US" sz="2400" dirty="0" smtClean="0"/>
              <a:t>Command Substitution: </a:t>
            </a:r>
            <a:r>
              <a:rPr lang="en-US" sz="2400" dirty="0" smtClean="0">
                <a:solidFill>
                  <a:srgbClr val="00B050"/>
                </a:solidFill>
              </a:rPr>
              <a:t>`</a:t>
            </a:r>
            <a:r>
              <a:rPr lang="en-US" sz="2400" dirty="0" err="1" smtClean="0">
                <a:solidFill>
                  <a:srgbClr val="00B050"/>
                </a:solidFill>
              </a:rPr>
              <a:t>ls</a:t>
            </a:r>
            <a:r>
              <a:rPr lang="en-US" sz="2400" dirty="0" smtClean="0">
                <a:solidFill>
                  <a:srgbClr val="00B050"/>
                </a:solidFill>
              </a:rPr>
              <a:t>`</a:t>
            </a:r>
            <a:r>
              <a:rPr lang="en-US" sz="2400" dirty="0" smtClean="0"/>
              <a:t>    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smtClean="0"/>
              <a:t>2. </a:t>
            </a:r>
            <a:r>
              <a:rPr lang="en-US" sz="2400" dirty="0" smtClean="0"/>
              <a:t>Arithmetic </a:t>
            </a:r>
            <a:r>
              <a:rPr lang="en-US" sz="2400" dirty="0" smtClean="0"/>
              <a:t>Expansion</a:t>
            </a:r>
          </a:p>
          <a:p>
            <a:pPr>
              <a:buNone/>
            </a:pPr>
            <a:r>
              <a:rPr lang="en-US" sz="2800" dirty="0" smtClean="0"/>
              <a:t>    3. </a:t>
            </a:r>
            <a:r>
              <a:rPr lang="en-US" sz="2400" dirty="0"/>
              <a:t>Brace Expansion (string or integer): {1..5}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78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96200" cy="914400"/>
          </a:xfrm>
        </p:spPr>
        <p:txBody>
          <a:bodyPr/>
          <a:lstStyle/>
          <a:p>
            <a:r>
              <a:rPr lang="en-US" dirty="0" smtClean="0"/>
              <a:t>for loop –Arithmetic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dirty="0" smtClean="0"/>
              <a:t>Basic Syntax</a:t>
            </a:r>
          </a:p>
          <a:p>
            <a:pPr>
              <a:buNone/>
            </a:pPr>
            <a:r>
              <a:rPr lang="en-US" sz="2400" dirty="0" smtClean="0"/>
              <a:t>for (( expr1; expr2; expr3 ))</a:t>
            </a:r>
          </a:p>
          <a:p>
            <a:pPr>
              <a:buNone/>
            </a:pPr>
            <a:r>
              <a:rPr lang="en-US" sz="2400" dirty="0" smtClean="0"/>
              <a:t>do</a:t>
            </a:r>
          </a:p>
          <a:p>
            <a:pPr>
              <a:buNone/>
            </a:pPr>
            <a:r>
              <a:rPr lang="en-US" sz="2400" dirty="0" smtClean="0"/>
              <a:t>  …</a:t>
            </a:r>
          </a:p>
          <a:p>
            <a:pPr>
              <a:buNone/>
            </a:pPr>
            <a:r>
              <a:rPr lang="en-US" sz="2400" dirty="0" smtClean="0"/>
              <a:t>done</a:t>
            </a:r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White space are not important for Arithmetic Expansion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914400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US" dirty="0" smtClean="0"/>
              <a:t>Copy the Project folder to your own directory: </a:t>
            </a:r>
            <a:r>
              <a:rPr lang="en-US" dirty="0" smtClean="0">
                <a:solidFill>
                  <a:srgbClr val="00B050"/>
                </a:solidFill>
              </a:rPr>
              <a:t>./</a:t>
            </a:r>
            <a:r>
              <a:rPr lang="en-US" dirty="0" err="1" smtClean="0">
                <a:solidFill>
                  <a:srgbClr val="00B050"/>
                </a:solidFill>
              </a:rPr>
              <a:t>shareFiles.sh</a:t>
            </a:r>
            <a:r>
              <a:rPr lang="en-US" dirty="0" smtClean="0">
                <a:solidFill>
                  <a:srgbClr val="00B050"/>
                </a:solidFill>
              </a:rPr>
              <a:t> Project</a:t>
            </a:r>
          </a:p>
          <a:p>
            <a:r>
              <a:rPr lang="en-US" dirty="0" smtClean="0"/>
              <a:t>Write a Bash script to count how many files there are in </a:t>
            </a:r>
            <a:r>
              <a:rPr lang="en-US" dirty="0" smtClean="0">
                <a:solidFill>
                  <a:srgbClr val="00B050"/>
                </a:solidFill>
              </a:rPr>
              <a:t>files/</a:t>
            </a:r>
          </a:p>
          <a:p>
            <a:r>
              <a:rPr lang="en-US" dirty="0" smtClean="0"/>
              <a:t>Key tech: </a:t>
            </a:r>
            <a:r>
              <a:rPr lang="en-US" dirty="0" smtClean="0">
                <a:solidFill>
                  <a:srgbClr val="00B050"/>
                </a:solidFill>
              </a:rPr>
              <a:t>editor, </a:t>
            </a:r>
            <a:r>
              <a:rPr lang="en-US" dirty="0" err="1" smtClean="0">
                <a:solidFill>
                  <a:srgbClr val="00B050"/>
                </a:solidFill>
              </a:rPr>
              <a:t>chmod</a:t>
            </a:r>
            <a:r>
              <a:rPr lang="en-US" dirty="0" smtClean="0">
                <a:solidFill>
                  <a:srgbClr val="00B050"/>
                </a:solidFill>
              </a:rPr>
              <a:t>, command substitution, for loop, arithmetic expansion, echo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620000" cy="990600"/>
          </a:xfrm>
        </p:spPr>
        <p:txBody>
          <a:bodyPr/>
          <a:lstStyle/>
          <a:p>
            <a:r>
              <a:rPr lang="en-US" dirty="0" smtClean="0"/>
              <a:t>Bash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Unix/Linux commands in a text file – batch mode</a:t>
            </a:r>
          </a:p>
          <a:p>
            <a:r>
              <a:rPr lang="en-US" dirty="0" smtClean="0"/>
              <a:t>An executable program to be run by the shell (Bash)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6858000" cy="457200"/>
          </a:xfrm>
        </p:spPr>
        <p:txBody>
          <a:bodyPr/>
          <a:lstStyle/>
          <a:p>
            <a:r>
              <a:rPr lang="en-US" dirty="0" smtClean="0"/>
              <a:t>Model for Modern 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524000" y="1219200"/>
          <a:ext cx="6477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his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0803"/>
            <a:ext cx="8229599" cy="4630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543800" cy="914400"/>
          </a:xfrm>
        </p:spPr>
        <p:txBody>
          <a:bodyPr/>
          <a:lstStyle/>
          <a:p>
            <a:r>
              <a:rPr lang="en-US" dirty="0" smtClean="0"/>
              <a:t>Linux and Shells</a:t>
            </a:r>
            <a:endParaRPr lang="en-US" dirty="0"/>
          </a:p>
        </p:txBody>
      </p:sp>
      <p:pic>
        <p:nvPicPr>
          <p:cNvPr id="47" name="Picture 46" descr="linus199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934" y="4191000"/>
            <a:ext cx="1427516" cy="1543653"/>
          </a:xfrm>
          <a:prstGeom prst="rect">
            <a:avLst/>
          </a:prstGeom>
        </p:spPr>
      </p:pic>
      <p:pic>
        <p:nvPicPr>
          <p:cNvPr id="49" name="Picture 48" descr="linu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511273" cy="617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600" y="5486400"/>
            <a:ext cx="25827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accent2">
                    <a:lumMod val="50000"/>
                  </a:schemeClr>
                </a:solidFill>
              </a:rPr>
              <a:t>https://</a:t>
            </a:r>
            <a:r>
              <a:rPr lang="en-US" sz="1500" dirty="0" err="1" smtClean="0">
                <a:solidFill>
                  <a:schemeClr val="accent2">
                    <a:lumMod val="50000"/>
                  </a:schemeClr>
                </a:solidFill>
              </a:rPr>
              <a:t>en.wikipedia.org</a:t>
            </a:r>
            <a:r>
              <a:rPr lang="en-US" sz="1500" dirty="0" smtClean="0">
                <a:solidFill>
                  <a:schemeClr val="accent2">
                    <a:lumMod val="50000"/>
                  </a:schemeClr>
                </a:solidFill>
              </a:rPr>
              <a:t>/wiki/</a:t>
            </a:r>
            <a:endParaRPr lang="en-US" sz="15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772400" cy="3886200"/>
          </a:xfrm>
        </p:spPr>
        <p:txBody>
          <a:bodyPr/>
          <a:lstStyle/>
          <a:p>
            <a:r>
              <a:rPr lang="en-US" sz="2800" dirty="0" smtClean="0"/>
              <a:t>Easy to edit: long command lines</a:t>
            </a:r>
          </a:p>
          <a:p>
            <a:r>
              <a:rPr lang="en-US" sz="2800" dirty="0" smtClean="0"/>
              <a:t>Record &amp; reusable: many command lines or options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Flexible and Efficient: Run with different arguments. </a:t>
            </a:r>
          </a:p>
          <a:p>
            <a:r>
              <a:rPr lang="en-US" sz="2800" dirty="0" smtClean="0"/>
              <a:t>Easy to use with job scheduler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81000" y="4572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Bash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Script VS. Command Lines</a:t>
            </a:r>
          </a:p>
        </p:txBody>
      </p:sp>
      <p:pic>
        <p:nvPicPr>
          <p:cNvPr id="5" name="Picture 4" descr="ffmpe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52800"/>
            <a:ext cx="7289800" cy="645177"/>
          </a:xfrm>
          <a:prstGeom prst="rect">
            <a:avLst/>
          </a:prstGeom>
        </p:spPr>
      </p:pic>
      <p:pic>
        <p:nvPicPr>
          <p:cNvPr id="7" name="Picture 6" descr="cronS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9285"/>
            <a:ext cx="9144000" cy="5399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924800" cy="838200"/>
          </a:xfrm>
        </p:spPr>
        <p:txBody>
          <a:bodyPr/>
          <a:lstStyle/>
          <a:p>
            <a:r>
              <a:rPr lang="en-US" dirty="0" smtClean="0"/>
              <a:t>Bash Script VS. Other Script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r>
              <a:rPr lang="en-US" dirty="0" smtClean="0"/>
              <a:t>Easy to program: the commands and syntax are exactly the same as those directly entered at the command line. Quick start.</a:t>
            </a:r>
          </a:p>
          <a:p>
            <a:r>
              <a:rPr lang="en-US" dirty="0" smtClean="0"/>
              <a:t>Only need a Linux system to run</a:t>
            </a:r>
          </a:p>
          <a:p>
            <a:r>
              <a:rPr lang="en-US" dirty="0" smtClean="0"/>
              <a:t>Slow run speed comparing with other programming languages</a:t>
            </a:r>
          </a:p>
          <a:p>
            <a:r>
              <a:rPr lang="en-US" dirty="0" smtClean="0"/>
              <a:t>Not easy for some tasks like floating point calculations or math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Manipulate </a:t>
            </a:r>
            <a:r>
              <a:rPr lang="en-US" dirty="0" smtClean="0"/>
              <a:t>files: handle large number of files, change individual parameters in data files, etc.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Wrap up </a:t>
            </a:r>
            <a:r>
              <a:rPr lang="en-US" dirty="0" smtClean="0"/>
              <a:t>programs: pipeline different tools with different options/flags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</a:t>
            </a:r>
            <a:r>
              <a:rPr lang="en-US" dirty="0" smtClean="0"/>
              <a:t>Using Bash Script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Write a Bash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editor: vi </a:t>
            </a:r>
            <a:r>
              <a:rPr lang="en-US" dirty="0" err="1" smtClean="0"/>
              <a:t>emacs</a:t>
            </a:r>
            <a:r>
              <a:rPr lang="en-US" dirty="0" smtClean="0"/>
              <a:t>, </a:t>
            </a:r>
            <a:r>
              <a:rPr lang="en-US" dirty="0" err="1" smtClean="0"/>
              <a:t>nano</a:t>
            </a:r>
            <a:r>
              <a:rPr lang="en-US" dirty="0" smtClean="0"/>
              <a:t>,….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Linux commands</a:t>
            </a:r>
          </a:p>
          <a:p>
            <a:r>
              <a:rPr lang="en-US" dirty="0" smtClean="0"/>
              <a:t>Set </a:t>
            </a:r>
            <a:r>
              <a:rPr lang="en-US" dirty="0" smtClean="0"/>
              <a:t>executable </a:t>
            </a:r>
            <a:r>
              <a:rPr lang="en-US" dirty="0" smtClean="0"/>
              <a:t>permission</a:t>
            </a:r>
          </a:p>
          <a:p>
            <a:endParaRPr lang="en-US" dirty="0"/>
          </a:p>
          <a:p>
            <a:r>
              <a:rPr lang="en-US" dirty="0"/>
              <a:t>Specify interpreter as bash: </a:t>
            </a:r>
            <a:r>
              <a:rPr lang="en-US" dirty="0">
                <a:solidFill>
                  <a:srgbClr val="00B050"/>
                </a:solidFill>
              </a:rPr>
              <a:t>#!/</a:t>
            </a:r>
            <a:r>
              <a:rPr lang="en-US" dirty="0" smtClean="0">
                <a:solidFill>
                  <a:srgbClr val="00B050"/>
                </a:solidFill>
              </a:rPr>
              <a:t>bin/bash</a:t>
            </a:r>
          </a:p>
          <a:p>
            <a:r>
              <a:rPr lang="en-US" dirty="0" smtClean="0"/>
              <a:t>Comments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# </a:t>
            </a:r>
            <a:r>
              <a:rPr lang="en-US" dirty="0"/>
              <a:t>(single line)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7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.lightbackgrnd">
  <a:themeElements>
    <a:clrScheme name="Office Theme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Office Theme">
      <a:majorFont>
        <a:latin typeface="Times New Roman"/>
        <a:ea typeface="MS Pゴシック"/>
        <a:cs typeface="MS Pゴシック"/>
      </a:majorFont>
      <a:minorFont>
        <a:latin typeface="Times New Roman"/>
        <a:ea typeface="MS Pゴシック"/>
        <a:cs typeface="MS P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  <a:cs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MS Pゴシック" pitchFamily="-92" charset="-128"/>
            <a:cs typeface="MS Pゴシック" pitchFamily="-9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UR.lightbackgrnd.pot</Template>
  <TotalTime>57858</TotalTime>
  <Words>693</Words>
  <Application>Microsoft Macintosh PowerPoint</Application>
  <PresentationFormat>On-screen Show (4:3)</PresentationFormat>
  <Paragraphs>132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MS Pゴシック</vt:lpstr>
      <vt:lpstr>Times New Roman</vt:lpstr>
      <vt:lpstr>Wingdings</vt:lpstr>
      <vt:lpstr>Arial</vt:lpstr>
      <vt:lpstr>UR.lightbackgrnd</vt:lpstr>
      <vt:lpstr>Bash Scripting</vt:lpstr>
      <vt:lpstr>About the Class</vt:lpstr>
      <vt:lpstr>Bash Script</vt:lpstr>
      <vt:lpstr>Model for Modern OS</vt:lpstr>
      <vt:lpstr>Linux and Shells</vt:lpstr>
      <vt:lpstr>PowerPoint Presentation</vt:lpstr>
      <vt:lpstr>Bash Script VS. Other Script Language</vt:lpstr>
      <vt:lpstr>Scenarios Using Bash Script</vt:lpstr>
      <vt:lpstr>To Write a Bash Script</vt:lpstr>
      <vt:lpstr>Some Linux Commands </vt:lpstr>
      <vt:lpstr>Linux Command echo</vt:lpstr>
      <vt:lpstr>File permissions</vt:lpstr>
      <vt:lpstr>Day 1 Examples</vt:lpstr>
      <vt:lpstr>Bash Variables</vt:lpstr>
      <vt:lpstr>Environment Variables</vt:lpstr>
      <vt:lpstr>Variable Value</vt:lpstr>
      <vt:lpstr>Assign Variable Value</vt:lpstr>
      <vt:lpstr>Parameter and Parameter Expansion</vt:lpstr>
      <vt:lpstr>Arithmetic Expression</vt:lpstr>
      <vt:lpstr>Basic calculator: bc </vt:lpstr>
      <vt:lpstr>Command Substitution</vt:lpstr>
      <vt:lpstr>Shell Expansions Review</vt:lpstr>
      <vt:lpstr>Loop Constructs: for loop</vt:lpstr>
      <vt:lpstr>for loop –Arithmetic Expansion</vt:lpstr>
      <vt:lpstr>Project</vt:lpstr>
    </vt:vector>
  </TitlesOfParts>
  <Manager/>
  <Company>University of Rochester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Baowei Liu</dc:creator>
  <cp:keywords/>
  <dc:description/>
  <cp:lastModifiedBy>Liu, Baowei</cp:lastModifiedBy>
  <cp:revision>497</cp:revision>
  <cp:lastPrinted>1904-01-01T00:00:00Z</cp:lastPrinted>
  <dcterms:created xsi:type="dcterms:W3CDTF">2016-02-04T14:52:59Z</dcterms:created>
  <dcterms:modified xsi:type="dcterms:W3CDTF">2016-08-02T18:30:09Z</dcterms:modified>
  <cp:category/>
</cp:coreProperties>
</file>