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15"/>
  </p:normalViewPr>
  <p:slideViewPr>
    <p:cSldViewPr snapToGrid="0">
      <p:cViewPr varScale="1">
        <p:scale>
          <a:sx n="122" d="100"/>
          <a:sy n="12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2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8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81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10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8A87-7AAE-4AC0-B326-10FD592D2556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0041-C9F2-4EBE-AEBA-C287F2C67F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0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t53YbR9Kk&amp;list=PLf4vGyg28_KQ94lYm-NaVEBQn797XH7al&amp;index=1&amp;t=1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</p:txBody>
      </p:sp>
    </p:spTree>
    <p:extLst>
      <p:ext uri="{BB962C8B-B14F-4D97-AF65-F5344CB8AC3E}">
        <p14:creationId xmlns:p14="http://schemas.microsoft.com/office/powerpoint/2010/main" val="115738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[3,5]</a:t>
            </a:r>
          </a:p>
          <a:p>
            <a:r>
              <a:rPr lang="en-US" altLang="zh-TW" sz="3600" dirty="0"/>
              <a:t>List = [1,2]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98816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[3,5]</a:t>
            </a:r>
          </a:p>
          <a:p>
            <a:r>
              <a:rPr lang="en-US" altLang="zh-TW" sz="3600" dirty="0"/>
              <a:t>List = [1,2,4]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4731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[3]</a:t>
            </a:r>
          </a:p>
          <a:p>
            <a:r>
              <a:rPr lang="en-US" altLang="zh-TW" sz="3600" dirty="0"/>
              <a:t>List = [1,2,4]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82982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[3,7]</a:t>
            </a:r>
          </a:p>
          <a:p>
            <a:r>
              <a:rPr lang="en-US" altLang="zh-TW" sz="3600" dirty="0"/>
              <a:t>List = [1,2,4]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43515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[3,7]</a:t>
            </a:r>
          </a:p>
          <a:p>
            <a:r>
              <a:rPr lang="en-US" altLang="zh-TW" sz="3600" dirty="0"/>
              <a:t>List = [1,2,4,5]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0653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[3]</a:t>
            </a:r>
          </a:p>
          <a:p>
            <a:r>
              <a:rPr lang="en-US" altLang="zh-TW" sz="3600" dirty="0"/>
              <a:t>List = [1,2,4,5]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88320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[3]</a:t>
            </a:r>
          </a:p>
          <a:p>
            <a:r>
              <a:rPr lang="en-US" altLang="zh-TW" sz="3600" dirty="0"/>
              <a:t>List = [1,2,4,5,7]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424676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[]</a:t>
            </a:r>
          </a:p>
          <a:p>
            <a:r>
              <a:rPr lang="en-US" altLang="zh-TW" sz="3600" dirty="0"/>
              <a:t>List = [1,2,4,5,7]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6423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[6]</a:t>
            </a:r>
          </a:p>
          <a:p>
            <a:r>
              <a:rPr lang="en-US" altLang="zh-TW" sz="3600" dirty="0"/>
              <a:t>List = [1,2,4,5,7]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56594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[6]</a:t>
            </a:r>
          </a:p>
          <a:p>
            <a:r>
              <a:rPr lang="en-US" altLang="zh-TW" sz="3600" dirty="0"/>
              <a:t>List = [1,2,4,5,7,3]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0712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</a:t>
            </a:r>
          </a:p>
          <a:p>
            <a:r>
              <a:rPr lang="en-US" altLang="zh-TW" sz="3600" dirty="0"/>
              <a:t>List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54161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[]</a:t>
            </a:r>
          </a:p>
          <a:p>
            <a:r>
              <a:rPr lang="en-US" altLang="zh-TW" sz="3600" dirty="0"/>
              <a:t>List = [1,2,4,5,7,3]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14239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[]</a:t>
            </a:r>
          </a:p>
          <a:p>
            <a:r>
              <a:rPr lang="en-US" altLang="zh-TW" sz="3600" dirty="0"/>
              <a:t>List = [1,2,4,5,7,3,6]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59617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58"/>
            <a:ext cx="7901979" cy="6290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1338" y="6057900"/>
            <a:ext cx="4053253" cy="509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preOrderTraversal(root, list)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1338" y="5547946"/>
            <a:ext cx="4053253" cy="509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preOrderTraversal(</a:t>
            </a:r>
            <a:r>
              <a:rPr lang="en-US" altLang="zh-TW" dirty="0" err="1">
                <a:solidFill>
                  <a:schemeClr val="tx1"/>
                </a:solidFill>
              </a:rPr>
              <a:t>root.left</a:t>
            </a:r>
            <a:r>
              <a:rPr lang="en-US" altLang="zh-TW" dirty="0">
                <a:solidFill>
                  <a:schemeClr val="tx1"/>
                </a:solidFill>
              </a:rPr>
              <a:t>, list)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1338" y="5029643"/>
            <a:ext cx="4053253" cy="509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preOrderTraversal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root.left.right</a:t>
            </a:r>
            <a:r>
              <a:rPr lang="en-US" altLang="zh-TW" dirty="0">
                <a:solidFill>
                  <a:schemeClr val="tx1"/>
                </a:solidFill>
              </a:rPr>
              <a:t>, list) 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67130" y="3422406"/>
            <a:ext cx="461665" cy="147732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zh-TW" altLang="en-US" dirty="0"/>
              <a:t>．．．．．．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81354" y="4343400"/>
            <a:ext cx="3921369" cy="9495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301671" y="4587351"/>
            <a:ext cx="1767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終止條件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301670" y="5292969"/>
            <a:ext cx="1767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實際動作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281354" y="5376498"/>
            <a:ext cx="3921369" cy="3121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>
            <a:grpSpLocks noChangeAspect="1"/>
          </p:cNvGrpSpPr>
          <p:nvPr/>
        </p:nvGrpSpPr>
        <p:grpSpPr>
          <a:xfrm>
            <a:off x="8371862" y="87921"/>
            <a:ext cx="3524130" cy="3397991"/>
            <a:chOff x="5712667" y="409713"/>
            <a:chExt cx="5692681" cy="5488922"/>
          </a:xfrm>
        </p:grpSpPr>
        <p:sp>
          <p:nvSpPr>
            <p:cNvPr id="15" name="橢圓 14"/>
            <p:cNvSpPr/>
            <p:nvPr/>
          </p:nvSpPr>
          <p:spPr>
            <a:xfrm>
              <a:off x="8065779" y="409713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7033977" y="2033574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>
              <a:stCxn id="15" idx="3"/>
              <a:endCxn id="16" idx="7"/>
            </p:cNvCxnSpPr>
            <p:nvPr/>
          </p:nvCxnSpPr>
          <p:spPr>
            <a:xfrm flipH="1">
              <a:off x="7802175" y="1177911"/>
              <a:ext cx="395406" cy="98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橢圓 17"/>
            <p:cNvSpPr/>
            <p:nvPr/>
          </p:nvSpPr>
          <p:spPr>
            <a:xfrm>
              <a:off x="9074187" y="2033574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單箭頭接點 18"/>
            <p:cNvCxnSpPr>
              <a:stCxn id="15" idx="5"/>
              <a:endCxn id="18" idx="1"/>
            </p:cNvCxnSpPr>
            <p:nvPr/>
          </p:nvCxnSpPr>
          <p:spPr>
            <a:xfrm>
              <a:off x="8833977" y="1177911"/>
              <a:ext cx="372012" cy="98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/>
            <p:cNvSpPr/>
            <p:nvPr/>
          </p:nvSpPr>
          <p:spPr>
            <a:xfrm>
              <a:off x="5712667" y="3438492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6" idx="3"/>
              <a:endCxn id="20" idx="7"/>
            </p:cNvCxnSpPr>
            <p:nvPr/>
          </p:nvCxnSpPr>
          <p:spPr>
            <a:xfrm flipH="1">
              <a:off x="6480865" y="2801772"/>
              <a:ext cx="684914" cy="76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/>
            <p:cNvSpPr/>
            <p:nvPr/>
          </p:nvSpPr>
          <p:spPr>
            <a:xfrm>
              <a:off x="8012041" y="3497866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6" idx="5"/>
              <a:endCxn id="22" idx="1"/>
            </p:cNvCxnSpPr>
            <p:nvPr/>
          </p:nvCxnSpPr>
          <p:spPr>
            <a:xfrm>
              <a:off x="7802175" y="2801772"/>
              <a:ext cx="341668" cy="82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/>
            <p:cNvSpPr/>
            <p:nvPr/>
          </p:nvSpPr>
          <p:spPr>
            <a:xfrm>
              <a:off x="10505348" y="3943410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單箭頭接點 24"/>
            <p:cNvCxnSpPr>
              <a:stCxn id="18" idx="5"/>
              <a:endCxn id="24" idx="1"/>
            </p:cNvCxnSpPr>
            <p:nvPr/>
          </p:nvCxnSpPr>
          <p:spPr>
            <a:xfrm>
              <a:off x="9842385" y="2801772"/>
              <a:ext cx="794765" cy="127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9074187" y="4998635"/>
              <a:ext cx="900000" cy="9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單箭頭接點 26"/>
            <p:cNvCxnSpPr>
              <a:stCxn id="22" idx="5"/>
              <a:endCxn id="26" idx="1"/>
            </p:cNvCxnSpPr>
            <p:nvPr/>
          </p:nvCxnSpPr>
          <p:spPr>
            <a:xfrm>
              <a:off x="8780239" y="4266064"/>
              <a:ext cx="425750" cy="86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33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78917" y="2902790"/>
            <a:ext cx="204786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Pre-order-traversal</a:t>
            </a:r>
          </a:p>
          <a:p>
            <a:pPr algn="ctr"/>
            <a:r>
              <a:rPr lang="en-US" altLang="zh-TW" dirty="0"/>
              <a:t>In-order-traversal</a:t>
            </a:r>
          </a:p>
          <a:p>
            <a:pPr algn="ctr"/>
            <a:r>
              <a:rPr lang="en-US" altLang="zh-TW" dirty="0"/>
              <a:t>Post-order-traversal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71635" y="2075012"/>
            <a:ext cx="326243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深度優先：遞迴、跌代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78917" y="4322872"/>
            <a:ext cx="2047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Depth-first-search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06308" y="2908651"/>
            <a:ext cx="21301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Level-order-traversal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19915" y="2075012"/>
            <a:ext cx="270298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廣度優先：跌代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506308" y="3971181"/>
            <a:ext cx="2130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Breadth-first-search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07578" y="2533458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2747" y="3955034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88890" y="2539319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104059" y="3601849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478108" y="3585702"/>
            <a:ext cx="1338828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遞迴也容易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*trick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深度優先</a:t>
            </a:r>
          </a:p>
        </p:txBody>
      </p:sp>
      <p:cxnSp>
        <p:nvCxnSpPr>
          <p:cNvPr id="17" name="直線單箭頭接點 16"/>
          <p:cNvCxnSpPr>
            <a:stCxn id="15" idx="0"/>
            <a:endCxn id="8" idx="3"/>
          </p:cNvCxnSpPr>
          <p:nvPr/>
        </p:nvCxnSpPr>
        <p:spPr>
          <a:xfrm flipH="1" flipV="1">
            <a:off x="8636507" y="3093317"/>
            <a:ext cx="1511015" cy="49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6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altLang="zh-TW" sz="4200" b="1" dirty="0">
                <a:hlinkClick r:id="rId2"/>
              </a:rPr>
              <a:t>https://www.youtube.com/watch?v=oBt53YbR9Kk&amp;list=PLf4vGyg28_KQ94lYm-NaVEBQn797XH7al&amp;index=1&amp;t=1s</a:t>
            </a:r>
            <a:endParaRPr lang="en-US" altLang="zh-TW" sz="4200" b="1" dirty="0"/>
          </a:p>
          <a:p>
            <a:pPr marL="0" indent="0">
              <a:buNone/>
            </a:pPr>
            <a:endParaRPr lang="en-US" altLang="zh-TW" sz="4200" b="1" dirty="0"/>
          </a:p>
          <a:p>
            <a:r>
              <a:rPr lang="en-US" altLang="zh-TW" sz="4200" b="1" dirty="0" err="1"/>
              <a:t>Fibnochi</a:t>
            </a:r>
            <a:r>
              <a:rPr lang="en-US" altLang="zh-TW" sz="4200" b="1" dirty="0"/>
              <a:t>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Recursion</a:t>
            </a:r>
          </a:p>
          <a:p>
            <a:pPr marL="0" indent="0">
              <a:buNone/>
            </a:pPr>
            <a:r>
              <a:rPr lang="en-US" altLang="zh-TW" dirty="0"/>
              <a:t>F(n)= f(n-1)+f(n-1)</a:t>
            </a:r>
          </a:p>
          <a:p>
            <a:pPr marL="0" indent="0">
              <a:buNone/>
            </a:pPr>
            <a:r>
              <a:rPr lang="en-US" altLang="zh-TW" dirty="0"/>
              <a:t>time: O(2^n) : </a:t>
            </a:r>
            <a:r>
              <a:rPr lang="en-US" altLang="zh-TW" b="1" dirty="0"/>
              <a:t>number of node need to be calculated</a:t>
            </a:r>
            <a:r>
              <a:rPr lang="en-US" altLang="zh-TW" dirty="0"/>
              <a:t>, space O(N): </a:t>
            </a:r>
            <a:r>
              <a:rPr lang="en-US" altLang="zh-TW" b="1" dirty="0"/>
              <a:t>height of the tree</a:t>
            </a:r>
            <a:r>
              <a:rPr lang="zh-TW" altLang="en-US" b="1" dirty="0"/>
              <a:t>也就是</a:t>
            </a:r>
            <a:r>
              <a:rPr lang="en-US" altLang="zh-TW" b="1" dirty="0"/>
              <a:t>max stack depth of recursion</a:t>
            </a:r>
          </a:p>
          <a:p>
            <a:pPr marL="0" indent="0">
              <a:buNone/>
            </a:pPr>
            <a:r>
              <a:rPr lang="en-US" altLang="zh-TW" dirty="0"/>
              <a:t>2. memorization</a:t>
            </a:r>
          </a:p>
          <a:p>
            <a:pPr marL="0" indent="0">
              <a:buNone/>
            </a:pPr>
            <a:r>
              <a:rPr lang="en-US" altLang="zh-TW" dirty="0"/>
              <a:t>     recursion + memorization(</a:t>
            </a:r>
            <a:r>
              <a:rPr lang="en-US" altLang="zh-TW" dirty="0" err="1"/>
              <a:t>arrary</a:t>
            </a:r>
            <a:r>
              <a:rPr lang="en-US" altLang="zh-TW" dirty="0"/>
              <a:t>, map)</a:t>
            </a:r>
          </a:p>
          <a:p>
            <a:pPr marL="0" indent="0">
              <a:buNone/>
            </a:pPr>
            <a:r>
              <a:rPr lang="en-US" altLang="zh-TW" dirty="0"/>
              <a:t>      time: O(N), Space(N)</a:t>
            </a:r>
          </a:p>
          <a:p>
            <a:pPr marL="0" indent="0">
              <a:buNone/>
            </a:pPr>
            <a:r>
              <a:rPr lang="en-US" altLang="zh-TW" dirty="0"/>
              <a:t>3. Bottom up</a:t>
            </a:r>
          </a:p>
          <a:p>
            <a:pPr marL="0" indent="0">
              <a:buNone/>
            </a:pPr>
            <a:r>
              <a:rPr lang="en-US" altLang="zh-TW" sz="4400" b="1" dirty="0" err="1"/>
              <a:t>gridTraveler</a:t>
            </a:r>
            <a:r>
              <a:rPr lang="en-US" altLang="zh-TW" sz="4400" b="1" dirty="0"/>
              <a:t>(m, n)</a:t>
            </a:r>
          </a:p>
          <a:p>
            <a:pPr marL="0" indent="0">
              <a:buNone/>
            </a:pPr>
            <a:r>
              <a:rPr lang="en-US" altLang="zh-TW" b="1" dirty="0"/>
              <a:t>1. recursion</a:t>
            </a:r>
          </a:p>
          <a:p>
            <a:pPr marL="0" indent="0">
              <a:buNone/>
            </a:pPr>
            <a:r>
              <a:rPr lang="en-US" altLang="zh-TW" b="1" dirty="0"/>
              <a:t>F(m, n) = f(m-1, n)+ f(m, n-1)</a:t>
            </a:r>
          </a:p>
          <a:p>
            <a:pPr marL="0" indent="0">
              <a:buNone/>
            </a:pPr>
            <a:r>
              <a:rPr lang="en-US" altLang="zh-TW" b="1" dirty="0"/>
              <a:t>Time: O(2^(</a:t>
            </a:r>
            <a:r>
              <a:rPr lang="en-US" altLang="zh-TW" b="1" dirty="0" err="1"/>
              <a:t>m+n</a:t>
            </a:r>
            <a:r>
              <a:rPr lang="en-US" altLang="zh-TW" b="1" dirty="0"/>
              <a:t>)), space(</a:t>
            </a:r>
            <a:r>
              <a:rPr lang="en-US" altLang="zh-TW" b="1" dirty="0" err="1"/>
              <a:t>m+n</a:t>
            </a:r>
            <a:r>
              <a:rPr lang="en-US" altLang="zh-TW" b="1" dirty="0"/>
              <a:t>) </a:t>
            </a:r>
          </a:p>
          <a:p>
            <a:pPr marL="0" indent="0">
              <a:buNone/>
            </a:pPr>
            <a:r>
              <a:rPr lang="en-US" altLang="zh-TW" b="1" dirty="0"/>
              <a:t>2. </a:t>
            </a:r>
            <a:r>
              <a:rPr lang="en-US" altLang="zh-TW" b="1" dirty="0" err="1"/>
              <a:t>Memoriation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err="1"/>
              <a:t>Resurion</a:t>
            </a:r>
            <a:r>
              <a:rPr lang="en-US" altLang="zh-TW" b="1" dirty="0"/>
              <a:t>+ memorization(array, map)</a:t>
            </a:r>
          </a:p>
          <a:p>
            <a:pPr marL="0" indent="0">
              <a:buNone/>
            </a:pPr>
            <a:r>
              <a:rPr lang="en-US" altLang="zh-TW" b="1" dirty="0"/>
              <a:t>Time: O(m*n), space: O(</a:t>
            </a:r>
            <a:r>
              <a:rPr lang="en-US" altLang="zh-TW" b="1" dirty="0" err="1"/>
              <a:t>n+m</a:t>
            </a:r>
            <a:r>
              <a:rPr lang="en-US" altLang="zh-TW" b="1" dirty="0"/>
              <a:t>)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5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Memorization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find recursion</a:t>
            </a:r>
          </a:p>
          <a:p>
            <a:pPr lvl="1"/>
            <a:r>
              <a:rPr lang="en-US" altLang="zh-TW" dirty="0" err="1"/>
              <a:t>Visialize</a:t>
            </a:r>
            <a:r>
              <a:rPr lang="en-US" altLang="zh-TW" dirty="0"/>
              <a:t> the problem as tree</a:t>
            </a:r>
          </a:p>
          <a:p>
            <a:pPr lvl="1"/>
            <a:r>
              <a:rPr lang="en-US" altLang="zh-TW" dirty="0" err="1"/>
              <a:t>Implemeny</a:t>
            </a:r>
            <a:r>
              <a:rPr lang="en-US" altLang="zh-TW" dirty="0"/>
              <a:t> the tree using recursion</a:t>
            </a:r>
          </a:p>
          <a:p>
            <a:pPr lvl="1"/>
            <a:r>
              <a:rPr lang="en-US" altLang="zh-TW" dirty="0"/>
              <a:t>Test it</a:t>
            </a:r>
          </a:p>
          <a:p>
            <a:r>
              <a:rPr lang="en-US" altLang="zh-TW" dirty="0"/>
              <a:t>2. make it efficient</a:t>
            </a:r>
          </a:p>
          <a:p>
            <a:pPr lvl="1"/>
            <a:r>
              <a:rPr lang="en-US" altLang="zh-TW" dirty="0"/>
              <a:t>Use object or array to reduce duplicate calculation</a:t>
            </a:r>
          </a:p>
          <a:p>
            <a:pPr lvl="1"/>
            <a:r>
              <a:rPr lang="en-US" altLang="zh-TW" b="1" dirty="0"/>
              <a:t>Add a base case to return memo values</a:t>
            </a:r>
          </a:p>
          <a:p>
            <a:pPr lvl="1"/>
            <a:r>
              <a:rPr lang="en-US" altLang="zh-TW" b="1" dirty="0"/>
              <a:t>Store return values into the memo before return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0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canSum</a:t>
            </a:r>
            <a:r>
              <a:rPr lang="en-US" altLang="zh-TW" dirty="0"/>
              <a:t> </a:t>
            </a:r>
            <a:r>
              <a:rPr lang="en-US" altLang="zh-TW" dirty="0" err="1"/>
              <a:t>memoization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1. recursion</a:t>
            </a:r>
          </a:p>
          <a:p>
            <a:pPr marL="0" indent="0">
              <a:buNone/>
            </a:pPr>
            <a:r>
              <a:rPr lang="en-US" altLang="zh-TW" dirty="0" err="1"/>
              <a:t>canSum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, array, </a:t>
            </a:r>
            <a:r>
              <a:rPr lang="en-US" altLang="zh-TW" b="1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If(</a:t>
            </a:r>
            <a:r>
              <a:rPr lang="en-US" altLang="zh-TW" b="1" dirty="0" err="1">
                <a:solidFill>
                  <a:srgbClr val="FF0000"/>
                </a:solidFill>
              </a:rPr>
              <a:t>map.contains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   return </a:t>
            </a:r>
            <a:r>
              <a:rPr lang="en-US" altLang="zh-TW" b="1" dirty="0" err="1">
                <a:solidFill>
                  <a:srgbClr val="FF0000"/>
                </a:solidFill>
              </a:rPr>
              <a:t>map.get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targetSum</a:t>
            </a:r>
            <a:r>
              <a:rPr lang="en-US" altLang="zh-TW" dirty="0"/>
              <a:t> ==0) return true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targetSum</a:t>
            </a:r>
            <a:r>
              <a:rPr lang="en-US" altLang="zh-TW" dirty="0"/>
              <a:t>&lt;0) return false;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</a:t>
            </a:r>
            <a:r>
              <a:rPr lang="en-US" altLang="zh-TW" dirty="0" err="1"/>
              <a:t>array.length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if(</a:t>
            </a:r>
            <a:r>
              <a:rPr lang="en-US" altLang="zh-TW" dirty="0" err="1"/>
              <a:t>canSum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-array[</a:t>
            </a:r>
            <a:r>
              <a:rPr lang="en-US" altLang="zh-TW" dirty="0" err="1"/>
              <a:t>i</a:t>
            </a:r>
            <a:r>
              <a:rPr lang="en-US" altLang="zh-TW" dirty="0"/>
              <a:t>], array)){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 </a:t>
            </a:r>
            <a:r>
              <a:rPr lang="en-US" altLang="zh-TW" b="1" dirty="0" err="1">
                <a:solidFill>
                  <a:srgbClr val="FF0000"/>
                </a:solidFill>
              </a:rPr>
              <a:t>map.put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)=true</a:t>
            </a:r>
          </a:p>
          <a:p>
            <a:pPr marL="0" indent="0">
              <a:buNone/>
            </a:pPr>
            <a:r>
              <a:rPr lang="en-US" altLang="zh-TW" dirty="0"/>
              <a:t>      return true;</a:t>
            </a:r>
          </a:p>
          <a:p>
            <a:pPr marL="0" indent="0">
              <a:buNone/>
            </a:pPr>
            <a:r>
              <a:rPr lang="en-US" altLang="zh-TW" dirty="0"/>
              <a:t>     }	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  return false;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m= target sum</a:t>
            </a:r>
          </a:p>
          <a:p>
            <a:pPr marL="0" indent="0">
              <a:buNone/>
            </a:pPr>
            <a:r>
              <a:rPr lang="en-US" altLang="zh-TW" dirty="0"/>
              <a:t>n = array length</a:t>
            </a:r>
          </a:p>
          <a:p>
            <a:pPr marL="0" indent="0">
              <a:buNone/>
            </a:pPr>
            <a:r>
              <a:rPr lang="en-US" altLang="zh-TW" dirty="0"/>
              <a:t>Time: O(</a:t>
            </a:r>
            <a:r>
              <a:rPr lang="en-US" altLang="zh-TW" dirty="0" err="1"/>
              <a:t>n^m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Space: O(m) worst case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dirty="0" err="1"/>
              <a:t>Memoization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time: O(m*n)</a:t>
            </a:r>
          </a:p>
          <a:p>
            <a:pPr marL="0" indent="0">
              <a:buNone/>
            </a:pPr>
            <a:r>
              <a:rPr lang="en-US" altLang="zh-TW" dirty="0"/>
              <a:t>space:</a:t>
            </a:r>
            <a:r>
              <a:rPr lang="zh-TW" altLang="en-US" dirty="0"/>
              <a:t> </a:t>
            </a:r>
            <a:r>
              <a:rPr lang="en-US" altLang="zh-TW" dirty="0"/>
              <a:t>O(m)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89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howSum</a:t>
            </a:r>
            <a:r>
              <a:rPr lang="en-US" altLang="zh-TW" dirty="0"/>
              <a:t> </a:t>
            </a:r>
            <a:r>
              <a:rPr lang="en-US" altLang="zh-TW" dirty="0" err="1"/>
              <a:t>memoization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1 recursion</a:t>
            </a:r>
          </a:p>
          <a:p>
            <a:pPr marL="0" indent="0">
              <a:buNone/>
            </a:pPr>
            <a:r>
              <a:rPr lang="en-US" altLang="zh-TW" dirty="0"/>
              <a:t>List&lt;Integer&gt; </a:t>
            </a:r>
            <a:r>
              <a:rPr lang="en-US" altLang="zh-TW" dirty="0" err="1"/>
              <a:t>howSum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, </a:t>
            </a:r>
            <a:r>
              <a:rPr lang="en-US" altLang="zh-TW" dirty="0" err="1"/>
              <a:t>nums</a:t>
            </a:r>
            <a:r>
              <a:rPr lang="en-US" altLang="zh-TW" dirty="0">
                <a:solidFill>
                  <a:srgbClr val="FF0000"/>
                </a:solidFill>
              </a:rPr>
              <a:t>, map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If(</a:t>
            </a:r>
            <a:r>
              <a:rPr lang="en-US" altLang="zh-TW" b="1" dirty="0" err="1">
                <a:solidFill>
                  <a:srgbClr val="FF0000"/>
                </a:solidFill>
              </a:rPr>
              <a:t>map.contains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   return </a:t>
            </a:r>
            <a:r>
              <a:rPr lang="en-US" altLang="zh-TW" b="1" dirty="0" err="1">
                <a:solidFill>
                  <a:srgbClr val="FF0000"/>
                </a:solidFill>
              </a:rPr>
              <a:t>map.get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if(</a:t>
            </a:r>
            <a:r>
              <a:rPr lang="en-US" altLang="zh-TW" dirty="0" err="1"/>
              <a:t>targetSum</a:t>
            </a:r>
            <a:r>
              <a:rPr lang="en-US" altLang="zh-TW" dirty="0"/>
              <a:t> ==0) return new </a:t>
            </a:r>
            <a:r>
              <a:rPr lang="en-US" altLang="zh-TW" dirty="0" err="1"/>
              <a:t>ArrayList</a:t>
            </a:r>
            <a:r>
              <a:rPr lang="en-US" altLang="zh-TW" dirty="0"/>
              <a:t>&lt;&gt;();</a:t>
            </a:r>
          </a:p>
          <a:p>
            <a:pPr marL="0" indent="0">
              <a:buNone/>
            </a:pPr>
            <a:r>
              <a:rPr lang="en-US" altLang="zh-TW" dirty="0"/>
              <a:t>	if(</a:t>
            </a:r>
            <a:r>
              <a:rPr lang="en-US" altLang="zh-TW" dirty="0" err="1"/>
              <a:t>targetSum</a:t>
            </a:r>
            <a:r>
              <a:rPr lang="en-US" altLang="zh-TW" dirty="0"/>
              <a:t>&lt;0) return null;</a:t>
            </a:r>
          </a:p>
          <a:p>
            <a:pPr marL="0" indent="0">
              <a:buNone/>
            </a:pPr>
            <a:r>
              <a:rPr lang="en-US" altLang="zh-TW" dirty="0"/>
              <a:t>	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</a:t>
            </a:r>
            <a:r>
              <a:rPr lang="en-US" altLang="zh-TW" dirty="0" err="1"/>
              <a:t>nums.length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		List&lt;Integer&gt; remainder = </a:t>
            </a:r>
            <a:r>
              <a:rPr lang="en-US" altLang="zh-TW" dirty="0" err="1"/>
              <a:t>howSum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 – </a:t>
            </a:r>
            <a:r>
              <a:rPr lang="en-US" altLang="zh-TW" dirty="0" err="1"/>
              <a:t>nums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], </a:t>
            </a:r>
            <a:r>
              <a:rPr lang="en-US" altLang="zh-TW" dirty="0" err="1"/>
              <a:t>nums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	if(remainder!=null){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remainder.add</a:t>
            </a:r>
            <a:r>
              <a:rPr lang="en-US" altLang="zh-TW" dirty="0"/>
              <a:t>(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b="1" dirty="0" err="1">
                <a:solidFill>
                  <a:srgbClr val="FF0000"/>
                </a:solidFill>
              </a:rPr>
              <a:t>map.put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)=new </a:t>
            </a:r>
            <a:r>
              <a:rPr lang="en-US" altLang="zh-TW" b="1" dirty="0" err="1">
                <a:solidFill>
                  <a:srgbClr val="FF0000"/>
                </a:solidFill>
              </a:rPr>
              <a:t>ArrayList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remainder.add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num</a:t>
            </a:r>
            <a:r>
              <a:rPr lang="en-US" altLang="zh-TW" b="1" dirty="0">
                <a:solidFill>
                  <a:srgbClr val="FF0000"/>
                </a:solidFill>
              </a:rPr>
              <a:t>))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		return remainder; </a:t>
            </a:r>
          </a:p>
          <a:p>
            <a:pPr marL="0" indent="0">
              <a:buNone/>
            </a:pPr>
            <a:r>
              <a:rPr lang="en-US" altLang="zh-TW" dirty="0"/>
              <a:t>		}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FF0000"/>
                </a:solidFill>
              </a:rPr>
              <a:t>map.put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targetSum</a:t>
            </a:r>
            <a:r>
              <a:rPr lang="en-US" altLang="zh-TW" b="1" dirty="0">
                <a:solidFill>
                  <a:srgbClr val="FF0000"/>
                </a:solidFill>
              </a:rPr>
              <a:t>) = null;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return null;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m = </a:t>
            </a:r>
            <a:r>
              <a:rPr lang="en-US" altLang="zh-TW" dirty="0" err="1"/>
              <a:t>targetSum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 = length of </a:t>
            </a:r>
            <a:r>
              <a:rPr lang="en-US" altLang="zh-TW" dirty="0" err="1"/>
              <a:t>nums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1.recursion</a:t>
            </a:r>
          </a:p>
          <a:p>
            <a:pPr marL="0" indent="0">
              <a:buNone/>
            </a:pPr>
            <a:r>
              <a:rPr lang="en-US" altLang="zh-TW" dirty="0"/>
              <a:t>Time: O(</a:t>
            </a:r>
            <a:r>
              <a:rPr lang="en-US" altLang="zh-TW" dirty="0" err="1"/>
              <a:t>n^m</a:t>
            </a:r>
            <a:r>
              <a:rPr lang="en-US" altLang="zh-TW" dirty="0"/>
              <a:t>*m)</a:t>
            </a:r>
          </a:p>
          <a:p>
            <a:pPr marL="0" indent="0">
              <a:buNone/>
            </a:pPr>
            <a:r>
              <a:rPr lang="en-US" altLang="zh-TW" dirty="0"/>
              <a:t>Space: O(m*m)</a:t>
            </a:r>
          </a:p>
          <a:p>
            <a:pPr marL="0" indent="0">
              <a:buNone/>
            </a:pPr>
            <a:r>
              <a:rPr lang="en-US" altLang="zh-TW" dirty="0"/>
              <a:t>2. Memorize</a:t>
            </a:r>
          </a:p>
          <a:p>
            <a:pPr marL="0" indent="0">
              <a:buNone/>
            </a:pPr>
            <a:r>
              <a:rPr lang="en-US" altLang="zh-TW" dirty="0"/>
              <a:t>Time: O(m*n)</a:t>
            </a:r>
          </a:p>
          <a:p>
            <a:pPr marL="0" indent="0">
              <a:buNone/>
            </a:pPr>
            <a:r>
              <a:rPr lang="en-US" altLang="zh-TW" dirty="0"/>
              <a:t>Space: O(m*m)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06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025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BestSum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, </a:t>
            </a:r>
            <a:r>
              <a:rPr lang="en-US" altLang="zh-TW" dirty="0" err="1"/>
              <a:t>nums</a:t>
            </a:r>
            <a:r>
              <a:rPr lang="en-US" altLang="zh-TW" dirty="0"/>
              <a:t>) find the minimum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5380"/>
            <a:ext cx="10515600" cy="504158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1100" dirty="0"/>
              <a:t>1. recursion</a:t>
            </a:r>
          </a:p>
          <a:p>
            <a:pPr marL="0" indent="0">
              <a:buNone/>
            </a:pPr>
            <a:r>
              <a:rPr lang="en-US" altLang="zh-TW" sz="1100" dirty="0"/>
              <a:t> List&lt;Integer&gt; </a:t>
            </a:r>
            <a:r>
              <a:rPr lang="en-US" altLang="zh-TW" sz="1100" dirty="0" err="1"/>
              <a:t>bestSum</a:t>
            </a:r>
            <a:r>
              <a:rPr lang="en-US" altLang="zh-TW" sz="1100" dirty="0"/>
              <a:t>(</a:t>
            </a:r>
            <a:r>
              <a:rPr lang="en-US" altLang="zh-TW" sz="1100" dirty="0" err="1"/>
              <a:t>targetSum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nums</a:t>
            </a:r>
            <a:r>
              <a:rPr lang="en-US" altLang="zh-TW" sz="1100" dirty="0"/>
              <a:t>, </a:t>
            </a:r>
            <a:r>
              <a:rPr lang="en-US" altLang="zh-TW" sz="1100" dirty="0">
                <a:solidFill>
                  <a:srgbClr val="FF0000"/>
                </a:solidFill>
              </a:rPr>
              <a:t>map</a:t>
            </a:r>
            <a:r>
              <a:rPr lang="en-US" altLang="zh-TW" sz="1100" dirty="0"/>
              <a:t>){</a:t>
            </a:r>
          </a:p>
          <a:p>
            <a:pPr marL="0" indent="0">
              <a:buNone/>
            </a:pPr>
            <a:r>
              <a:rPr lang="en-US" altLang="zh-TW" sz="1100" dirty="0"/>
              <a:t>      </a:t>
            </a:r>
            <a:r>
              <a:rPr lang="en-US" altLang="zh-TW" sz="1100" dirty="0">
                <a:solidFill>
                  <a:srgbClr val="FF0000"/>
                </a:solidFill>
              </a:rPr>
              <a:t>if(</a:t>
            </a:r>
            <a:r>
              <a:rPr lang="en-US" altLang="zh-TW" sz="1100" dirty="0" err="1">
                <a:solidFill>
                  <a:srgbClr val="FF0000"/>
                </a:solidFill>
              </a:rPr>
              <a:t>map.contains</a:t>
            </a:r>
            <a:r>
              <a:rPr lang="en-US" altLang="zh-TW" sz="1100" dirty="0">
                <a:solidFill>
                  <a:srgbClr val="FF0000"/>
                </a:solidFill>
              </a:rPr>
              <a:t>(</a:t>
            </a:r>
            <a:r>
              <a:rPr lang="en-US" altLang="zh-TW" sz="1100" dirty="0" err="1">
                <a:solidFill>
                  <a:srgbClr val="FF0000"/>
                </a:solidFill>
              </a:rPr>
              <a:t>targetSum</a:t>
            </a:r>
            <a:r>
              <a:rPr lang="en-US" altLang="zh-TW" sz="1100" dirty="0">
                <a:solidFill>
                  <a:srgbClr val="FF0000"/>
                </a:solidFill>
              </a:rPr>
              <a:t>)) return </a:t>
            </a:r>
            <a:r>
              <a:rPr lang="en-US" altLang="zh-TW" sz="1100" dirty="0" err="1">
                <a:solidFill>
                  <a:srgbClr val="FF0000"/>
                </a:solidFill>
              </a:rPr>
              <a:t>map.get</a:t>
            </a:r>
            <a:r>
              <a:rPr lang="en-US" altLang="zh-TW" sz="1100" dirty="0">
                <a:solidFill>
                  <a:srgbClr val="FF0000"/>
                </a:solidFill>
              </a:rPr>
              <a:t>(</a:t>
            </a:r>
            <a:r>
              <a:rPr lang="en-US" altLang="zh-TW" sz="1100" dirty="0" err="1">
                <a:solidFill>
                  <a:srgbClr val="FF0000"/>
                </a:solidFill>
              </a:rPr>
              <a:t>targetSum</a:t>
            </a:r>
            <a:r>
              <a:rPr lang="en-US" altLang="zh-TW" sz="11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100" dirty="0"/>
              <a:t>      if(</a:t>
            </a:r>
            <a:r>
              <a:rPr lang="en-US" altLang="zh-TW" sz="1100" dirty="0" err="1"/>
              <a:t>targetSum</a:t>
            </a:r>
            <a:r>
              <a:rPr lang="en-US" altLang="zh-TW" sz="1100" dirty="0"/>
              <a:t>==0) return new </a:t>
            </a:r>
            <a:r>
              <a:rPr lang="en-US" altLang="zh-TW" sz="1100" dirty="0" err="1"/>
              <a:t>ArrayList</a:t>
            </a:r>
            <a:r>
              <a:rPr lang="en-US" altLang="zh-TW" sz="1100" dirty="0"/>
              <a:t>&lt;&gt;();</a:t>
            </a:r>
          </a:p>
          <a:p>
            <a:pPr marL="0" indent="0">
              <a:buNone/>
            </a:pPr>
            <a:r>
              <a:rPr lang="en-US" altLang="zh-TW" sz="1100" dirty="0"/>
              <a:t>      if(</a:t>
            </a:r>
            <a:r>
              <a:rPr lang="en-US" altLang="zh-TW" sz="1100" dirty="0" err="1"/>
              <a:t>targetSum</a:t>
            </a:r>
            <a:r>
              <a:rPr lang="en-US" altLang="zh-TW" sz="1100" dirty="0"/>
              <a:t>&lt;0) return null;</a:t>
            </a:r>
          </a:p>
          <a:p>
            <a:pPr marL="0" indent="0">
              <a:buNone/>
            </a:pPr>
            <a:r>
              <a:rPr lang="en-US" altLang="zh-TW" sz="1100" dirty="0"/>
              <a:t>      List&lt;Integer&gt; combination = null;</a:t>
            </a:r>
          </a:p>
          <a:p>
            <a:pPr marL="0" indent="0">
              <a:buNone/>
            </a:pPr>
            <a:r>
              <a:rPr lang="en-US" altLang="zh-TW" sz="1100" dirty="0"/>
              <a:t>      for(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=0;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&lt;</a:t>
            </a:r>
            <a:r>
              <a:rPr lang="en-US" altLang="zh-TW" sz="1100" dirty="0" err="1"/>
              <a:t>nums.length</a:t>
            </a:r>
            <a:r>
              <a:rPr lang="en-US" altLang="zh-TW" sz="1100" dirty="0"/>
              <a:t>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++){</a:t>
            </a:r>
          </a:p>
          <a:p>
            <a:pPr marL="0" indent="0">
              <a:buNone/>
            </a:pPr>
            <a:r>
              <a:rPr lang="en-US" altLang="zh-TW" sz="1100" dirty="0"/>
              <a:t>            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remainder = </a:t>
            </a:r>
            <a:r>
              <a:rPr lang="en-US" altLang="zh-TW" sz="1100" dirty="0" err="1"/>
              <a:t>targetSum-nums</a:t>
            </a:r>
            <a:r>
              <a:rPr lang="en-US" altLang="zh-TW" sz="1100" dirty="0"/>
              <a:t>[</a:t>
            </a:r>
            <a:r>
              <a:rPr lang="en-US" altLang="zh-TW" sz="1100" dirty="0" err="1"/>
              <a:t>i</a:t>
            </a:r>
            <a:r>
              <a:rPr lang="en-US" altLang="zh-TW" sz="1100" dirty="0"/>
              <a:t>];</a:t>
            </a:r>
          </a:p>
          <a:p>
            <a:pPr marL="0" indent="0">
              <a:buNone/>
            </a:pPr>
            <a:r>
              <a:rPr lang="en-US" altLang="zh-TW" sz="1100" dirty="0"/>
              <a:t>                List </a:t>
            </a:r>
            <a:r>
              <a:rPr lang="en-US" altLang="zh-TW" sz="1100" dirty="0" err="1"/>
              <a:t>list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bestSum</a:t>
            </a:r>
            <a:r>
              <a:rPr lang="en-US" altLang="zh-TW" sz="1100" dirty="0"/>
              <a:t>(remainder, </a:t>
            </a:r>
            <a:r>
              <a:rPr lang="en-US" altLang="zh-TW" sz="1100" dirty="0" err="1"/>
              <a:t>nums</a:t>
            </a:r>
            <a:r>
              <a:rPr lang="en-US" altLang="zh-TW" sz="1100" dirty="0"/>
              <a:t>, </a:t>
            </a:r>
            <a:r>
              <a:rPr lang="en-US" altLang="zh-TW" sz="1100" dirty="0">
                <a:solidFill>
                  <a:srgbClr val="FF0000"/>
                </a:solidFill>
              </a:rPr>
              <a:t>map</a:t>
            </a:r>
            <a:r>
              <a:rPr lang="en-US" altLang="zh-TW" sz="1100" dirty="0"/>
              <a:t>);</a:t>
            </a:r>
          </a:p>
          <a:p>
            <a:pPr marL="0" indent="0">
              <a:buNone/>
            </a:pPr>
            <a:r>
              <a:rPr lang="en-US" altLang="zh-TW" sz="1100" dirty="0"/>
              <a:t>                if(list!=null){</a:t>
            </a:r>
          </a:p>
          <a:p>
            <a:pPr marL="0" indent="0">
              <a:buNone/>
            </a:pPr>
            <a:r>
              <a:rPr lang="en-US" altLang="zh-TW" sz="1100" dirty="0"/>
              <a:t>                           </a:t>
            </a:r>
            <a:r>
              <a:rPr lang="en-US" altLang="zh-TW" sz="1100" dirty="0" err="1"/>
              <a:t>list.add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nums</a:t>
            </a:r>
            <a:r>
              <a:rPr lang="en-US" altLang="zh-TW" sz="1100" dirty="0"/>
              <a:t>[</a:t>
            </a:r>
            <a:r>
              <a:rPr lang="en-US" altLang="zh-TW" sz="1100" dirty="0" err="1"/>
              <a:t>i</a:t>
            </a:r>
            <a:r>
              <a:rPr lang="en-US" altLang="zh-TW" sz="1100" dirty="0"/>
              <a:t>]);  </a:t>
            </a:r>
          </a:p>
          <a:p>
            <a:pPr marL="0" indent="0">
              <a:buNone/>
            </a:pPr>
            <a:r>
              <a:rPr lang="en-US" altLang="zh-TW" sz="1100" dirty="0"/>
              <a:t>               }</a:t>
            </a:r>
          </a:p>
          <a:p>
            <a:pPr marL="0" indent="0">
              <a:buNone/>
            </a:pPr>
            <a:r>
              <a:rPr lang="en-US" altLang="zh-TW" sz="1100" dirty="0"/>
              <a:t>               if( combination == null || </a:t>
            </a:r>
            <a:r>
              <a:rPr lang="en-US" altLang="zh-TW" sz="1100" dirty="0" err="1"/>
              <a:t>combination.size</a:t>
            </a:r>
            <a:r>
              <a:rPr lang="en-US" altLang="zh-TW" sz="1100" dirty="0"/>
              <a:t>()&gt;</a:t>
            </a:r>
            <a:r>
              <a:rPr lang="en-US" altLang="zh-TW" sz="1100" dirty="0" err="1"/>
              <a:t>list.size</a:t>
            </a:r>
            <a:r>
              <a:rPr lang="en-US" altLang="zh-TW" sz="1100" dirty="0"/>
              <a:t>()){</a:t>
            </a:r>
          </a:p>
          <a:p>
            <a:pPr marL="0" indent="0">
              <a:buNone/>
            </a:pPr>
            <a:r>
              <a:rPr lang="en-US" altLang="zh-TW" sz="1100" dirty="0"/>
              <a:t>                         combination = new </a:t>
            </a:r>
            <a:r>
              <a:rPr lang="en-US" altLang="zh-TW" sz="1100" dirty="0" err="1"/>
              <a:t>ArrayList</a:t>
            </a:r>
            <a:r>
              <a:rPr lang="en-US" altLang="zh-TW" sz="1100" dirty="0"/>
              <a:t>&lt;&gt;(list);</a:t>
            </a:r>
          </a:p>
          <a:p>
            <a:pPr marL="0" indent="0">
              <a:buNone/>
            </a:pPr>
            <a:r>
              <a:rPr lang="en-US" altLang="zh-TW" sz="1100" dirty="0"/>
              <a:t>               }</a:t>
            </a:r>
          </a:p>
          <a:p>
            <a:pPr marL="0" indent="0">
              <a:buNone/>
            </a:pPr>
            <a:r>
              <a:rPr lang="en-US" altLang="zh-TW" sz="1100" dirty="0"/>
              <a:t>     }</a:t>
            </a:r>
          </a:p>
          <a:p>
            <a:pPr marL="0" indent="0">
              <a:buNone/>
            </a:pPr>
            <a:r>
              <a:rPr lang="en-US" altLang="zh-TW" sz="1100" b="1" dirty="0">
                <a:solidFill>
                  <a:srgbClr val="FF0000"/>
                </a:solidFill>
              </a:rPr>
              <a:t>      </a:t>
            </a:r>
            <a:r>
              <a:rPr lang="en-US" altLang="zh-TW" sz="1100" b="1" dirty="0" err="1">
                <a:solidFill>
                  <a:srgbClr val="FF0000"/>
                </a:solidFill>
              </a:rPr>
              <a:t>map.put</a:t>
            </a:r>
            <a:r>
              <a:rPr lang="en-US" altLang="zh-TW" sz="1100" b="1" dirty="0">
                <a:solidFill>
                  <a:srgbClr val="FF0000"/>
                </a:solidFill>
              </a:rPr>
              <a:t>(</a:t>
            </a:r>
            <a:r>
              <a:rPr lang="en-US" altLang="zh-TW" sz="1100" b="1" dirty="0" err="1">
                <a:solidFill>
                  <a:srgbClr val="FF0000"/>
                </a:solidFill>
              </a:rPr>
              <a:t>targetSum</a:t>
            </a:r>
            <a:r>
              <a:rPr lang="en-US" altLang="zh-TW" sz="1100" b="1" dirty="0">
                <a:solidFill>
                  <a:srgbClr val="FF0000"/>
                </a:solidFill>
              </a:rPr>
              <a:t>, combination);</a:t>
            </a:r>
          </a:p>
          <a:p>
            <a:pPr marL="0" indent="0">
              <a:buNone/>
            </a:pPr>
            <a:r>
              <a:rPr lang="en-US" altLang="zh-TW" sz="1100" dirty="0"/>
              <a:t>      return combination;</a:t>
            </a:r>
          </a:p>
          <a:p>
            <a:pPr marL="0" indent="0">
              <a:buNone/>
            </a:pPr>
            <a:r>
              <a:rPr lang="en-US" altLang="zh-TW" sz="1100" dirty="0"/>
              <a:t>}</a:t>
            </a:r>
          </a:p>
          <a:p>
            <a:pPr marL="0" indent="0">
              <a:buNone/>
            </a:pPr>
            <a:r>
              <a:rPr lang="en-US" altLang="zh-TW" sz="1100" dirty="0"/>
              <a:t>Time: O(</a:t>
            </a:r>
            <a:r>
              <a:rPr lang="en-US" altLang="zh-TW" sz="1100" dirty="0" err="1"/>
              <a:t>n^m</a:t>
            </a:r>
            <a:r>
              <a:rPr lang="en-US" altLang="zh-TW" sz="1100" dirty="0"/>
              <a:t>*m)</a:t>
            </a:r>
          </a:p>
          <a:p>
            <a:pPr marL="0" indent="0">
              <a:buNone/>
            </a:pPr>
            <a:r>
              <a:rPr lang="en-US" altLang="zh-TW" sz="1100" dirty="0"/>
              <a:t>space:</a:t>
            </a:r>
            <a:r>
              <a:rPr lang="zh-TW" altLang="en-US" sz="1100" dirty="0"/>
              <a:t> </a:t>
            </a:r>
            <a:r>
              <a:rPr lang="en-US" altLang="zh-TW" sz="1100" dirty="0"/>
              <a:t>O(m*m)</a:t>
            </a:r>
          </a:p>
          <a:p>
            <a:pPr marL="0" indent="0">
              <a:buNone/>
            </a:pPr>
            <a:r>
              <a:rPr lang="en-US" altLang="zh-TW" sz="1100" dirty="0"/>
              <a:t>2. </a:t>
            </a:r>
            <a:r>
              <a:rPr lang="en-US" altLang="zh-TW" sz="1100" dirty="0" err="1"/>
              <a:t>Memoize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Time: O(m*n *m)</a:t>
            </a:r>
          </a:p>
          <a:p>
            <a:pPr marL="0" indent="0">
              <a:buNone/>
            </a:pPr>
            <a:r>
              <a:rPr lang="en-US" altLang="zh-TW" sz="1100" dirty="0"/>
              <a:t>Space: O(m*m)</a:t>
            </a:r>
          </a:p>
          <a:p>
            <a:pPr marL="0" indent="0">
              <a:buNone/>
            </a:pPr>
            <a:r>
              <a:rPr lang="en-US" altLang="zh-TW" sz="1100" dirty="0"/>
              <a:t>	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194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canConstruct</a:t>
            </a:r>
            <a:r>
              <a:rPr lang="en-US" altLang="zh-TW" dirty="0"/>
              <a:t>(target, </a:t>
            </a:r>
            <a:r>
              <a:rPr lang="en-US" altLang="zh-TW" dirty="0" err="1"/>
              <a:t>wordBank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0580" y="1013460"/>
            <a:ext cx="10515600" cy="5171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1200" dirty="0" err="1"/>
              <a:t>boolean</a:t>
            </a:r>
            <a:r>
              <a:rPr lang="en-US" altLang="zh-TW" sz="1200" dirty="0"/>
              <a:t> </a:t>
            </a:r>
            <a:r>
              <a:rPr lang="en-US" altLang="zh-TW" sz="1200" dirty="0" err="1"/>
              <a:t>cancConstruct</a:t>
            </a:r>
            <a:r>
              <a:rPr lang="en-US" altLang="zh-TW" sz="1200" dirty="0"/>
              <a:t>(target, 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, </a:t>
            </a:r>
            <a:r>
              <a:rPr lang="en-US" altLang="zh-TW" sz="1200" dirty="0">
                <a:solidFill>
                  <a:srgbClr val="FF0000"/>
                </a:solidFill>
              </a:rPr>
              <a:t>map</a:t>
            </a:r>
            <a:r>
              <a:rPr lang="en-US" altLang="zh-TW" sz="1200" dirty="0"/>
              <a:t>){</a:t>
            </a:r>
          </a:p>
          <a:p>
            <a:pPr marL="0" indent="0">
              <a:buNone/>
            </a:pPr>
            <a:r>
              <a:rPr lang="en-US" altLang="zh-TW" sz="1200" dirty="0"/>
              <a:t>                        </a:t>
            </a:r>
            <a:r>
              <a:rPr lang="en-US" altLang="zh-TW" sz="1200" dirty="0">
                <a:solidFill>
                  <a:srgbClr val="FF0000"/>
                </a:solidFill>
              </a:rPr>
              <a:t>  if(</a:t>
            </a:r>
            <a:r>
              <a:rPr lang="en-US" altLang="zh-TW" sz="1200" dirty="0" err="1">
                <a:solidFill>
                  <a:srgbClr val="FF0000"/>
                </a:solidFill>
              </a:rPr>
              <a:t>map.contains</a:t>
            </a:r>
            <a:r>
              <a:rPr lang="en-US" altLang="zh-TW" sz="1200" dirty="0">
                <a:solidFill>
                  <a:srgbClr val="FF0000"/>
                </a:solidFill>
              </a:rPr>
              <a:t>(target)) return </a:t>
            </a:r>
            <a:r>
              <a:rPr lang="en-US" altLang="zh-TW" sz="1200" dirty="0" err="1">
                <a:solidFill>
                  <a:srgbClr val="FF0000"/>
                </a:solidFill>
              </a:rPr>
              <a:t>map.get</a:t>
            </a:r>
            <a:r>
              <a:rPr lang="en-US" altLang="zh-TW" sz="1200" dirty="0">
                <a:solidFill>
                  <a:srgbClr val="FF0000"/>
                </a:solidFill>
              </a:rPr>
              <a:t>(target);</a:t>
            </a:r>
          </a:p>
          <a:p>
            <a:pPr marL="0" indent="0">
              <a:buNone/>
            </a:pPr>
            <a:r>
              <a:rPr lang="en-US" altLang="zh-TW" sz="1200" dirty="0"/>
              <a:t>	if(target ==“”) return true;</a:t>
            </a:r>
          </a:p>
          <a:p>
            <a:pPr marL="0" indent="0">
              <a:buNone/>
            </a:pPr>
            <a:r>
              <a:rPr lang="en-US" altLang="zh-TW" sz="1200" dirty="0"/>
              <a:t>	for(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&lt;</a:t>
            </a:r>
            <a:r>
              <a:rPr lang="en-US" altLang="zh-TW" sz="1200" dirty="0" err="1"/>
              <a:t>wordBank.length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++){</a:t>
            </a:r>
          </a:p>
          <a:p>
            <a:pPr marL="0" indent="0">
              <a:buNone/>
            </a:pPr>
            <a:r>
              <a:rPr lang="en-US" altLang="zh-TW" sz="1200" dirty="0"/>
              <a:t>	       if(</a:t>
            </a:r>
            <a:r>
              <a:rPr lang="en-US" altLang="zh-TW" sz="1200" dirty="0" err="1"/>
              <a:t>target.startsWith</a:t>
            </a:r>
            <a:r>
              <a:rPr lang="en-US" altLang="zh-TW" sz="1200" dirty="0"/>
              <a:t>(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)){</a:t>
            </a:r>
          </a:p>
          <a:p>
            <a:pPr marL="0" indent="0">
              <a:buNone/>
            </a:pPr>
            <a:r>
              <a:rPr lang="en-US" altLang="zh-TW" sz="1200" dirty="0"/>
              <a:t>	                if(</a:t>
            </a:r>
            <a:r>
              <a:rPr lang="en-US" altLang="zh-TW" sz="1200" dirty="0" err="1"/>
              <a:t>caanConstruct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target.substring</a:t>
            </a:r>
            <a:r>
              <a:rPr lang="en-US" altLang="zh-TW" sz="1200" dirty="0"/>
              <a:t>(</a:t>
            </a:r>
            <a:r>
              <a:rPr lang="en-US" altLang="zh-TW" sz="1200" dirty="0" err="1"/>
              <a:t>wordBank.length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)){</a:t>
            </a:r>
          </a:p>
          <a:p>
            <a:pPr marL="0" indent="0">
              <a:buNone/>
            </a:pPr>
            <a:r>
              <a:rPr lang="en-US" altLang="zh-TW" sz="1200" dirty="0"/>
              <a:t>     		</a:t>
            </a:r>
            <a:r>
              <a:rPr lang="en-US" altLang="zh-TW" sz="1200" dirty="0" err="1">
                <a:solidFill>
                  <a:srgbClr val="FF0000"/>
                </a:solidFill>
              </a:rPr>
              <a:t>map.put</a:t>
            </a:r>
            <a:r>
              <a:rPr lang="en-US" altLang="zh-TW" sz="1200" dirty="0">
                <a:solidFill>
                  <a:srgbClr val="FF0000"/>
                </a:solidFill>
              </a:rPr>
              <a:t>(target) = true;</a:t>
            </a:r>
          </a:p>
          <a:p>
            <a:pPr marL="0" indent="0">
              <a:buNone/>
            </a:pPr>
            <a:r>
              <a:rPr lang="en-US" altLang="zh-TW" sz="1200" dirty="0"/>
              <a:t>	                           return true;</a:t>
            </a:r>
          </a:p>
          <a:p>
            <a:pPr marL="0" indent="0">
              <a:buNone/>
            </a:pPr>
            <a:r>
              <a:rPr lang="en-US" altLang="zh-TW" sz="1200" dirty="0"/>
              <a:t>                                          }</a:t>
            </a:r>
          </a:p>
          <a:p>
            <a:pPr marL="0" indent="0">
              <a:buNone/>
            </a:pPr>
            <a:r>
              <a:rPr lang="en-US" altLang="zh-TW" sz="1200" dirty="0"/>
              <a:t>	       }</a:t>
            </a:r>
          </a:p>
          <a:p>
            <a:pPr marL="0" indent="0">
              <a:buNone/>
            </a:pPr>
            <a:r>
              <a:rPr lang="en-US" altLang="zh-TW" sz="1200" dirty="0"/>
              <a:t>	}</a:t>
            </a:r>
          </a:p>
          <a:p>
            <a:pPr marL="0" indent="0">
              <a:buNone/>
            </a:pPr>
            <a:r>
              <a:rPr lang="en-US" altLang="zh-TW" sz="1200" dirty="0"/>
              <a:t>                           </a:t>
            </a:r>
            <a:r>
              <a:rPr lang="en-US" altLang="zh-TW" sz="1200" dirty="0" err="1">
                <a:solidFill>
                  <a:srgbClr val="FF0000"/>
                </a:solidFill>
              </a:rPr>
              <a:t>map.put</a:t>
            </a:r>
            <a:r>
              <a:rPr lang="en-US" altLang="zh-TW" sz="1200" dirty="0">
                <a:solidFill>
                  <a:srgbClr val="FF0000"/>
                </a:solidFill>
              </a:rPr>
              <a:t>(target) = false;</a:t>
            </a:r>
          </a:p>
          <a:p>
            <a:r>
              <a:rPr lang="en-US" altLang="zh-TW" sz="1200" dirty="0"/>
              <a:t>                    return false;</a:t>
            </a:r>
          </a:p>
          <a:p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}</a:t>
            </a:r>
          </a:p>
          <a:p>
            <a:pPr>
              <a:buAutoNum type="arabicPeriod"/>
            </a:pPr>
            <a:r>
              <a:rPr lang="en-US" altLang="zh-TW" sz="1200" dirty="0"/>
              <a:t>Recursion</a:t>
            </a:r>
          </a:p>
          <a:p>
            <a:pPr marL="0" indent="0">
              <a:buNone/>
            </a:pPr>
            <a:r>
              <a:rPr lang="en-US" altLang="zh-TW" sz="1200" dirty="0"/>
              <a:t>m=string length</a:t>
            </a:r>
          </a:p>
          <a:p>
            <a:pPr marL="0" indent="0">
              <a:buNone/>
            </a:pPr>
            <a:r>
              <a:rPr lang="en-US" altLang="zh-TW" sz="1200" dirty="0"/>
              <a:t>n=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 length</a:t>
            </a:r>
          </a:p>
          <a:p>
            <a:pPr marL="0" indent="0">
              <a:buNone/>
            </a:pPr>
            <a:r>
              <a:rPr lang="en-US" altLang="zh-TW" sz="1200" dirty="0"/>
              <a:t>Time: O(</a:t>
            </a:r>
            <a:r>
              <a:rPr lang="en-US" altLang="zh-TW" sz="1200" dirty="0" err="1"/>
              <a:t>n^m</a:t>
            </a:r>
            <a:r>
              <a:rPr lang="en-US" altLang="zh-TW" sz="1200" dirty="0"/>
              <a:t>*m)</a:t>
            </a:r>
          </a:p>
          <a:p>
            <a:pPr marL="0" indent="0">
              <a:buNone/>
            </a:pPr>
            <a:r>
              <a:rPr lang="en-US" altLang="zh-TW" sz="1200" dirty="0"/>
              <a:t>Space: O(m*m)</a:t>
            </a:r>
          </a:p>
          <a:p>
            <a:pPr marL="0" indent="0">
              <a:buNone/>
            </a:pPr>
            <a:r>
              <a:rPr lang="en-US" altLang="zh-TW" sz="1200" dirty="0"/>
              <a:t>2. </a:t>
            </a:r>
            <a:r>
              <a:rPr lang="en-US" altLang="zh-TW" sz="1200" dirty="0" err="1"/>
              <a:t>Memoize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Time: O(m*n)</a:t>
            </a:r>
          </a:p>
          <a:p>
            <a:pPr marL="0" indent="0">
              <a:buNone/>
            </a:pPr>
            <a:r>
              <a:rPr lang="en-US" altLang="zh-TW" sz="1200" dirty="0"/>
              <a:t>Space: O(m*m)’</a:t>
            </a:r>
          </a:p>
          <a:p>
            <a:pPr marL="0" indent="0">
              <a:buNone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799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[1]</a:t>
            </a:r>
          </a:p>
          <a:p>
            <a:r>
              <a:rPr lang="en-US" altLang="zh-TW" sz="3600" dirty="0"/>
              <a:t>List = []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720855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countConstruct</a:t>
            </a:r>
            <a:r>
              <a:rPr lang="en-US" altLang="zh-TW" dirty="0"/>
              <a:t>(</a:t>
            </a:r>
            <a:r>
              <a:rPr lang="en-US" altLang="zh-TW" dirty="0" err="1"/>
              <a:t>targetString</a:t>
            </a:r>
            <a:r>
              <a:rPr lang="en-US" altLang="zh-TW" dirty="0"/>
              <a:t>, </a:t>
            </a:r>
            <a:r>
              <a:rPr lang="en-US" altLang="zh-TW" dirty="0" err="1"/>
              <a:t>wordBank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 err="1"/>
              <a:t>boolean</a:t>
            </a:r>
            <a:r>
              <a:rPr lang="en-US" altLang="zh-TW" sz="1200" dirty="0"/>
              <a:t> </a:t>
            </a:r>
            <a:r>
              <a:rPr lang="en-US" altLang="zh-TW" sz="1200" dirty="0" err="1"/>
              <a:t>cancConstruct</a:t>
            </a:r>
            <a:r>
              <a:rPr lang="en-US" altLang="zh-TW" sz="1200" dirty="0"/>
              <a:t>(target, 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, </a:t>
            </a:r>
            <a:r>
              <a:rPr lang="en-US" altLang="zh-TW" sz="1200" dirty="0">
                <a:solidFill>
                  <a:srgbClr val="FF0000"/>
                </a:solidFill>
              </a:rPr>
              <a:t>map</a:t>
            </a:r>
            <a:r>
              <a:rPr lang="en-US" altLang="zh-TW" sz="1200" dirty="0"/>
              <a:t>){</a:t>
            </a:r>
          </a:p>
          <a:p>
            <a:pPr marL="0" indent="0">
              <a:buNone/>
            </a:pPr>
            <a:r>
              <a:rPr lang="en-US" altLang="zh-TW" sz="1200" dirty="0"/>
              <a:t>                        </a:t>
            </a:r>
            <a:r>
              <a:rPr lang="en-US" altLang="zh-TW" sz="1200" dirty="0">
                <a:solidFill>
                  <a:srgbClr val="FF0000"/>
                </a:solidFill>
              </a:rPr>
              <a:t>  if(</a:t>
            </a:r>
            <a:r>
              <a:rPr lang="en-US" altLang="zh-TW" sz="1200" dirty="0" err="1">
                <a:solidFill>
                  <a:srgbClr val="FF0000"/>
                </a:solidFill>
              </a:rPr>
              <a:t>map.contains</a:t>
            </a:r>
            <a:r>
              <a:rPr lang="en-US" altLang="zh-TW" sz="1200" dirty="0">
                <a:solidFill>
                  <a:srgbClr val="FF0000"/>
                </a:solidFill>
              </a:rPr>
              <a:t>(target)) return </a:t>
            </a:r>
            <a:r>
              <a:rPr lang="en-US" altLang="zh-TW" sz="1200" dirty="0" err="1">
                <a:solidFill>
                  <a:srgbClr val="FF0000"/>
                </a:solidFill>
              </a:rPr>
              <a:t>map.get</a:t>
            </a:r>
            <a:r>
              <a:rPr lang="en-US" altLang="zh-TW" sz="1200" dirty="0">
                <a:solidFill>
                  <a:srgbClr val="FF0000"/>
                </a:solidFill>
              </a:rPr>
              <a:t>(target);</a:t>
            </a:r>
          </a:p>
          <a:p>
            <a:pPr marL="0" indent="0">
              <a:buNone/>
            </a:pPr>
            <a:r>
              <a:rPr lang="en-US" altLang="zh-TW" sz="1200" dirty="0"/>
              <a:t>	if(target ==“”) return 1;</a:t>
            </a:r>
          </a:p>
          <a:p>
            <a:pPr marL="0" indent="0">
              <a:buNone/>
            </a:pPr>
            <a:r>
              <a:rPr lang="en-US" altLang="zh-TW" sz="1200" dirty="0"/>
              <a:t>	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sum = 0;</a:t>
            </a:r>
          </a:p>
          <a:p>
            <a:pPr marL="0" indent="0">
              <a:buNone/>
            </a:pPr>
            <a:r>
              <a:rPr lang="en-US" altLang="zh-TW" sz="1200" dirty="0"/>
              <a:t>	for(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&lt;</a:t>
            </a:r>
            <a:r>
              <a:rPr lang="en-US" altLang="zh-TW" sz="1200" dirty="0" err="1"/>
              <a:t>wordBank.length</a:t>
            </a:r>
            <a:r>
              <a:rPr lang="en-US" altLang="zh-TW" sz="1200" dirty="0"/>
              <a:t>;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++){</a:t>
            </a:r>
          </a:p>
          <a:p>
            <a:pPr marL="0" indent="0">
              <a:buNone/>
            </a:pPr>
            <a:r>
              <a:rPr lang="en-US" altLang="zh-TW" sz="1200" dirty="0"/>
              <a:t>	       if(</a:t>
            </a:r>
            <a:r>
              <a:rPr lang="en-US" altLang="zh-TW" sz="1200" dirty="0" err="1"/>
              <a:t>target.startsWith</a:t>
            </a:r>
            <a:r>
              <a:rPr lang="en-US" altLang="zh-TW" sz="1200" dirty="0"/>
              <a:t>(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)){</a:t>
            </a:r>
          </a:p>
          <a:p>
            <a:pPr marL="0" indent="0">
              <a:buNone/>
            </a:pPr>
            <a:r>
              <a:rPr lang="en-US" altLang="zh-TW" sz="1200" dirty="0"/>
              <a:t>	               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count = </a:t>
            </a:r>
            <a:r>
              <a:rPr lang="en-US" altLang="zh-TW" sz="1200" dirty="0" err="1"/>
              <a:t>caanConstruct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target.substring</a:t>
            </a:r>
            <a:r>
              <a:rPr lang="en-US" altLang="zh-TW" sz="1200" dirty="0"/>
              <a:t>(</a:t>
            </a:r>
            <a:r>
              <a:rPr lang="en-US" altLang="zh-TW" sz="1200" dirty="0" err="1"/>
              <a:t>wordBank.length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wordBank</a:t>
            </a:r>
            <a:r>
              <a:rPr lang="en-US" altLang="zh-TW" sz="1200" dirty="0"/>
              <a:t>);</a:t>
            </a:r>
          </a:p>
          <a:p>
            <a:pPr marL="0" indent="0">
              <a:buNone/>
            </a:pPr>
            <a:r>
              <a:rPr lang="en-US" altLang="zh-TW" sz="1200" dirty="0"/>
              <a:t>                                           sum = </a:t>
            </a:r>
            <a:r>
              <a:rPr lang="en-US" altLang="zh-TW" sz="1200" dirty="0" err="1"/>
              <a:t>sum+count</a:t>
            </a:r>
            <a:r>
              <a:rPr lang="en-US" altLang="zh-TW" sz="1200" dirty="0"/>
              <a:t>;</a:t>
            </a:r>
          </a:p>
          <a:p>
            <a:pPr marL="0" indent="0">
              <a:buNone/>
            </a:pPr>
            <a:r>
              <a:rPr lang="en-US" altLang="zh-TW" sz="1200" dirty="0"/>
              <a:t>	      }</a:t>
            </a:r>
          </a:p>
          <a:p>
            <a:pPr marL="0" indent="0">
              <a:buNone/>
            </a:pPr>
            <a:r>
              <a:rPr lang="en-US" altLang="zh-TW" sz="1200" dirty="0"/>
              <a:t>	}</a:t>
            </a:r>
          </a:p>
          <a:p>
            <a:pPr marL="0" indent="0">
              <a:buNone/>
            </a:pPr>
            <a:r>
              <a:rPr lang="en-US" altLang="zh-TW" sz="1200" dirty="0"/>
              <a:t>                           </a:t>
            </a:r>
            <a:r>
              <a:rPr lang="en-US" altLang="zh-TW" sz="1200" dirty="0" err="1">
                <a:solidFill>
                  <a:srgbClr val="FF0000"/>
                </a:solidFill>
              </a:rPr>
              <a:t>map.put</a:t>
            </a:r>
            <a:r>
              <a:rPr lang="en-US" altLang="zh-TW" sz="1200" dirty="0">
                <a:solidFill>
                  <a:srgbClr val="FF0000"/>
                </a:solidFill>
              </a:rPr>
              <a:t>(target) = sum;</a:t>
            </a:r>
          </a:p>
          <a:p>
            <a:r>
              <a:rPr lang="en-US" altLang="zh-TW" sz="1200" dirty="0"/>
              <a:t>                    return sum;</a:t>
            </a:r>
          </a:p>
          <a:p>
            <a:pPr marL="0" indent="0">
              <a:buNone/>
            </a:pPr>
            <a:r>
              <a:rPr lang="en-US" altLang="zh-TW" sz="1200" dirty="0"/>
              <a:t>}</a:t>
            </a:r>
          </a:p>
          <a:p>
            <a:pPr>
              <a:buAutoNum type="arabicPeriod"/>
            </a:pPr>
            <a:r>
              <a:rPr lang="en-US" altLang="zh-TW" sz="1200" dirty="0" err="1"/>
              <a:t>Recusion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Time: O(</a:t>
            </a:r>
            <a:r>
              <a:rPr lang="en-US" altLang="zh-TW" sz="1200" dirty="0" err="1"/>
              <a:t>n^m</a:t>
            </a:r>
            <a:r>
              <a:rPr lang="en-US" altLang="zh-TW" sz="1200" dirty="0"/>
              <a:t>*m)</a:t>
            </a:r>
          </a:p>
          <a:p>
            <a:pPr marL="0" indent="0">
              <a:buNone/>
            </a:pPr>
            <a:r>
              <a:rPr lang="en-US" altLang="zh-TW" sz="1200" dirty="0"/>
              <a:t>Space: O(m^2)</a:t>
            </a:r>
          </a:p>
          <a:p>
            <a:pPr marL="0" indent="0">
              <a:buNone/>
            </a:pPr>
            <a:r>
              <a:rPr lang="en-US" altLang="zh-TW" sz="1200" dirty="0"/>
              <a:t>2. </a:t>
            </a:r>
            <a:r>
              <a:rPr lang="en-US" altLang="zh-TW" sz="1200" dirty="0" err="1"/>
              <a:t>Memoized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Time: O(n*m*m)</a:t>
            </a:r>
          </a:p>
          <a:p>
            <a:pPr marL="0" indent="0">
              <a:buNone/>
            </a:pPr>
            <a:r>
              <a:rPr lang="en-US" altLang="zh-TW" sz="1200" dirty="0" err="1"/>
              <a:t>Space:O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m^m</a:t>
            </a:r>
            <a:r>
              <a:rPr lang="en-US" altLang="zh-TW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49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allConstruct</a:t>
            </a:r>
            <a:r>
              <a:rPr lang="en-US" altLang="zh-TW" dirty="0"/>
              <a:t>(</a:t>
            </a:r>
            <a:r>
              <a:rPr lang="en-US" altLang="zh-TW" dirty="0" err="1"/>
              <a:t>targetString</a:t>
            </a:r>
            <a:r>
              <a:rPr lang="en-US" altLang="zh-TW" dirty="0"/>
              <a:t>, </a:t>
            </a:r>
            <a:r>
              <a:rPr lang="en-US" altLang="zh-TW" dirty="0" err="1"/>
              <a:t>wordBank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300" y="1409700"/>
            <a:ext cx="10985500" cy="4767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List&lt;List&lt;String&gt;&gt;</a:t>
            </a:r>
            <a:r>
              <a:rPr lang="en-US" altLang="zh-TW" sz="1800" dirty="0" err="1"/>
              <a:t>allConstruct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targetString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wordBank</a:t>
            </a:r>
            <a:r>
              <a:rPr lang="en-US" altLang="zh-TW" sz="1800" dirty="0"/>
              <a:t>, </a:t>
            </a:r>
            <a:r>
              <a:rPr lang="en-US" altLang="zh-TW" sz="1800" b="1" dirty="0">
                <a:solidFill>
                  <a:srgbClr val="FF0000"/>
                </a:solidFill>
              </a:rPr>
              <a:t>map</a:t>
            </a:r>
            <a:r>
              <a:rPr lang="en-US" altLang="zh-TW" sz="1800" dirty="0"/>
              <a:t>){</a:t>
            </a:r>
          </a:p>
          <a:p>
            <a:pPr marL="0" indent="0">
              <a:buNone/>
            </a:pPr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FF0000"/>
                </a:solidFill>
              </a:rPr>
              <a:t> if(</a:t>
            </a:r>
            <a:r>
              <a:rPr lang="en-US" altLang="zh-TW" sz="1800" dirty="0" err="1">
                <a:solidFill>
                  <a:srgbClr val="FF0000"/>
                </a:solidFill>
              </a:rPr>
              <a:t>map.contains</a:t>
            </a:r>
            <a:r>
              <a:rPr lang="en-US" altLang="zh-TW" sz="1800" dirty="0">
                <a:solidFill>
                  <a:srgbClr val="FF0000"/>
                </a:solidFill>
              </a:rPr>
              <a:t>(target)) return </a:t>
            </a:r>
            <a:r>
              <a:rPr lang="en-US" altLang="zh-TW" sz="1800" dirty="0" err="1">
                <a:solidFill>
                  <a:srgbClr val="FF0000"/>
                </a:solidFill>
              </a:rPr>
              <a:t>map.get</a:t>
            </a:r>
            <a:r>
              <a:rPr lang="en-US" altLang="zh-TW" sz="1800" dirty="0">
                <a:solidFill>
                  <a:srgbClr val="FF0000"/>
                </a:solidFill>
              </a:rPr>
              <a:t>(target);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if(</a:t>
            </a:r>
            <a:r>
              <a:rPr lang="en-US" altLang="zh-TW" sz="1800" dirty="0" err="1"/>
              <a:t>targetString</a:t>
            </a:r>
            <a:r>
              <a:rPr lang="en-US" altLang="zh-TW" sz="1800" dirty="0"/>
              <a:t> ==“”)  return new </a:t>
            </a:r>
            <a:r>
              <a:rPr lang="en-US" altLang="zh-TW" sz="1800" dirty="0" err="1"/>
              <a:t>ArrayList</a:t>
            </a:r>
            <a:r>
              <a:rPr lang="en-US" altLang="zh-TW" sz="1800" dirty="0"/>
              <a:t>&lt;&gt;().add(new </a:t>
            </a:r>
            <a:r>
              <a:rPr lang="en-US" altLang="zh-TW" sz="1800" dirty="0" err="1"/>
              <a:t>ArrayList</a:t>
            </a:r>
            <a:r>
              <a:rPr lang="en-US" altLang="zh-TW" sz="1800" dirty="0"/>
              <a:t>&lt;&gt;());</a:t>
            </a:r>
          </a:p>
          <a:p>
            <a:pPr marL="0" indent="0">
              <a:buNone/>
            </a:pPr>
            <a:r>
              <a:rPr lang="en-US" altLang="zh-TW" sz="1800" dirty="0"/>
              <a:t>         List&lt;List&lt;String&gt;&gt; result = new </a:t>
            </a:r>
            <a:r>
              <a:rPr lang="en-US" altLang="zh-TW" sz="1800" dirty="0" err="1"/>
              <a:t>ArrayList</a:t>
            </a:r>
            <a:r>
              <a:rPr lang="en-US" altLang="zh-TW" sz="1800" dirty="0"/>
              <a:t>&lt;&gt;();</a:t>
            </a:r>
          </a:p>
          <a:p>
            <a:pPr marL="0" indent="0">
              <a:buNone/>
            </a:pPr>
            <a:r>
              <a:rPr lang="en-US" altLang="zh-TW" sz="1800" dirty="0"/>
              <a:t>         for(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wordBank.length</a:t>
            </a:r>
            <a:r>
              <a:rPr lang="en-US" altLang="zh-TW" sz="1800" dirty="0"/>
              <a:t>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++){</a:t>
            </a:r>
          </a:p>
          <a:p>
            <a:pPr marL="0" indent="0">
              <a:buNone/>
            </a:pPr>
            <a:r>
              <a:rPr lang="en-US" altLang="zh-TW" sz="1800" dirty="0"/>
              <a:t>               if(</a:t>
            </a:r>
            <a:r>
              <a:rPr lang="en-US" altLang="zh-TW" sz="1800" dirty="0" err="1"/>
              <a:t>targetString.startsWith</a:t>
            </a:r>
            <a:r>
              <a:rPr lang="en-US" altLang="zh-TW" sz="1800" dirty="0"/>
              <a:t>(</a:t>
            </a:r>
            <a:r>
              <a:rPr lang="en-US" altLang="zh-TW" sz="1800" dirty="0" err="1"/>
              <a:t>wordBank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]){</a:t>
            </a:r>
          </a:p>
          <a:p>
            <a:pPr marL="0" indent="0">
              <a:buNone/>
            </a:pPr>
            <a:r>
              <a:rPr lang="en-US" altLang="zh-TW" sz="1800" dirty="0"/>
              <a:t>                   List&lt;List&lt;String&gt;&gt; list = </a:t>
            </a:r>
            <a:r>
              <a:rPr lang="en-US" altLang="zh-TW" sz="1800" dirty="0" err="1"/>
              <a:t>allConstruct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tagetString.substring</a:t>
            </a:r>
            <a:r>
              <a:rPr lang="en-US" altLang="zh-TW" sz="1800" dirty="0"/>
              <a:t>(</a:t>
            </a:r>
            <a:r>
              <a:rPr lang="en-US" altLang="zh-TW" sz="1800" dirty="0" err="1"/>
              <a:t>wordBank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].length), </a:t>
            </a:r>
            <a:r>
              <a:rPr lang="en-US" altLang="zh-TW" sz="1800" dirty="0" err="1"/>
              <a:t>wordBank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                 List&lt;List&lt;String&gt;&gt; </a:t>
            </a:r>
            <a:r>
              <a:rPr lang="en-US" altLang="zh-TW" sz="1800" dirty="0" err="1"/>
              <a:t>conconatelist</a:t>
            </a:r>
            <a:r>
              <a:rPr lang="en-US" altLang="zh-TW" sz="1800" dirty="0"/>
              <a:t> =  </a:t>
            </a:r>
            <a:r>
              <a:rPr lang="en-US" altLang="zh-TW" sz="1800" dirty="0" err="1"/>
              <a:t>list.stream</a:t>
            </a:r>
            <a:r>
              <a:rPr lang="en-US" altLang="zh-TW" sz="1800" dirty="0"/>
              <a:t>().map(e -&gt;</a:t>
            </a:r>
            <a:r>
              <a:rPr lang="zh-TW" altLang="en-US" sz="1800" dirty="0"/>
              <a:t> </a:t>
            </a:r>
            <a:r>
              <a:rPr lang="en-US" altLang="zh-TW" sz="1800" dirty="0" err="1"/>
              <a:t>result.add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e.add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wordBank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]))); 	 </a:t>
            </a:r>
          </a:p>
          <a:p>
            <a:pPr marL="0" indent="0">
              <a:buNone/>
            </a:pPr>
            <a:r>
              <a:rPr lang="en-US" altLang="zh-TW" sz="1800" dirty="0"/>
              <a:t>               }</a:t>
            </a:r>
          </a:p>
          <a:p>
            <a:pPr marL="0" indent="0">
              <a:buNone/>
            </a:pPr>
            <a:r>
              <a:rPr lang="en-US" altLang="zh-TW" sz="1800" dirty="0"/>
              <a:t>         }</a:t>
            </a:r>
          </a:p>
          <a:p>
            <a:pPr marL="0" indent="0">
              <a:buNone/>
            </a:pPr>
            <a:r>
              <a:rPr lang="en-US" altLang="zh-TW" sz="1800" dirty="0"/>
              <a:t>         </a:t>
            </a:r>
            <a:r>
              <a:rPr lang="en-US" altLang="zh-TW" sz="1800" dirty="0" err="1">
                <a:solidFill>
                  <a:srgbClr val="FF0000"/>
                </a:solidFill>
              </a:rPr>
              <a:t>map.put</a:t>
            </a:r>
            <a:r>
              <a:rPr lang="en-US" altLang="zh-TW" sz="1800" dirty="0">
                <a:solidFill>
                  <a:srgbClr val="FF0000"/>
                </a:solidFill>
              </a:rPr>
              <a:t>(target) = result;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return result;</a:t>
            </a:r>
          </a:p>
          <a:p>
            <a:pPr marL="0" indent="0">
              <a:buNone/>
            </a:pPr>
            <a:r>
              <a:rPr lang="en-US" altLang="zh-TW" sz="1800" dirty="0"/>
              <a:t> 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5234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Tabulation</a:t>
            </a:r>
          </a:p>
          <a:p>
            <a:pPr marL="0" indent="0">
              <a:buNone/>
            </a:pPr>
            <a:r>
              <a:rPr lang="en-US" altLang="zh-TW" sz="4400" b="1" dirty="0"/>
              <a:t>	- iterate</a:t>
            </a:r>
          </a:p>
          <a:p>
            <a:pPr marL="0" indent="0">
              <a:buNone/>
            </a:pPr>
            <a:r>
              <a:rPr lang="en-US" altLang="zh-TW" sz="4400" b="1" dirty="0"/>
              <a:t>	- the initial condition </a:t>
            </a:r>
            <a:br>
              <a:rPr lang="en-US" altLang="zh-TW" sz="4400" b="1" dirty="0"/>
            </a:br>
            <a:r>
              <a:rPr lang="en-US" altLang="zh-TW" sz="4400" b="1" dirty="0"/>
              <a:t>	  contribute to others</a:t>
            </a:r>
          </a:p>
          <a:p>
            <a:pPr marL="0" indent="0">
              <a:buNone/>
            </a:pPr>
            <a:r>
              <a:rPr lang="en-US" altLang="zh-TW" sz="4400" b="1" dirty="0"/>
              <a:t>	- if the data size is n, </a:t>
            </a:r>
            <a:br>
              <a:rPr lang="en-US" altLang="zh-TW" sz="4400" b="1" dirty="0"/>
            </a:br>
            <a:r>
              <a:rPr lang="en-US" altLang="zh-TW" sz="4400" b="1" dirty="0"/>
              <a:t>	 usually to create n+</a:t>
            </a:r>
            <a:r>
              <a:rPr lang="en-US" altLang="zh-TW" sz="4400" b="1"/>
              <a:t>1 array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148823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Fib(n)  tabulation(iterate an 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fib(n){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arr</a:t>
            </a:r>
            <a:r>
              <a:rPr lang="en-US" altLang="zh-TW" dirty="0"/>
              <a:t> = new </a:t>
            </a:r>
            <a:r>
              <a:rPr lang="en-US" altLang="zh-TW" dirty="0" err="1"/>
              <a:t>int</a:t>
            </a:r>
            <a:r>
              <a:rPr lang="en-US" altLang="zh-TW" dirty="0"/>
              <a:t>[n+1];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arr</a:t>
            </a:r>
            <a:r>
              <a:rPr lang="en-US" altLang="zh-TW" dirty="0"/>
              <a:t>[1]=1;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&lt;=n;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arr</a:t>
            </a:r>
            <a:r>
              <a:rPr lang="en-US" altLang="zh-TW" dirty="0"/>
              <a:t>[i+1] = </a:t>
            </a:r>
            <a:r>
              <a:rPr lang="en-US" altLang="zh-TW" dirty="0" err="1"/>
              <a:t>arr</a:t>
            </a:r>
            <a:r>
              <a:rPr lang="en-US" altLang="zh-TW" dirty="0"/>
              <a:t>[i+1]+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arr</a:t>
            </a:r>
            <a:r>
              <a:rPr lang="en-US" altLang="zh-TW" dirty="0"/>
              <a:t>[i+2] = </a:t>
            </a:r>
            <a:r>
              <a:rPr lang="en-US" altLang="zh-TW" dirty="0" err="1"/>
              <a:t>arr</a:t>
            </a:r>
            <a:r>
              <a:rPr lang="en-US" altLang="zh-TW" dirty="0"/>
              <a:t>[i+2]+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 return </a:t>
            </a:r>
            <a:r>
              <a:rPr lang="en-US" altLang="zh-TW" dirty="0" err="1"/>
              <a:t>arr</a:t>
            </a:r>
            <a:r>
              <a:rPr lang="en-US" altLang="zh-TW" dirty="0"/>
              <a:t>[n];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Time: O(N)</a:t>
            </a:r>
          </a:p>
          <a:p>
            <a:pPr marL="0" indent="0">
              <a:buNone/>
            </a:pPr>
            <a:r>
              <a:rPr lang="en-US" altLang="zh-TW" dirty="0"/>
              <a:t>Space: O(N)</a:t>
            </a:r>
          </a:p>
        </p:txBody>
      </p:sp>
    </p:spTree>
    <p:extLst>
      <p:ext uri="{BB962C8B-B14F-4D97-AF65-F5344CB8AC3E}">
        <p14:creationId xmlns:p14="http://schemas.microsoft.com/office/powerpoint/2010/main" val="125213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Gridtraveler</a:t>
            </a:r>
            <a:r>
              <a:rPr lang="en-US" altLang="zh-TW" dirty="0"/>
              <a:t>(tabulation)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gridTraveler</a:t>
            </a:r>
            <a:r>
              <a:rPr lang="en-US" altLang="zh-TW" dirty="0"/>
              <a:t>(</a:t>
            </a:r>
            <a:r>
              <a:rPr lang="en-US" altLang="zh-TW" dirty="0" err="1"/>
              <a:t>m,n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int</a:t>
            </a:r>
            <a:r>
              <a:rPr lang="en-US" altLang="zh-TW" dirty="0"/>
              <a:t>[][] table = new </a:t>
            </a:r>
            <a:r>
              <a:rPr lang="en-US" altLang="zh-TW" dirty="0" err="1"/>
              <a:t>int</a:t>
            </a:r>
            <a:r>
              <a:rPr lang="en-US" altLang="zh-TW" dirty="0"/>
              <a:t>[m+1][n+1];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int</a:t>
            </a:r>
            <a:r>
              <a:rPr lang="en-US" altLang="zh-TW" dirty="0"/>
              <a:t>[1][1]=1;</a:t>
            </a:r>
          </a:p>
          <a:p>
            <a:pPr marL="0" indent="0">
              <a:buNone/>
            </a:pPr>
            <a:r>
              <a:rPr lang="en-US" altLang="zh-TW" dirty="0"/>
              <a:t>   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&lt;=m;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   for(</a:t>
            </a:r>
            <a:r>
              <a:rPr lang="en-US" altLang="zh-TW" dirty="0" err="1"/>
              <a:t>int</a:t>
            </a:r>
            <a:r>
              <a:rPr lang="en-US" altLang="zh-TW" dirty="0"/>
              <a:t> j=0; j&lt;=n;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	       </a:t>
            </a:r>
            <a:r>
              <a:rPr lang="en-US" altLang="zh-TW" dirty="0" err="1"/>
              <a:t>int</a:t>
            </a:r>
            <a:r>
              <a:rPr lang="en-US" altLang="zh-TW" dirty="0"/>
              <a:t> current = </a:t>
            </a:r>
            <a:r>
              <a:rPr lang="en-US" altLang="zh-TW" dirty="0" err="1"/>
              <a:t>int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][j];</a:t>
            </a:r>
          </a:p>
          <a:p>
            <a:pPr marL="0" indent="0">
              <a:buNone/>
            </a:pPr>
            <a:r>
              <a:rPr lang="en-US" altLang="zh-TW" dirty="0"/>
              <a:t>	        if(i+1&lt;=m) </a:t>
            </a:r>
            <a:r>
              <a:rPr lang="en-US" altLang="zh-TW" dirty="0" err="1"/>
              <a:t>int</a:t>
            </a:r>
            <a:r>
              <a:rPr lang="en-US" altLang="zh-TW" dirty="0"/>
              <a:t>[i+1][j] +=current;</a:t>
            </a:r>
          </a:p>
          <a:p>
            <a:pPr marL="0" indent="0">
              <a:buNone/>
            </a:pPr>
            <a:r>
              <a:rPr lang="en-US" altLang="zh-TW" dirty="0"/>
              <a:t>	        if(j+1&lt;=n) </a:t>
            </a:r>
            <a:r>
              <a:rPr lang="en-US" altLang="zh-TW" dirty="0" err="1"/>
              <a:t>int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][j+1] +=current;     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     }</a:t>
            </a:r>
          </a:p>
          <a:p>
            <a:pPr marL="0" indent="0">
              <a:buNone/>
            </a:pPr>
            <a:r>
              <a:rPr lang="en-US" altLang="zh-TW" dirty="0"/>
              <a:t>      return table[m][n];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Time: O(m</a:t>
            </a:r>
            <a:r>
              <a:rPr lang="zh-TW" altLang="en-US" dirty="0"/>
              <a:t>*</a:t>
            </a:r>
            <a:r>
              <a:rPr lang="en-US" altLang="zh-TW" dirty="0"/>
              <a:t>n)</a:t>
            </a:r>
          </a:p>
          <a:p>
            <a:pPr marL="0" indent="0">
              <a:buNone/>
            </a:pPr>
            <a:r>
              <a:rPr lang="en-US" altLang="zh-TW" dirty="0"/>
              <a:t>Space: O(m*n)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734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Tabulation recipe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visualize the problem as a table</a:t>
            </a:r>
          </a:p>
          <a:p>
            <a:r>
              <a:rPr lang="en-US" altLang="zh-TW" dirty="0"/>
              <a:t>2. table size based on the inputs</a:t>
            </a:r>
          </a:p>
          <a:p>
            <a:r>
              <a:rPr lang="en-US" altLang="zh-TW" dirty="0"/>
              <a:t>3. initialize the table with the default value</a:t>
            </a:r>
          </a:p>
          <a:p>
            <a:r>
              <a:rPr lang="en-US" altLang="zh-TW" dirty="0"/>
              <a:t>4. seed the trivial answer into the table</a:t>
            </a:r>
          </a:p>
          <a:p>
            <a:r>
              <a:rPr lang="en-US" altLang="zh-TW" dirty="0"/>
              <a:t>5. iterate through the table</a:t>
            </a:r>
          </a:p>
          <a:p>
            <a:r>
              <a:rPr lang="en-US" altLang="zh-TW" dirty="0"/>
              <a:t>6. fill the cell in the table based on known cell’s value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39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canSum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targetSum</a:t>
            </a:r>
            <a:r>
              <a:rPr lang="en-US" altLang="zh-TW" sz="3600" dirty="0"/>
              <a:t>, arrays) </a:t>
            </a:r>
            <a:r>
              <a:rPr lang="zh-TW" altLang="en-US" sz="3600" dirty="0"/>
              <a:t>決定哪個參數要</a:t>
            </a:r>
            <a:r>
              <a:rPr lang="en-US" altLang="zh-TW" sz="3600" dirty="0"/>
              <a:t>tabulation</a:t>
            </a:r>
            <a:r>
              <a:rPr lang="zh-TW" altLang="en-US" sz="3600" dirty="0"/>
              <a:t>→會變動的那個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48474"/>
              </p:ext>
            </p:extLst>
          </p:nvPr>
        </p:nvGraphicFramePr>
        <p:xfrm>
          <a:off x="838197" y="1533525"/>
          <a:ext cx="10515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771799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538594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068107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780798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9677401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620367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52766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           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6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5685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7" y="2400300"/>
            <a:ext cx="106807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Boolean </a:t>
            </a:r>
            <a:r>
              <a:rPr lang="en-US" altLang="zh-TW" dirty="0" err="1"/>
              <a:t>canSum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, arrays){</a:t>
            </a:r>
          </a:p>
          <a:p>
            <a:r>
              <a:rPr lang="en-US" altLang="zh-TW" dirty="0"/>
              <a:t>       Boolean[] </a:t>
            </a:r>
            <a:r>
              <a:rPr lang="en-US" altLang="zh-TW" dirty="0" err="1"/>
              <a:t>arr</a:t>
            </a:r>
            <a:r>
              <a:rPr lang="en-US" altLang="zh-TW" dirty="0"/>
              <a:t> = new Boolean[targetSum+1];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arr</a:t>
            </a:r>
            <a:r>
              <a:rPr lang="en-US" altLang="zh-TW" dirty="0"/>
              <a:t>[0] = true;</a:t>
            </a:r>
          </a:p>
          <a:p>
            <a:r>
              <a:rPr lang="en-US" altLang="zh-TW" dirty="0"/>
              <a:t>        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&lt;=</a:t>
            </a:r>
            <a:r>
              <a:rPr lang="en-US" altLang="zh-TW" dirty="0" err="1"/>
              <a:t>targetSum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       if(!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 continues</a:t>
            </a:r>
          </a:p>
          <a:p>
            <a:r>
              <a:rPr lang="en-US" altLang="zh-TW" dirty="0"/>
              <a:t>               for(</a:t>
            </a:r>
            <a:r>
              <a:rPr lang="en-US" altLang="zh-TW" dirty="0" err="1"/>
              <a:t>int</a:t>
            </a:r>
            <a:r>
              <a:rPr lang="en-US" altLang="zh-TW" dirty="0"/>
              <a:t> j=0; j&lt;</a:t>
            </a:r>
            <a:r>
              <a:rPr lang="en-US" altLang="zh-TW" dirty="0" err="1"/>
              <a:t>arrays.length</a:t>
            </a:r>
            <a:r>
              <a:rPr lang="en-US" altLang="zh-TW" dirty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	      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i+arrays</a:t>
            </a:r>
            <a:r>
              <a:rPr lang="en-US" altLang="zh-TW" dirty="0"/>
              <a:t>[j]]=true;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targetSum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m: </a:t>
            </a:r>
            <a:r>
              <a:rPr lang="en-US" altLang="zh-TW" dirty="0" err="1"/>
              <a:t>targetSum</a:t>
            </a:r>
            <a:r>
              <a:rPr lang="en-US" altLang="zh-TW" dirty="0"/>
              <a:t> length</a:t>
            </a:r>
          </a:p>
          <a:p>
            <a:r>
              <a:rPr lang="en-US" altLang="zh-TW" dirty="0"/>
              <a:t>n: </a:t>
            </a:r>
            <a:r>
              <a:rPr lang="en-US" altLang="zh-TW" dirty="0" err="1"/>
              <a:t>arrays.length</a:t>
            </a:r>
            <a:endParaRPr lang="en-US" altLang="zh-TW" dirty="0"/>
          </a:p>
          <a:p>
            <a:r>
              <a:rPr lang="en-US" altLang="zh-TW" dirty="0"/>
              <a:t>Time: O(m*n)</a:t>
            </a:r>
          </a:p>
          <a:p>
            <a:r>
              <a:rPr lang="en-US" altLang="zh-TW" dirty="0"/>
              <a:t>Space: O(m)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060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howSum</a:t>
            </a:r>
            <a:r>
              <a:rPr lang="en-US" altLang="zh-TW" dirty="0"/>
              <a:t>(</a:t>
            </a:r>
            <a:r>
              <a:rPr lang="en-US" altLang="zh-TW" dirty="0" err="1"/>
              <a:t>targetSum</a:t>
            </a:r>
            <a:r>
              <a:rPr lang="en-US" altLang="zh-TW" dirty="0"/>
              <a:t>, numbers)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49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[]</a:t>
            </a:r>
          </a:p>
          <a:p>
            <a:r>
              <a:rPr lang="en-US" altLang="zh-TW" sz="3600" dirty="0"/>
              <a:t>List = []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76906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[3,2]</a:t>
            </a:r>
          </a:p>
          <a:p>
            <a:r>
              <a:rPr lang="en-US" altLang="zh-TW" sz="3600" dirty="0"/>
              <a:t>List = []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7" name="橢圓 16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770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[3,2]</a:t>
            </a:r>
          </a:p>
          <a:p>
            <a:r>
              <a:rPr lang="en-US" altLang="zh-TW" sz="3600" dirty="0"/>
              <a:t>List = [1]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74896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[3]</a:t>
            </a:r>
          </a:p>
          <a:p>
            <a:r>
              <a:rPr lang="en-US" altLang="zh-TW" sz="3600" dirty="0"/>
              <a:t>List = [1]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橢圓 17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59238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3357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38492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4978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[3,5,4]</a:t>
            </a:r>
          </a:p>
          <a:p>
            <a:r>
              <a:rPr lang="en-US" altLang="zh-TW" sz="3600" dirty="0"/>
              <a:t>List = [1]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8" name="橢圓 17"/>
          <p:cNvSpPr/>
          <p:nvPr/>
        </p:nvSpPr>
        <p:spPr>
          <a:xfrm>
            <a:off x="31098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13061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065779" y="40971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977" y="2033574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3"/>
            <a:endCxn id="5" idx="7"/>
          </p:cNvCxnSpPr>
          <p:nvPr/>
        </p:nvCxnSpPr>
        <p:spPr>
          <a:xfrm flipH="1">
            <a:off x="7802175" y="1177911"/>
            <a:ext cx="395406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074187" y="2042366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5"/>
            <a:endCxn id="10" idx="1"/>
          </p:cNvCxnSpPr>
          <p:nvPr/>
        </p:nvCxnSpPr>
        <p:spPr>
          <a:xfrm>
            <a:off x="8833977" y="1177911"/>
            <a:ext cx="372012" cy="9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712667" y="3447284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6480865" y="2801772"/>
            <a:ext cx="684914" cy="76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012041" y="3506658"/>
            <a:ext cx="900000" cy="9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5" idx="5"/>
            <a:endCxn id="20" idx="1"/>
          </p:cNvCxnSpPr>
          <p:nvPr/>
        </p:nvCxnSpPr>
        <p:spPr>
          <a:xfrm>
            <a:off x="7802175" y="2801772"/>
            <a:ext cx="341668" cy="8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505348" y="3943410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0" idx="5"/>
            <a:endCxn id="34" idx="1"/>
          </p:cNvCxnSpPr>
          <p:nvPr/>
        </p:nvCxnSpPr>
        <p:spPr>
          <a:xfrm>
            <a:off x="9842385" y="2801772"/>
            <a:ext cx="794765" cy="127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9074187" y="4998635"/>
            <a:ext cx="900000" cy="90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20" idx="5"/>
            <a:endCxn id="37" idx="1"/>
          </p:cNvCxnSpPr>
          <p:nvPr/>
        </p:nvCxnSpPr>
        <p:spPr>
          <a:xfrm>
            <a:off x="8780239" y="4266064"/>
            <a:ext cx="425750" cy="8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4723" y="55770"/>
            <a:ext cx="4347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Pre-Order-Traversal</a:t>
            </a:r>
            <a:endParaRPr lang="zh-TW" altLang="en-US" sz="40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74723" y="748795"/>
            <a:ext cx="4639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Answer = [1,2,4,5,7,3,6]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Stack = [3,5,4]</a:t>
            </a:r>
          </a:p>
          <a:p>
            <a:r>
              <a:rPr lang="en-US" altLang="zh-TW" sz="3600" dirty="0"/>
              <a:t>List = [1,2]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Current Node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74723" y="5298470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已發現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4831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19112</TotalTime>
  <Words>2441</Words>
  <Application>Microsoft Macintosh PowerPoint</Application>
  <PresentationFormat>寬螢幕</PresentationFormat>
  <Paragraphs>640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dp</vt:lpstr>
      <vt:lpstr>Memorization strategy</vt:lpstr>
      <vt:lpstr>canSum memoization</vt:lpstr>
      <vt:lpstr>howSum memoization</vt:lpstr>
      <vt:lpstr>BestSum(targetSum, nums) find the minimum path</vt:lpstr>
      <vt:lpstr>canConstruct(target, wordBank)</vt:lpstr>
      <vt:lpstr>countConstruct(targetString, wordBank)</vt:lpstr>
      <vt:lpstr>allConstruct(targetString, wordBank)</vt:lpstr>
      <vt:lpstr>PowerPoint 簡報</vt:lpstr>
      <vt:lpstr>Fib(n)  tabulation(iterate an arr)</vt:lpstr>
      <vt:lpstr>Gridtraveler(tabulation)</vt:lpstr>
      <vt:lpstr>Tabulation recipe</vt:lpstr>
      <vt:lpstr>canSum(targetSum, arrays) 決定哪個參數要tabulation→會變動的那個</vt:lpstr>
      <vt:lpstr>howSum(targetSum, numbers)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Joe Su (蘇奕廷)</cp:lastModifiedBy>
  <cp:revision>61</cp:revision>
  <dcterms:created xsi:type="dcterms:W3CDTF">2021-10-01T11:20:22Z</dcterms:created>
  <dcterms:modified xsi:type="dcterms:W3CDTF">2023-02-21T11:28:31Z</dcterms:modified>
</cp:coreProperties>
</file>