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3" r:id="rId3"/>
    <p:sldId id="278" r:id="rId4"/>
    <p:sldId id="279" r:id="rId5"/>
    <p:sldId id="280" r:id="rId6"/>
    <p:sldId id="281" r:id="rId7"/>
    <p:sldId id="282" r:id="rId8"/>
    <p:sldId id="283" r:id="rId9"/>
    <p:sldId id="294" r:id="rId10"/>
    <p:sldId id="306" r:id="rId11"/>
    <p:sldId id="307" r:id="rId12"/>
    <p:sldId id="305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8" r:id="rId21"/>
    <p:sldId id="309" r:id="rId22"/>
    <p:sldId id="277" r:id="rId23"/>
    <p:sldId id="275" r:id="rId24"/>
    <p:sldId id="287" r:id="rId25"/>
    <p:sldId id="286" r:id="rId26"/>
    <p:sldId id="288" r:id="rId27"/>
    <p:sldId id="289" r:id="rId28"/>
    <p:sldId id="292" r:id="rId29"/>
    <p:sldId id="290" r:id="rId30"/>
    <p:sldId id="291" r:id="rId31"/>
    <p:sldId id="295" r:id="rId32"/>
    <p:sldId id="276" r:id="rId33"/>
    <p:sldId id="284" r:id="rId34"/>
    <p:sldId id="285" r:id="rId3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0" autoAdjust="0"/>
    <p:restoredTop sz="95709" autoAdjust="0"/>
  </p:normalViewPr>
  <p:slideViewPr>
    <p:cSldViewPr snapToGrid="0" snapToObjects="1">
      <p:cViewPr varScale="1">
        <p:scale>
          <a:sx n="76" d="100"/>
          <a:sy n="76" d="100"/>
        </p:scale>
        <p:origin x="-8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A4F3D4E-B6A5-4C40-8D22-38EAD0A0BC88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5D8419A-972E-C94D-8C1A-EF57693090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05FD90-5CF3-8E47-BAA2-F1C24D32FADE}" type="datetimeFigureOut">
              <a:rPr lang="en-US" smtClean="0"/>
              <a:pPr/>
              <a:t>3/3/2010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FB29A70-522C-3A41-B132-651B32078D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29A70-522C-3A41-B132-651B32078DD9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71FD6-46E7-4D46-A037-9CE1F22C6AF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71FD6-46E7-4D46-A037-9CE1F22C6AF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71FD6-46E7-4D46-A037-9CE1F22C6AF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71FD6-46E7-4D46-A037-9CE1F22C6AF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71FD6-46E7-4D46-A037-9CE1F22C6AF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71FD6-46E7-4D46-A037-9CE1F22C6AF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71FD6-46E7-4D46-A037-9CE1F22C6AF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71FD6-46E7-4D46-A037-9CE1F22C6AF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1371600"/>
          </a:xfrm>
        </p:spPr>
        <p:txBody>
          <a:bodyPr/>
          <a:lstStyle>
            <a:lvl1pPr algn="l">
              <a:defRPr sz="36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886200"/>
            <a:ext cx="8229600" cy="18288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sz="2400">
                <a:solidFill>
                  <a:schemeClr val="bg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90872" y="1371600"/>
            <a:ext cx="4005072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6172200" y="1371600"/>
            <a:ext cx="2514600" cy="2057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172200" y="3657600"/>
            <a:ext cx="2514600" cy="2057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371599"/>
            <a:ext cx="82296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800600" y="1371600"/>
            <a:ext cx="3886200" cy="4343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0292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33363" marR="0" lvl="0" indent="-2333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Click to edit Master text style</a:t>
            </a:r>
          </a:p>
          <a:p>
            <a:pPr marL="460375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Date Placeholder 4"/>
          <p:cNvSpPr txBox="1">
            <a:spLocks/>
          </p:cNvSpPr>
          <p:nvPr userDrawn="1"/>
        </p:nvSpPr>
        <p:spPr>
          <a:xfrm>
            <a:off x="7503459" y="6404640"/>
            <a:ext cx="1000460" cy="18288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4205D-45BC-41E7-B91A-842F272841EC}" type="datetime4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March 3, 2010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503920" y="6404640"/>
            <a:ext cx="365760" cy="18288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183C4C-EBF1-1A4D-90EC-74EBA7EEE60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71" r:id="rId3"/>
    <p:sldLayoutId id="2147483668" r:id="rId4"/>
    <p:sldLayoutId id="2147483680" r:id="rId5"/>
    <p:sldLayoutId id="2147483677" r:id="rId6"/>
    <p:sldLayoutId id="2147483666" r:id="rId7"/>
    <p:sldLayoutId id="2147483667" r:id="rId8"/>
    <p:sldLayoutId id="2147483672" r:id="rId9"/>
    <p:sldLayoutId id="2147483673" r:id="rId10"/>
    <p:sldLayoutId id="2147483669" r:id="rId11"/>
    <p:sldLayoutId id="2147483670" r:id="rId12"/>
    <p:sldLayoutId id="2147483674" r:id="rId13"/>
    <p:sldLayoutId id="2147483675" r:id="rId14"/>
    <p:sldLayoutId id="2147483676" r:id="rId15"/>
    <p:sldLayoutId id="2147483678" r:id="rId16"/>
    <p:sldLayoutId id="2147483681" r:id="rId17"/>
    <p:sldLayoutId id="2147483682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0" lang="en-US" sz="2400" b="1" i="0" u="none" strike="noStrike" kern="1200" cap="none" spc="0" normalizeH="0" baseline="0" noProof="0" dirty="0" smtClean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Cambria"/>
          <a:ea typeface="+mn-ea"/>
          <a:cs typeface="Cambria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marR="0" indent="-233363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None/>
        <a:tabLst/>
        <a:defRPr kumimoji="0" lang="en-US" sz="2400" b="0" i="0" u="none" strike="noStrike" kern="1200" cap="none" spc="0" normalizeH="0" baseline="0" noProof="0" dirty="0" smtClean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Calibri"/>
          <a:ea typeface="+mn-ea"/>
          <a:cs typeface="Calibri"/>
        </a:defRPr>
      </a:lvl1pPr>
      <a:lvl2pPr marL="460375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tabLst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Calibri"/>
          <a:ea typeface="+mn-ea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lrTx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Calibri"/>
          <a:ea typeface="+mn-ea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ClrTx/>
        <a:buFont typeface="Arial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Calibri"/>
          <a:ea typeface="+mn-ea"/>
          <a:cs typeface="Calibri"/>
        </a:defRPr>
      </a:lvl4pPr>
      <a:lvl5pPr marL="113665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None/>
        <a:tabLst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prstClr val="black">
              <a:lumMod val="65000"/>
              <a:lumOff val="35000"/>
            </a:prstClr>
          </a:solidFill>
          <a:effectLst/>
          <a:uLnTx/>
          <a:uFillTx/>
          <a:latin typeface="Calibri"/>
          <a:ea typeface="+mn-ea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dirty="0" smtClean="0"/>
              <a:t>Low-Power Architectures and Design Techniques</a:t>
            </a:r>
            <a:endParaRPr lang="en-US" sz="2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Mohsen</a:t>
            </a:r>
            <a:r>
              <a:rPr lang="en-US" dirty="0" smtClean="0"/>
              <a:t> </a:t>
            </a:r>
            <a:r>
              <a:rPr lang="en-US" dirty="0" err="1" smtClean="0"/>
              <a:t>Nasroullasi</a:t>
            </a:r>
            <a:endParaRPr lang="en-US" dirty="0" smtClean="0"/>
          </a:p>
          <a:p>
            <a:r>
              <a:rPr lang="en-US" dirty="0" smtClean="0"/>
              <a:t>Robert </a:t>
            </a:r>
            <a:r>
              <a:rPr lang="en-US" dirty="0" err="1" smtClean="0"/>
              <a:t>Pawlowski</a:t>
            </a:r>
            <a:endParaRPr lang="en-US" dirty="0" smtClean="0"/>
          </a:p>
          <a:p>
            <a:r>
              <a:rPr lang="en-US" dirty="0" smtClean="0"/>
              <a:t>Joe Crop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Sub-threshold Operation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41763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 Sub-threshold logic is run with a supply voltage below the </a:t>
            </a:r>
            <a:r>
              <a:rPr lang="en-US" dirty="0" err="1" smtClean="0"/>
              <a:t>Vt</a:t>
            </a:r>
            <a:r>
              <a:rPr lang="en-US" dirty="0" smtClean="0"/>
              <a:t> of the transistor</a:t>
            </a:r>
          </a:p>
          <a:p>
            <a:pPr>
              <a:buFont typeface="Arial"/>
              <a:buChar char="•"/>
            </a:pPr>
            <a:r>
              <a:rPr lang="en-US" dirty="0" smtClean="0"/>
              <a:t>  Leakage energy increases as supply voltage decreases.</a:t>
            </a:r>
          </a:p>
        </p:txBody>
      </p:sp>
      <p:pic>
        <p:nvPicPr>
          <p:cNvPr id="8" name="Picture 7" descr="Picture 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0DACE"/>
              </a:clrFrom>
              <a:clrTo>
                <a:srgbClr val="F0DAC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69647" y="2454022"/>
            <a:ext cx="4713752" cy="35546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9105" y="6193050"/>
            <a:ext cx="726357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Palatino"/>
                <a:cs typeface="Palatino"/>
              </a:rPr>
              <a:t>[6 ] S. Hanson, et al., ”Ultralow-voltage minimum-energy CMOS,” IBM Journal of Research and Development, Vol. 50, pp. 469-90, 2006.</a:t>
            </a:r>
            <a:endParaRPr lang="en-US" sz="1050" i="1" dirty="0" smtClean="0">
              <a:latin typeface="Palatino"/>
              <a:cs typeface="Palatino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53116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Event driven – no clock.</a:t>
            </a:r>
          </a:p>
          <a:p>
            <a:r>
              <a:rPr lang="en-US" sz="2600" dirty="0" smtClean="0"/>
              <a:t>Advantages</a:t>
            </a:r>
          </a:p>
          <a:p>
            <a:pPr lvl="1"/>
            <a:r>
              <a:rPr lang="en-US" sz="2200" dirty="0" smtClean="0"/>
              <a:t>Burn only leakage power before waking to perform the computation.</a:t>
            </a:r>
          </a:p>
          <a:p>
            <a:pPr lvl="1"/>
            <a:r>
              <a:rPr lang="en-US" sz="2200" dirty="0" smtClean="0"/>
              <a:t>Tolerant of input vector/process variations.</a:t>
            </a:r>
            <a:endParaRPr lang="en-US" sz="1800" dirty="0" smtClean="0"/>
          </a:p>
          <a:p>
            <a:pPr lvl="1"/>
            <a:r>
              <a:rPr lang="en-US" sz="2200" dirty="0" smtClean="0"/>
              <a:t>Take away need to design a high-</a:t>
            </a:r>
            <a:r>
              <a:rPr lang="en-US" sz="2200" dirty="0" err="1" smtClean="0"/>
              <a:t>fanout</a:t>
            </a:r>
            <a:r>
              <a:rPr lang="en-US" sz="2200" dirty="0" smtClean="0"/>
              <a:t>, timing-sensitive clock signal.</a:t>
            </a:r>
          </a:p>
          <a:p>
            <a:pPr lvl="2"/>
            <a:r>
              <a:rPr lang="en-US" sz="1800" dirty="0" smtClean="0"/>
              <a:t>Removal of clock drivers results in less power consumption</a:t>
            </a:r>
          </a:p>
          <a:p>
            <a:pPr lvl="2"/>
            <a:endParaRPr lang="en-US" sz="1800" dirty="0" smtClean="0"/>
          </a:p>
          <a:p>
            <a:r>
              <a:rPr lang="en-US" sz="2600" dirty="0" smtClean="0"/>
              <a:t>Disadvantages</a:t>
            </a:r>
          </a:p>
          <a:p>
            <a:pPr lvl="1"/>
            <a:r>
              <a:rPr lang="en-US" sz="2200" dirty="0" smtClean="0"/>
              <a:t>Increase in circuit complexity.</a:t>
            </a:r>
          </a:p>
          <a:p>
            <a:pPr lvl="1"/>
            <a:r>
              <a:rPr lang="en-US" sz="2200" dirty="0" smtClean="0"/>
              <a:t>Increase in area.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2626083" y="2270457"/>
            <a:ext cx="4140610" cy="2455606"/>
            <a:chOff x="2626083" y="2270457"/>
            <a:chExt cx="4140610" cy="2455606"/>
          </a:xfrm>
        </p:grpSpPr>
        <p:cxnSp>
          <p:nvCxnSpPr>
            <p:cNvPr id="114" name="Straight Arrow Connector 113"/>
            <p:cNvCxnSpPr/>
            <p:nvPr/>
          </p:nvCxnSpPr>
          <p:spPr bwMode="auto">
            <a:xfrm>
              <a:off x="4135335" y="2395818"/>
              <a:ext cx="1122106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 bwMode="auto">
            <a:xfrm rot="10800000">
              <a:off x="4135335" y="2690786"/>
              <a:ext cx="1122106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 bwMode="auto">
            <a:xfrm rot="16200000" flipH="1">
              <a:off x="3051331" y="3021829"/>
              <a:ext cx="442451" cy="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 bwMode="auto">
            <a:xfrm rot="5400000" flipH="1" flipV="1">
              <a:off x="3744901" y="3022227"/>
              <a:ext cx="443245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 bwMode="auto">
            <a:xfrm rot="5400000" flipH="1" flipV="1">
              <a:off x="5903951" y="3023023"/>
              <a:ext cx="443245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 bwMode="auto">
            <a:xfrm>
              <a:off x="6297203" y="2400583"/>
              <a:ext cx="469489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 bwMode="auto">
            <a:xfrm rot="10800000">
              <a:off x="6297204" y="2690787"/>
              <a:ext cx="469489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 bwMode="auto">
            <a:xfrm>
              <a:off x="2626083" y="2394230"/>
              <a:ext cx="469489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 bwMode="auto">
            <a:xfrm rot="10800000">
              <a:off x="2626084" y="2684434"/>
              <a:ext cx="469489" cy="158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 bwMode="auto">
            <a:xfrm>
              <a:off x="2626083" y="3981781"/>
              <a:ext cx="46948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 bwMode="auto">
            <a:xfrm>
              <a:off x="6297203" y="3988134"/>
              <a:ext cx="46948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6" idx="3"/>
              <a:endCxn id="127" idx="1"/>
            </p:cNvCxnSpPr>
            <p:nvPr/>
          </p:nvCxnSpPr>
          <p:spPr bwMode="auto">
            <a:xfrm>
              <a:off x="4135335" y="3984957"/>
              <a:ext cx="112210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 bwMode="auto">
            <a:xfrm>
              <a:off x="3095573" y="3243850"/>
              <a:ext cx="1039762" cy="148221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latin typeface="Arial" charset="0"/>
                  <a:ea typeface="ＭＳ Ｐゴシック" pitchFamily="-96" charset="-128"/>
                </a:rPr>
                <a:t>Done</a:t>
              </a: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5257441" y="3243850"/>
              <a:ext cx="1039762" cy="1482213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ＭＳ Ｐゴシック" pitchFamily="-96" charset="-128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Arial" charset="0"/>
                  <a:ea typeface="ＭＳ Ｐゴシック" pitchFamily="-96" charset="-128"/>
                </a:rPr>
                <a:t>Done</a:t>
              </a: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3095573" y="2270457"/>
              <a:ext cx="1039762" cy="530942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latin typeface="Arial" charset="0"/>
                  <a:ea typeface="ＭＳ Ｐゴシック" pitchFamily="-96" charset="-128"/>
                </a:rPr>
                <a:t>Ready</a:t>
              </a: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5257441" y="2270457"/>
              <a:ext cx="1039762" cy="530942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Arial" charset="0"/>
                  <a:ea typeface="ＭＳ Ｐゴシック" pitchFamily="-96" charset="-128"/>
                </a:rPr>
                <a:t>Ready</a:t>
              </a:r>
            </a:p>
          </p:txBody>
        </p:sp>
        <p:cxnSp>
          <p:nvCxnSpPr>
            <p:cNvPr id="130" name="Straight Arrow Connector 129"/>
            <p:cNvCxnSpPr/>
            <p:nvPr/>
          </p:nvCxnSpPr>
          <p:spPr bwMode="auto">
            <a:xfrm rot="16200000" flipH="1">
              <a:off x="5210381" y="3022625"/>
              <a:ext cx="442451" cy="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Handshaking</a:t>
            </a:r>
            <a:endParaRPr lang="en-US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7657992" y="2494514"/>
            <a:ext cx="1228404" cy="2016758"/>
            <a:chOff x="7642752" y="2700254"/>
            <a:chExt cx="1228404" cy="2016758"/>
          </a:xfrm>
        </p:grpSpPr>
        <p:sp>
          <p:nvSpPr>
            <p:cNvPr id="6" name="Rectangle 5"/>
            <p:cNvSpPr/>
            <p:nvPr/>
          </p:nvSpPr>
          <p:spPr bwMode="auto">
            <a:xfrm>
              <a:off x="7642752" y="3510615"/>
              <a:ext cx="846279" cy="120639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ＭＳ Ｐゴシック" pitchFamily="-96" charset="-128"/>
              </a:endParaRPr>
            </a:p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solidFill>
                    <a:schemeClr val="accent1">
                      <a:lumMod val="50000"/>
                    </a:schemeClr>
                  </a:solidFill>
                  <a:latin typeface="Arial" charset="0"/>
                  <a:ea typeface="ＭＳ Ｐゴシック" pitchFamily="-96" charset="-128"/>
                </a:rPr>
                <a:t>Done</a:t>
              </a: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7642752" y="2700254"/>
              <a:ext cx="1228404" cy="1398045"/>
              <a:chOff x="7642752" y="2700254"/>
              <a:chExt cx="1228404" cy="1398045"/>
            </a:xfrm>
          </p:grpSpPr>
          <p:cxnSp>
            <p:nvCxnSpPr>
              <p:cNvPr id="27" name="Straight Arrow Connector 26"/>
              <p:cNvCxnSpPr/>
              <p:nvPr/>
            </p:nvCxnSpPr>
            <p:spPr bwMode="auto">
              <a:xfrm rot="5400000" flipH="1" flipV="1">
                <a:off x="8168957" y="3312780"/>
                <a:ext cx="360764" cy="129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8489031" y="2806165"/>
                <a:ext cx="382125" cy="129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 bwMode="auto">
              <a:xfrm rot="10800000">
                <a:off x="8489031" y="3042368"/>
                <a:ext cx="382125" cy="129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8489031" y="4098299"/>
                <a:ext cx="382125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 bwMode="auto">
              <a:xfrm>
                <a:off x="7642752" y="2700254"/>
                <a:ext cx="846279" cy="432143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latin typeface="Arial" charset="0"/>
                    <a:ea typeface="ＭＳ Ｐゴシック" pitchFamily="-96" charset="-128"/>
                  </a:rPr>
                  <a:t>Ready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 bwMode="auto">
              <a:xfrm rot="16200000" flipH="1">
                <a:off x="7604448" y="3312456"/>
                <a:ext cx="360118" cy="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Group 111"/>
          <p:cNvGrpSpPr/>
          <p:nvPr/>
        </p:nvGrpSpPr>
        <p:grpSpPr>
          <a:xfrm>
            <a:off x="3225531" y="2493867"/>
            <a:ext cx="4440081" cy="1999305"/>
            <a:chOff x="3210291" y="2699607"/>
            <a:chExt cx="4440081" cy="1999305"/>
          </a:xfrm>
        </p:grpSpPr>
        <p:sp>
          <p:nvSpPr>
            <p:cNvPr id="48" name="Rectangle 47"/>
            <p:cNvSpPr/>
            <p:nvPr/>
          </p:nvSpPr>
          <p:spPr bwMode="auto">
            <a:xfrm>
              <a:off x="4123591" y="3491868"/>
              <a:ext cx="846279" cy="120639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latin typeface="Arial" charset="0"/>
                  <a:ea typeface="ＭＳ Ｐゴシック" pitchFamily="-96" charset="-128"/>
                </a:rPr>
                <a:t>Done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3210291" y="2699607"/>
              <a:ext cx="4440081" cy="1999305"/>
              <a:chOff x="3210292" y="2699607"/>
              <a:chExt cx="4440081" cy="1999305"/>
            </a:xfrm>
          </p:grpSpPr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6729451" y="2802288"/>
                <a:ext cx="913301" cy="129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 bwMode="auto">
              <a:xfrm rot="10800000">
                <a:off x="6729451" y="3042367"/>
                <a:ext cx="913301" cy="129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 bwMode="auto">
              <a:xfrm rot="16200000" flipH="1">
                <a:off x="5847162" y="3311808"/>
                <a:ext cx="360118" cy="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 bwMode="auto">
              <a:xfrm rot="5400000" flipH="1" flipV="1">
                <a:off x="6411670" y="3312132"/>
                <a:ext cx="360764" cy="129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5" idx="3"/>
                <a:endCxn id="6" idx="1"/>
              </p:cNvCxnSpPr>
              <p:nvPr/>
            </p:nvCxnSpPr>
            <p:spPr bwMode="auto">
              <a:xfrm>
                <a:off x="6729451" y="4095714"/>
                <a:ext cx="920922" cy="181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tangle 4"/>
              <p:cNvSpPr/>
              <p:nvPr/>
            </p:nvSpPr>
            <p:spPr bwMode="auto">
              <a:xfrm>
                <a:off x="5883172" y="3492515"/>
                <a:ext cx="846279" cy="120639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Arial" charset="0"/>
                    <a:ea typeface="ＭＳ Ｐゴシック" pitchFamily="-96" charset="-128"/>
                  </a:rPr>
                  <a:t>Done</a:t>
                </a: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5883172" y="2700254"/>
                <a:ext cx="846279" cy="432143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Arial" charset="0"/>
                    <a:ea typeface="ＭＳ Ｐゴシック" pitchFamily="-96" charset="-128"/>
                  </a:rPr>
                  <a:t>Ready</a:t>
                </a: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 bwMode="auto">
              <a:xfrm>
                <a:off x="4969871" y="2801641"/>
                <a:ext cx="913301" cy="129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 bwMode="auto">
              <a:xfrm rot="10800000">
                <a:off x="4969871" y="3041720"/>
                <a:ext cx="913301" cy="129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 bwMode="auto">
              <a:xfrm rot="16200000" flipH="1">
                <a:off x="4087583" y="3311161"/>
                <a:ext cx="360118" cy="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 bwMode="auto">
              <a:xfrm rot="5400000" flipH="1" flipV="1">
                <a:off x="4652091" y="3311485"/>
                <a:ext cx="360764" cy="129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8" idx="3"/>
              </p:cNvCxnSpPr>
              <p:nvPr/>
            </p:nvCxnSpPr>
            <p:spPr bwMode="auto">
              <a:xfrm>
                <a:off x="4969870" y="4095067"/>
                <a:ext cx="913301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 bwMode="auto">
              <a:xfrm>
                <a:off x="4123592" y="2699607"/>
                <a:ext cx="846279" cy="432143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Arial" charset="0"/>
                    <a:ea typeface="ＭＳ Ｐゴシック" pitchFamily="-96" charset="-128"/>
                  </a:rPr>
                  <a:t>Ready</a:t>
                </a: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 bwMode="auto">
              <a:xfrm>
                <a:off x="3210292" y="2800994"/>
                <a:ext cx="913301" cy="129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 bwMode="auto">
              <a:xfrm rot="10800000">
                <a:off x="3210292" y="3041073"/>
                <a:ext cx="913301" cy="129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auto">
              <a:xfrm>
                <a:off x="3217911" y="4091835"/>
                <a:ext cx="913301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0" name="Group 109"/>
          <p:cNvGrpSpPr/>
          <p:nvPr/>
        </p:nvGrpSpPr>
        <p:grpSpPr>
          <a:xfrm>
            <a:off x="237548" y="2493220"/>
            <a:ext cx="2987984" cy="2012880"/>
            <a:chOff x="222308" y="2698960"/>
            <a:chExt cx="2987984" cy="2012880"/>
          </a:xfrm>
        </p:grpSpPr>
        <p:sp>
          <p:nvSpPr>
            <p:cNvPr id="84" name="Rectangle 83"/>
            <p:cNvSpPr/>
            <p:nvPr/>
          </p:nvSpPr>
          <p:spPr bwMode="auto">
            <a:xfrm>
              <a:off x="604433" y="3505443"/>
              <a:ext cx="846279" cy="120639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latin typeface="Arial" charset="0"/>
                  <a:ea typeface="ＭＳ Ｐゴシック" pitchFamily="-96" charset="-128"/>
                </a:rPr>
                <a:t>Done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222308" y="2698960"/>
              <a:ext cx="2987984" cy="1998658"/>
              <a:chOff x="222308" y="2698960"/>
              <a:chExt cx="2987984" cy="1998658"/>
            </a:xfrm>
          </p:grpSpPr>
          <p:cxnSp>
            <p:nvCxnSpPr>
              <p:cNvPr id="52" name="Straight Arrow Connector 51"/>
              <p:cNvCxnSpPr/>
              <p:nvPr/>
            </p:nvCxnSpPr>
            <p:spPr bwMode="auto">
              <a:xfrm rot="16200000" flipH="1">
                <a:off x="2328003" y="3310514"/>
                <a:ext cx="360118" cy="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 bwMode="auto">
              <a:xfrm rot="5400000" flipH="1" flipV="1">
                <a:off x="2892511" y="3310838"/>
                <a:ext cx="360764" cy="129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 bwMode="auto">
              <a:xfrm>
                <a:off x="2364013" y="3491221"/>
                <a:ext cx="846279" cy="120639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Arial" charset="0"/>
                    <a:ea typeface="ＭＳ Ｐゴシック" pitchFamily="-96" charset="-128"/>
                  </a:rPr>
                  <a:t>Done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 bwMode="auto">
              <a:xfrm>
                <a:off x="2364013" y="2698960"/>
                <a:ext cx="846279" cy="432143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Arial" charset="0"/>
                    <a:ea typeface="ＭＳ Ｐゴシック" pitchFamily="-96" charset="-128"/>
                  </a:rPr>
                  <a:t>Ready</a:t>
                </a:r>
              </a:p>
            </p:txBody>
          </p:sp>
          <p:cxnSp>
            <p:nvCxnSpPr>
              <p:cNvPr id="76" name="Straight Arrow Connector 75"/>
              <p:cNvCxnSpPr/>
              <p:nvPr/>
            </p:nvCxnSpPr>
            <p:spPr bwMode="auto">
              <a:xfrm>
                <a:off x="222308" y="2821681"/>
                <a:ext cx="382125" cy="129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 bwMode="auto">
              <a:xfrm rot="10800000">
                <a:off x="222309" y="3057882"/>
                <a:ext cx="382125" cy="129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 bwMode="auto">
              <a:xfrm>
                <a:off x="222308" y="4113814"/>
                <a:ext cx="382125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 bwMode="auto">
              <a:xfrm>
                <a:off x="1450712" y="2815216"/>
                <a:ext cx="913301" cy="129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 bwMode="auto">
              <a:xfrm rot="10800000">
                <a:off x="1450712" y="3055295"/>
                <a:ext cx="913301" cy="129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 bwMode="auto">
              <a:xfrm rot="16200000" flipH="1">
                <a:off x="568423" y="3324736"/>
                <a:ext cx="360118" cy="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 bwMode="auto">
              <a:xfrm rot="5400000" flipH="1" flipV="1">
                <a:off x="1132931" y="3325060"/>
                <a:ext cx="360764" cy="1292"/>
              </a:xfrm>
              <a:prstGeom prst="straightConnector1">
                <a:avLst/>
              </a:prstGeom>
              <a:ln>
                <a:headEnd type="none" w="med" len="med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>
                <a:stCxn id="84" idx="3"/>
              </p:cNvCxnSpPr>
              <p:nvPr/>
            </p:nvCxnSpPr>
            <p:spPr bwMode="auto">
              <a:xfrm>
                <a:off x="1450712" y="4108642"/>
                <a:ext cx="913301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 bwMode="auto">
              <a:xfrm>
                <a:off x="604433" y="2713182"/>
                <a:ext cx="846279" cy="432143"/>
              </a:xfrm>
              <a:prstGeom prst="rect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Arial" charset="0"/>
                    <a:ea typeface="ＭＳ Ｐゴシック" pitchFamily="-96" charset="-128"/>
                  </a:rPr>
                  <a:t>Ready</a:t>
                </a:r>
              </a:p>
            </p:txBody>
          </p:sp>
        </p:grpSp>
      </p:grpSp>
      <p:grpSp>
        <p:nvGrpSpPr>
          <p:cNvPr id="147" name="Group 146"/>
          <p:cNvGrpSpPr/>
          <p:nvPr/>
        </p:nvGrpSpPr>
        <p:grpSpPr>
          <a:xfrm>
            <a:off x="494809" y="1236705"/>
            <a:ext cx="7883385" cy="4514134"/>
            <a:chOff x="494809" y="1236705"/>
            <a:chExt cx="7883385" cy="4514134"/>
          </a:xfrm>
        </p:grpSpPr>
        <p:cxnSp>
          <p:nvCxnSpPr>
            <p:cNvPr id="131" name="Straight Arrow Connector 130"/>
            <p:cNvCxnSpPr>
              <a:stCxn id="132" idx="2"/>
            </p:cNvCxnSpPr>
            <p:nvPr/>
          </p:nvCxnSpPr>
          <p:spPr bwMode="auto">
            <a:xfrm rot="5400000">
              <a:off x="6770638" y="1764756"/>
              <a:ext cx="716738" cy="76863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6648454" y="1421372"/>
              <a:ext cx="1729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Control Block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96293" y="5196841"/>
              <a:ext cx="1478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Logic Block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134" name="Straight Arrow Connector 133"/>
            <p:cNvCxnSpPr>
              <a:stCxn id="133" idx="0"/>
            </p:cNvCxnSpPr>
            <p:nvPr/>
          </p:nvCxnSpPr>
          <p:spPr bwMode="auto">
            <a:xfrm rot="5400000" flipH="1" flipV="1">
              <a:off x="1604862" y="4422450"/>
              <a:ext cx="704963" cy="84382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6" idx="0"/>
            </p:cNvCxnSpPr>
            <p:nvPr/>
          </p:nvCxnSpPr>
          <p:spPr bwMode="auto">
            <a:xfrm rot="16200000" flipV="1">
              <a:off x="5185825" y="4131876"/>
              <a:ext cx="1495411" cy="100385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5696315" y="5381507"/>
              <a:ext cx="1478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Data Signal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137" name="Straight Arrow Connector 136"/>
            <p:cNvCxnSpPr>
              <a:stCxn id="138" idx="2"/>
            </p:cNvCxnSpPr>
            <p:nvPr/>
          </p:nvCxnSpPr>
          <p:spPr bwMode="auto">
            <a:xfrm rot="16200000" flipH="1">
              <a:off x="1111502" y="1823734"/>
              <a:ext cx="1011198" cy="57580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494809" y="1236705"/>
              <a:ext cx="1668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50000"/>
                    </a:schemeClr>
                  </a:solidFill>
                </a:rPr>
                <a:t>Control Signal</a:t>
              </a:r>
              <a:endParaRPr lang="en-US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85185E-6 L -0.08177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112"/>
                                        </p:tgtEl>
                                      </p:cBhvr>
                                      <p:by x="122000" y="12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 bwMode="auto">
          <a:xfrm>
            <a:off x="4135335" y="2395818"/>
            <a:ext cx="112210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rot="10800000">
            <a:off x="4135335" y="2690786"/>
            <a:ext cx="112210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rot="16200000" flipH="1">
            <a:off x="3051331" y="3021829"/>
            <a:ext cx="442451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3744901" y="3022227"/>
            <a:ext cx="44324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5400000" flipH="1" flipV="1">
            <a:off x="5903951" y="3023023"/>
            <a:ext cx="44324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>
            <a:off x="6297203" y="2400583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rot="10800000">
            <a:off x="6297204" y="2690787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2626083" y="2394230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 bwMode="auto">
          <a:xfrm rot="10800000">
            <a:off x="2626084" y="2684434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2626083" y="3981781"/>
            <a:ext cx="4694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6297203" y="3988134"/>
            <a:ext cx="4694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3"/>
            <a:endCxn id="6" idx="1"/>
          </p:cNvCxnSpPr>
          <p:nvPr/>
        </p:nvCxnSpPr>
        <p:spPr bwMode="auto">
          <a:xfrm>
            <a:off x="4135335" y="3984957"/>
            <a:ext cx="112210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Handshaking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573" y="3243850"/>
            <a:ext cx="1039762" cy="14822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pitchFamily="-9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Done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57441" y="3243850"/>
            <a:ext cx="1039762" cy="14822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charset="0"/>
              <a:ea typeface="ＭＳ Ｐゴシック" pitchFamily="-96" charset="-128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ＭＳ Ｐゴシック" pitchFamily="-96" charset="-128"/>
              </a:rPr>
              <a:t>Done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095573" y="2270457"/>
            <a:ext cx="1039762" cy="53094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Ready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257441" y="2270457"/>
            <a:ext cx="1039762" cy="53094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ＭＳ Ｐゴシック" pitchFamily="-96" charset="-128"/>
              </a:rPr>
              <a:t>Ready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rot="16200000" flipH="1">
            <a:off x="5210381" y="3022625"/>
            <a:ext cx="442451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 bwMode="auto">
          <a:xfrm>
            <a:off x="4135335" y="2395818"/>
            <a:ext cx="112210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rot="10800000">
            <a:off x="4135335" y="2690786"/>
            <a:ext cx="112210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rot="16200000" flipH="1">
            <a:off x="3051331" y="3021829"/>
            <a:ext cx="442451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3744901" y="3022227"/>
            <a:ext cx="44324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5400000" flipH="1" flipV="1">
            <a:off x="5903951" y="3023023"/>
            <a:ext cx="44324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>
            <a:off x="6297203" y="2400583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rot="10800000">
            <a:off x="6297204" y="2690787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2626083" y="2394230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 bwMode="auto">
          <a:xfrm rot="10800000">
            <a:off x="2626084" y="2684434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2626083" y="3981781"/>
            <a:ext cx="4694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6297203" y="3988134"/>
            <a:ext cx="4694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3"/>
            <a:endCxn id="6" idx="1"/>
          </p:cNvCxnSpPr>
          <p:nvPr/>
        </p:nvCxnSpPr>
        <p:spPr bwMode="auto">
          <a:xfrm>
            <a:off x="4135335" y="3984957"/>
            <a:ext cx="112210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Handshaking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573" y="3243850"/>
            <a:ext cx="1039762" cy="1482213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pitchFamily="-9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Busy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57441" y="3243850"/>
            <a:ext cx="1039762" cy="14822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charset="0"/>
              <a:ea typeface="ＭＳ Ｐゴシック" pitchFamily="-96" charset="-128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ＭＳ Ｐゴシック" pitchFamily="-96" charset="-128"/>
              </a:rPr>
              <a:t>Done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095573" y="2270457"/>
            <a:ext cx="1039762" cy="53094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Busy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257441" y="2270457"/>
            <a:ext cx="1039762" cy="53094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ＭＳ Ｐゴシック" pitchFamily="-96" charset="-128"/>
              </a:rPr>
              <a:t>Ready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rot="16200000" flipH="1">
            <a:off x="5210381" y="3022625"/>
            <a:ext cx="442451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 bwMode="auto">
          <a:xfrm>
            <a:off x="4135335" y="2395818"/>
            <a:ext cx="112210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rot="10800000">
            <a:off x="4135335" y="2690786"/>
            <a:ext cx="112210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rot="16200000" flipH="1">
            <a:off x="3051331" y="3021829"/>
            <a:ext cx="442451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3744901" y="3022227"/>
            <a:ext cx="44324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5400000" flipH="1" flipV="1">
            <a:off x="5903951" y="3023023"/>
            <a:ext cx="44324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>
            <a:off x="6297203" y="2400583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rot="10800000">
            <a:off x="6297204" y="2690787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2626083" y="2394230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 bwMode="auto">
          <a:xfrm rot="10800000">
            <a:off x="2626084" y="2684434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2626083" y="3981781"/>
            <a:ext cx="4694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6297203" y="3988134"/>
            <a:ext cx="4694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3"/>
            <a:endCxn id="6" idx="1"/>
          </p:cNvCxnSpPr>
          <p:nvPr/>
        </p:nvCxnSpPr>
        <p:spPr bwMode="auto">
          <a:xfrm>
            <a:off x="4135335" y="3984957"/>
            <a:ext cx="112210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Handshaking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573" y="3243850"/>
            <a:ext cx="1039762" cy="1482213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pitchFamily="-9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Done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57441" y="3243850"/>
            <a:ext cx="1039762" cy="14822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charset="0"/>
              <a:ea typeface="ＭＳ Ｐゴシック" pitchFamily="-96" charset="-128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ＭＳ Ｐゴシック" pitchFamily="-96" charset="-128"/>
              </a:rPr>
              <a:t>Done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095573" y="2270457"/>
            <a:ext cx="1039762" cy="53094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Busy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257441" y="2270457"/>
            <a:ext cx="1039762" cy="53094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ＭＳ Ｐゴシック" pitchFamily="-96" charset="-128"/>
              </a:rPr>
              <a:t>Ready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rot="16200000" flipH="1">
            <a:off x="5210381" y="3022625"/>
            <a:ext cx="442451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 bwMode="auto">
          <a:xfrm>
            <a:off x="4135335" y="2395818"/>
            <a:ext cx="112210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rot="10800000">
            <a:off x="4135335" y="2690786"/>
            <a:ext cx="112210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rot="16200000" flipH="1">
            <a:off x="3051331" y="3021829"/>
            <a:ext cx="442451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3744901" y="3022227"/>
            <a:ext cx="44324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5400000" flipH="1" flipV="1">
            <a:off x="5903951" y="3023023"/>
            <a:ext cx="44324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>
            <a:off x="6297203" y="2400583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rot="10800000">
            <a:off x="6297204" y="2690787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2626083" y="2394230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 bwMode="auto">
          <a:xfrm rot="10800000">
            <a:off x="2626084" y="2684434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2626083" y="3981781"/>
            <a:ext cx="4694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6297203" y="3988134"/>
            <a:ext cx="4694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3"/>
            <a:endCxn id="6" idx="1"/>
          </p:cNvCxnSpPr>
          <p:nvPr/>
        </p:nvCxnSpPr>
        <p:spPr bwMode="auto">
          <a:xfrm>
            <a:off x="4135335" y="3984957"/>
            <a:ext cx="112210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Handshaking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573" y="3243850"/>
            <a:ext cx="1039762" cy="1482213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pitchFamily="-9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Done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57441" y="3243850"/>
            <a:ext cx="1039762" cy="14822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charset="0"/>
              <a:ea typeface="ＭＳ Ｐゴシック" pitchFamily="-96" charset="-128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ＭＳ Ｐゴシック" pitchFamily="-96" charset="-128"/>
              </a:rPr>
              <a:t>Done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095573" y="2270457"/>
            <a:ext cx="1039762" cy="53094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Done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257441" y="2270457"/>
            <a:ext cx="1039762" cy="53094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ＭＳ Ｐゴシック" pitchFamily="-96" charset="-128"/>
              </a:rPr>
              <a:t>Ready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rot="16200000" flipH="1">
            <a:off x="5210381" y="3022625"/>
            <a:ext cx="442451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 bwMode="auto">
          <a:xfrm>
            <a:off x="4135335" y="2395818"/>
            <a:ext cx="112210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rot="10800000">
            <a:off x="4135335" y="2690786"/>
            <a:ext cx="112210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rot="16200000" flipH="1">
            <a:off x="3051331" y="3021829"/>
            <a:ext cx="442451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3744901" y="3022227"/>
            <a:ext cx="44324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5400000" flipH="1" flipV="1">
            <a:off x="5903951" y="3023023"/>
            <a:ext cx="44324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>
            <a:off x="6297203" y="2400583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rot="10800000">
            <a:off x="6297204" y="2690787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2626083" y="2394230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 bwMode="auto">
          <a:xfrm rot="10800000">
            <a:off x="2626084" y="2684434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2626083" y="3981781"/>
            <a:ext cx="4694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6297203" y="3988134"/>
            <a:ext cx="4694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3"/>
            <a:endCxn id="6" idx="1"/>
          </p:cNvCxnSpPr>
          <p:nvPr/>
        </p:nvCxnSpPr>
        <p:spPr bwMode="auto">
          <a:xfrm>
            <a:off x="4135335" y="3984957"/>
            <a:ext cx="112210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Handshaking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573" y="3243850"/>
            <a:ext cx="1039762" cy="1482213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pitchFamily="-9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Done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57441" y="3243850"/>
            <a:ext cx="1039762" cy="1482213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charset="0"/>
              <a:ea typeface="ＭＳ Ｐゴシック" pitchFamily="-96" charset="-128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ＭＳ Ｐゴシック" pitchFamily="-96" charset="-128"/>
              </a:rPr>
              <a:t>Busy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095573" y="2270457"/>
            <a:ext cx="1039762" cy="53094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Done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257441" y="2270457"/>
            <a:ext cx="1039762" cy="53094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ＭＳ Ｐゴシック" pitchFamily="-96" charset="-128"/>
              </a:rPr>
              <a:t>Busy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rot="16200000" flipH="1">
            <a:off x="5210381" y="3022625"/>
            <a:ext cx="442451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 bwMode="auto">
          <a:xfrm>
            <a:off x="4135335" y="2395818"/>
            <a:ext cx="112210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rot="10800000">
            <a:off x="4135335" y="2690786"/>
            <a:ext cx="112210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rot="16200000" flipH="1">
            <a:off x="3051331" y="3021829"/>
            <a:ext cx="442451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3744901" y="3022227"/>
            <a:ext cx="44324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5400000" flipH="1" flipV="1">
            <a:off x="5903951" y="3023023"/>
            <a:ext cx="44324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>
            <a:off x="6297203" y="2400583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rot="10800000">
            <a:off x="6297204" y="2690787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2626083" y="2394230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 bwMode="auto">
          <a:xfrm rot="10800000">
            <a:off x="2626084" y="2684434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2626083" y="3981781"/>
            <a:ext cx="4694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6297203" y="3988134"/>
            <a:ext cx="4694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3"/>
            <a:endCxn id="6" idx="1"/>
          </p:cNvCxnSpPr>
          <p:nvPr/>
        </p:nvCxnSpPr>
        <p:spPr bwMode="auto">
          <a:xfrm>
            <a:off x="4135335" y="3984957"/>
            <a:ext cx="112210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Handshaking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573" y="3243850"/>
            <a:ext cx="1039762" cy="1482213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pitchFamily="-9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Done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57441" y="3243850"/>
            <a:ext cx="1039762" cy="1482213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charset="0"/>
              <a:ea typeface="ＭＳ Ｐゴシック" pitchFamily="-96" charset="-128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ＭＳ Ｐゴシック" pitchFamily="-96" charset="-128"/>
              </a:rPr>
              <a:t>Done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095573" y="2270457"/>
            <a:ext cx="1039762" cy="53094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Done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257441" y="2270457"/>
            <a:ext cx="1039762" cy="53094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ＭＳ Ｐゴシック" pitchFamily="-96" charset="-128"/>
              </a:rPr>
              <a:t>Busy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rot="16200000" flipH="1">
            <a:off x="5210381" y="3022625"/>
            <a:ext cx="442451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 bwMode="auto">
          <a:xfrm>
            <a:off x="4135335" y="2395818"/>
            <a:ext cx="112210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 rot="10800000">
            <a:off x="4135335" y="2690786"/>
            <a:ext cx="1122106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rot="16200000" flipH="1">
            <a:off x="3051331" y="3021829"/>
            <a:ext cx="442451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3744901" y="3022227"/>
            <a:ext cx="44324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5400000" flipH="1" flipV="1">
            <a:off x="5903951" y="3023023"/>
            <a:ext cx="443245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>
            <a:off x="6297203" y="2400583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rot="10800000">
            <a:off x="6297204" y="2690787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2626083" y="2394230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 bwMode="auto">
          <a:xfrm rot="10800000">
            <a:off x="2626084" y="2684434"/>
            <a:ext cx="46948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2626083" y="3981781"/>
            <a:ext cx="4694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6297203" y="3988134"/>
            <a:ext cx="46948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3"/>
            <a:endCxn id="6" idx="1"/>
          </p:cNvCxnSpPr>
          <p:nvPr/>
        </p:nvCxnSpPr>
        <p:spPr bwMode="auto">
          <a:xfrm>
            <a:off x="4135335" y="3984957"/>
            <a:ext cx="112210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Handshaking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095573" y="3243850"/>
            <a:ext cx="1039762" cy="1482213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charset="0"/>
              <a:ea typeface="ＭＳ Ｐゴシック" pitchFamily="-9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Done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257441" y="3243850"/>
            <a:ext cx="1039762" cy="1482213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Arial" charset="0"/>
              <a:ea typeface="ＭＳ Ｐゴシック" pitchFamily="-96" charset="-128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ＭＳ Ｐゴシック" pitchFamily="-96" charset="-128"/>
              </a:rPr>
              <a:t>Done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095573" y="2270457"/>
            <a:ext cx="1039762" cy="53094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ea typeface="ＭＳ Ｐゴシック" pitchFamily="-96" charset="-128"/>
              </a:rPr>
              <a:t>Done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257441" y="2270457"/>
            <a:ext cx="1039762" cy="530942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Arial" charset="0"/>
                <a:ea typeface="ＭＳ Ｐゴシック" pitchFamily="-96" charset="-128"/>
              </a:rPr>
              <a:t>Done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rot="16200000" flipH="1">
            <a:off x="5210381" y="3022625"/>
            <a:ext cx="442451" cy="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Survey: Lower-Power </a:t>
            </a:r>
            <a:r>
              <a:rPr lang="en-US" dirty="0" smtClean="0"/>
              <a:t>Techniques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Simulation &amp; Implementation: Sub-Threshold </a:t>
            </a:r>
            <a:r>
              <a:rPr lang="en-US" dirty="0" smtClean="0"/>
              <a:t>/ Asynchronous Circuits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Simulation: Sub-Threshold </a:t>
            </a:r>
            <a:r>
              <a:rPr lang="en-US" dirty="0" smtClean="0"/>
              <a:t>Multi-Core </a:t>
            </a:r>
            <a:r>
              <a:rPr lang="en-US" dirty="0" smtClean="0"/>
              <a:t>Processing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Multiplier</a:t>
            </a:r>
            <a:endParaRPr lang="en-US" dirty="0"/>
          </a:p>
        </p:txBody>
      </p:sp>
      <p:pic>
        <p:nvPicPr>
          <p:cNvPr id="4" name="Content Placeholder 3" descr="Picture 3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9994" b="-29994"/>
          <a:stretch>
            <a:fillRect/>
          </a:stretch>
        </p:blipFill>
        <p:spPr>
          <a:xfrm>
            <a:off x="317090" y="1143000"/>
            <a:ext cx="8542508" cy="469805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Sub-threshold Asynchronous Multiplier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at a supply voltage of 350mV</a:t>
            </a:r>
          </a:p>
          <a:p>
            <a:pPr lvl="1"/>
            <a:r>
              <a:rPr lang="en-US" dirty="0" smtClean="0"/>
              <a:t>1.17pJ/computation, 11.3 kHz</a:t>
            </a:r>
          </a:p>
          <a:p>
            <a:endParaRPr lang="en-US" dirty="0" smtClean="0"/>
          </a:p>
          <a:p>
            <a:r>
              <a:rPr lang="en-US" dirty="0" smtClean="0"/>
              <a:t>Compared to synchronous sub-threshold multiplier</a:t>
            </a:r>
          </a:p>
          <a:p>
            <a:pPr lvl="1"/>
            <a:r>
              <a:rPr lang="en-US" dirty="0" smtClean="0"/>
              <a:t>2.92 </a:t>
            </a:r>
            <a:r>
              <a:rPr lang="en-US" dirty="0" err="1" smtClean="0"/>
              <a:t>pJ</a:t>
            </a:r>
            <a:r>
              <a:rPr lang="en-US" dirty="0" smtClean="0"/>
              <a:t>/computation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Asynchronous architecture takes</a:t>
            </a:r>
          </a:p>
          <a:p>
            <a:pPr lvl="1">
              <a:buNone/>
            </a:pPr>
            <a:r>
              <a:rPr lang="en-US" dirty="0" smtClean="0"/>
              <a:t>	advantage of delay variation of operands</a:t>
            </a:r>
          </a:p>
          <a:p>
            <a:pPr lvl="1"/>
            <a:r>
              <a:rPr lang="en-US" dirty="0" smtClean="0"/>
              <a:t>Reduces Static Power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6186948"/>
            <a:ext cx="725620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latin typeface="Palatino"/>
                <a:cs typeface="Palatino"/>
              </a:rPr>
              <a:t>C</a:t>
            </a:r>
            <a:r>
              <a:rPr lang="en-US" sz="1050" dirty="0">
                <a:latin typeface="Palatino"/>
                <a:cs typeface="Palatino"/>
              </a:rPr>
              <a:t>. Singh, et al., “A 4-bit </a:t>
            </a:r>
            <a:r>
              <a:rPr lang="en-US" sz="1050" dirty="0" err="1">
                <a:latin typeface="Palatino"/>
                <a:cs typeface="Palatino"/>
              </a:rPr>
              <a:t>Subthreshold</a:t>
            </a:r>
            <a:r>
              <a:rPr lang="en-US" sz="1050" dirty="0">
                <a:latin typeface="Palatino"/>
                <a:cs typeface="Palatino"/>
              </a:rPr>
              <a:t> MIPS Processor for Ultra Low Power Applications,” [Online document] April. 2008 [2010 Jan 30], Available at HTTP: http://</a:t>
            </a:r>
            <a:r>
              <a:rPr lang="en-US" sz="1050" dirty="0" err="1">
                <a:latin typeface="Palatino"/>
                <a:cs typeface="Palatino"/>
              </a:rPr>
              <a:t>users.ecel.ufl.edu/~csingh/MIPS.pdf</a:t>
            </a:r>
            <a:r>
              <a:rPr lang="en-US" sz="1050" dirty="0">
                <a:latin typeface="Palatino"/>
                <a:cs typeface="Palatino"/>
              </a:rPr>
              <a:t>, April 2008. 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6589" y="3077513"/>
            <a:ext cx="3236041" cy="268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Sub-threshold Multi-Core – (Overview)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 multi-core sub-threshold processor with throughput M utilize less energy than a single-core super-threshold processor with throughput M?</a:t>
            </a:r>
          </a:p>
          <a:p>
            <a:endParaRPr lang="en-US" dirty="0" smtClean="0"/>
          </a:p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The code being executed is perfectly parallelizable</a:t>
            </a:r>
          </a:p>
          <a:p>
            <a:pPr lvl="1"/>
            <a:r>
              <a:rPr lang="en-US" dirty="0" smtClean="0"/>
              <a:t>Throughput is proportional to clock speed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MSP430 Microcontroller used for simulations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Sub-Threshold Multi-Core - (Theoretical Timing)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1157" y="1612231"/>
            <a:ext cx="4095643" cy="312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2629" y="1612231"/>
            <a:ext cx="3432539" cy="312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 bwMode="auto">
          <a:xfrm rot="16200000" flipH="1">
            <a:off x="-66840" y="3198413"/>
            <a:ext cx="3056318" cy="12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16200000" flipH="1">
            <a:off x="161760" y="3198417"/>
            <a:ext cx="3056318" cy="12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16200000" flipH="1">
            <a:off x="395278" y="3198412"/>
            <a:ext cx="3056318" cy="12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16200000" flipH="1">
            <a:off x="633709" y="3198412"/>
            <a:ext cx="3056318" cy="12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rot="16200000" flipH="1">
            <a:off x="859853" y="3198417"/>
            <a:ext cx="3056318" cy="12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16200000" flipH="1">
            <a:off x="1093364" y="3198412"/>
            <a:ext cx="3056318" cy="12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rot="16200000" flipH="1">
            <a:off x="1331800" y="3198419"/>
            <a:ext cx="3056318" cy="12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 rot="16200000" flipH="1">
            <a:off x="1560400" y="3198412"/>
            <a:ext cx="3056318" cy="12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16200000" flipH="1">
            <a:off x="1798829" y="3198412"/>
            <a:ext cx="3056318" cy="12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rot="16200000" flipH="1">
            <a:off x="2032349" y="3198412"/>
            <a:ext cx="3056318" cy="12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rot="16200000" flipH="1">
            <a:off x="2263406" y="3198412"/>
            <a:ext cx="3056318" cy="12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6200000" flipH="1">
            <a:off x="2496923" y="3198412"/>
            <a:ext cx="3056318" cy="12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rot="16200000" flipH="1">
            <a:off x="-305271" y="3198419"/>
            <a:ext cx="3056318" cy="122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Sub-Threshold Multi-Core - (Theoretical Timing)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968" y="1143000"/>
            <a:ext cx="6055966" cy="461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Elbow Connector 39"/>
          <p:cNvCxnSpPr/>
          <p:nvPr/>
        </p:nvCxnSpPr>
        <p:spPr bwMode="auto">
          <a:xfrm>
            <a:off x="5110619" y="1484597"/>
            <a:ext cx="786384" cy="877824"/>
          </a:xfrm>
          <a:prstGeom prst="bentConnector3">
            <a:avLst>
              <a:gd name="adj1" fmla="val 67646"/>
            </a:avLst>
          </a:prstGeom>
          <a:ln w="88900">
            <a:solidFill>
              <a:schemeClr val="bg1">
                <a:lumMod val="60000"/>
                <a:lumOff val="4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rot="16200000" flipH="1">
            <a:off x="5883356" y="2376067"/>
            <a:ext cx="418357" cy="3910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V="1">
            <a:off x="2362200" y="2438400"/>
            <a:ext cx="381000" cy="2762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4758195" y="1243013"/>
            <a:ext cx="352424" cy="585788"/>
          </a:xfrm>
          <a:prstGeom prst="rect">
            <a:avLst/>
          </a:prstGeom>
          <a:solidFill>
            <a:schemeClr val="bg1">
              <a:lumMod val="60000"/>
              <a:lumOff val="40000"/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762124" y="1440936"/>
            <a:ext cx="5319719" cy="4212152"/>
            <a:chOff x="1762124" y="1440936"/>
            <a:chExt cx="5319719" cy="4212152"/>
          </a:xfrm>
        </p:grpSpPr>
        <p:cxnSp>
          <p:nvCxnSpPr>
            <p:cNvPr id="38" name="Straight Connector 37"/>
            <p:cNvCxnSpPr/>
            <p:nvPr/>
          </p:nvCxnSpPr>
          <p:spPr bwMode="auto">
            <a:xfrm rot="10800000">
              <a:off x="6279382" y="3000376"/>
              <a:ext cx="40325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1" name="Group 80"/>
            <p:cNvGrpSpPr/>
            <p:nvPr/>
          </p:nvGrpSpPr>
          <p:grpSpPr>
            <a:xfrm>
              <a:off x="1762124" y="1440936"/>
              <a:ext cx="5319719" cy="4212152"/>
              <a:chOff x="1762124" y="1440936"/>
              <a:chExt cx="5319719" cy="4212152"/>
            </a:xfrm>
          </p:grpSpPr>
          <p:cxnSp>
            <p:nvCxnSpPr>
              <p:cNvPr id="20" name="Straight Connector 19"/>
              <p:cNvCxnSpPr/>
              <p:nvPr/>
            </p:nvCxnSpPr>
            <p:spPr bwMode="auto">
              <a:xfrm>
                <a:off x="6292829" y="2609850"/>
                <a:ext cx="789011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 rot="5400000">
                <a:off x="5693569" y="3979069"/>
                <a:ext cx="2738438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rot="10800000" flipV="1">
                <a:off x="6292830" y="5348287"/>
                <a:ext cx="789013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rot="10800000">
                <a:off x="6279382" y="4867275"/>
                <a:ext cx="403252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/>
              <p:cNvCxnSpPr/>
              <p:nvPr/>
            </p:nvCxnSpPr>
            <p:spPr bwMode="auto">
              <a:xfrm rot="5400000" flipH="1" flipV="1">
                <a:off x="5730130" y="3933825"/>
                <a:ext cx="1866899" cy="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 rot="10800000" flipV="1">
                <a:off x="1762124" y="2714621"/>
                <a:ext cx="600077" cy="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/>
              <p:cNvCxnSpPr/>
              <p:nvPr/>
            </p:nvCxnSpPr>
            <p:spPr bwMode="auto">
              <a:xfrm rot="5400000" flipH="1" flipV="1">
                <a:off x="609598" y="3886197"/>
                <a:ext cx="2343153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" name="Straight Connector 58"/>
              <p:cNvCxnSpPr/>
              <p:nvPr/>
            </p:nvCxnSpPr>
            <p:spPr bwMode="auto">
              <a:xfrm rot="10800000" flipV="1">
                <a:off x="1766886" y="5057771"/>
                <a:ext cx="595315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" name="Rectangle 69"/>
              <p:cNvSpPr/>
              <p:nvPr/>
            </p:nvSpPr>
            <p:spPr bwMode="auto">
              <a:xfrm>
                <a:off x="2362199" y="4574381"/>
                <a:ext cx="3930629" cy="1078707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  <a:alpha val="68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73" name="Elbow Connector 72"/>
              <p:cNvCxnSpPr/>
              <p:nvPr/>
            </p:nvCxnSpPr>
            <p:spPr bwMode="auto">
              <a:xfrm rot="10800000" flipV="1">
                <a:off x="2755033" y="1440936"/>
                <a:ext cx="768096" cy="978408"/>
              </a:xfrm>
              <a:prstGeom prst="bentConnector3">
                <a:avLst>
                  <a:gd name="adj1" fmla="val 74182"/>
                </a:avLst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Sub-Threshold Multi-Core - (Theoretical Timing)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968" y="1142999"/>
            <a:ext cx="6055966" cy="461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Elbow Connector 39"/>
          <p:cNvCxnSpPr/>
          <p:nvPr/>
        </p:nvCxnSpPr>
        <p:spPr bwMode="auto">
          <a:xfrm>
            <a:off x="5110619" y="1484597"/>
            <a:ext cx="786384" cy="877824"/>
          </a:xfrm>
          <a:prstGeom prst="bentConnector3">
            <a:avLst>
              <a:gd name="adj1" fmla="val 67646"/>
            </a:avLst>
          </a:prstGeom>
          <a:ln w="88900">
            <a:solidFill>
              <a:schemeClr val="bg1">
                <a:lumMod val="60000"/>
                <a:lumOff val="4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rot="16200000" flipH="1">
            <a:off x="5883356" y="2376067"/>
            <a:ext cx="418357" cy="3910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897003" y="2667000"/>
            <a:ext cx="391063" cy="1137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V="1">
            <a:off x="5867400" y="2780777"/>
            <a:ext cx="420666" cy="1910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 flipH="1" flipV="1">
            <a:off x="5854148" y="2823633"/>
            <a:ext cx="476773" cy="3910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V="1">
            <a:off x="2362200" y="2438400"/>
            <a:ext cx="381000" cy="2762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flipV="1">
            <a:off x="2362200" y="2590800"/>
            <a:ext cx="381000" cy="1238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2362200" y="2714622"/>
            <a:ext cx="381000" cy="1047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2362200" y="2714622"/>
            <a:ext cx="381000" cy="2571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538539" y="1243013"/>
            <a:ext cx="352424" cy="585788"/>
          </a:xfrm>
          <a:prstGeom prst="rect">
            <a:avLst/>
          </a:prstGeom>
          <a:solidFill>
            <a:schemeClr val="bg1">
              <a:lumMod val="60000"/>
              <a:lumOff val="40000"/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1762124" y="1440936"/>
            <a:ext cx="5319719" cy="4212152"/>
            <a:chOff x="1762124" y="1440936"/>
            <a:chExt cx="5319719" cy="4212152"/>
          </a:xfrm>
        </p:grpSpPr>
        <p:cxnSp>
          <p:nvCxnSpPr>
            <p:cNvPr id="95" name="Straight Connector 94"/>
            <p:cNvCxnSpPr/>
            <p:nvPr/>
          </p:nvCxnSpPr>
          <p:spPr bwMode="auto">
            <a:xfrm rot="10800000">
              <a:off x="6279382" y="3000376"/>
              <a:ext cx="40325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6" name="Group 80"/>
            <p:cNvGrpSpPr/>
            <p:nvPr/>
          </p:nvGrpSpPr>
          <p:grpSpPr>
            <a:xfrm>
              <a:off x="1762124" y="1440936"/>
              <a:ext cx="5319719" cy="4212152"/>
              <a:chOff x="1762124" y="1440936"/>
              <a:chExt cx="5319719" cy="4212152"/>
            </a:xfrm>
          </p:grpSpPr>
          <p:cxnSp>
            <p:nvCxnSpPr>
              <p:cNvPr id="97" name="Straight Connector 96"/>
              <p:cNvCxnSpPr/>
              <p:nvPr/>
            </p:nvCxnSpPr>
            <p:spPr bwMode="auto">
              <a:xfrm>
                <a:off x="6292829" y="2609850"/>
                <a:ext cx="789011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 rot="5400000">
                <a:off x="5693569" y="3979069"/>
                <a:ext cx="2738438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/>
              <p:nvPr/>
            </p:nvCxnSpPr>
            <p:spPr bwMode="auto">
              <a:xfrm rot="10800000" flipV="1">
                <a:off x="6292830" y="5348287"/>
                <a:ext cx="789013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 rot="10800000">
                <a:off x="6279382" y="4867275"/>
                <a:ext cx="403252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 rot="5400000" flipH="1" flipV="1">
                <a:off x="5730130" y="3933825"/>
                <a:ext cx="1866899" cy="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 rot="10800000" flipV="1">
                <a:off x="1762124" y="2714621"/>
                <a:ext cx="600077" cy="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 rot="5400000" flipH="1" flipV="1">
                <a:off x="609598" y="3886197"/>
                <a:ext cx="2343153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 rot="10800000" flipV="1">
                <a:off x="1766886" y="5057771"/>
                <a:ext cx="595315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5" name="Rectangle 104"/>
              <p:cNvSpPr/>
              <p:nvPr/>
            </p:nvSpPr>
            <p:spPr bwMode="auto">
              <a:xfrm>
                <a:off x="2362199" y="4574381"/>
                <a:ext cx="3930629" cy="1078707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  <a:alpha val="68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106" name="Elbow Connector 105"/>
              <p:cNvCxnSpPr/>
              <p:nvPr/>
            </p:nvCxnSpPr>
            <p:spPr bwMode="auto">
              <a:xfrm rot="10800000" flipV="1">
                <a:off x="2755033" y="1440936"/>
                <a:ext cx="768096" cy="978408"/>
              </a:xfrm>
              <a:prstGeom prst="bentConnector3">
                <a:avLst>
                  <a:gd name="adj1" fmla="val 74182"/>
                </a:avLst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-2.59259E-6 L 0.13264 -0.00162 " pathEditMode="relative" rAng="0" ptsTypes="AA">
                                      <p:cBhvr>
                                        <p:cTn id="18" dur="28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-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Sub-Threshold Multi-Core - (Theoretical Timing)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968" y="1142999"/>
            <a:ext cx="6055966" cy="461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Elbow Connector 39"/>
          <p:cNvCxnSpPr/>
          <p:nvPr/>
        </p:nvCxnSpPr>
        <p:spPr bwMode="auto">
          <a:xfrm>
            <a:off x="5110619" y="1484597"/>
            <a:ext cx="786384" cy="877824"/>
          </a:xfrm>
          <a:prstGeom prst="bentConnector3">
            <a:avLst>
              <a:gd name="adj1" fmla="val 67646"/>
            </a:avLst>
          </a:prstGeom>
          <a:ln w="88900">
            <a:solidFill>
              <a:schemeClr val="bg1">
                <a:lumMod val="60000"/>
                <a:lumOff val="4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rot="16200000" flipH="1">
            <a:off x="5883356" y="2376067"/>
            <a:ext cx="418357" cy="3910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897003" y="2667000"/>
            <a:ext cx="391063" cy="1137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V="1">
            <a:off x="5867400" y="2780777"/>
            <a:ext cx="420666" cy="1910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 flipH="1" flipV="1">
            <a:off x="5854148" y="2823633"/>
            <a:ext cx="476773" cy="3910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V="1">
            <a:off x="2362200" y="2438400"/>
            <a:ext cx="381000" cy="2762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flipV="1">
            <a:off x="2362200" y="2590800"/>
            <a:ext cx="381000" cy="1238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2362200" y="2714622"/>
            <a:ext cx="381000" cy="1047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2362200" y="2714622"/>
            <a:ext cx="381000" cy="2571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538539" y="1243013"/>
            <a:ext cx="352424" cy="585788"/>
          </a:xfrm>
          <a:prstGeom prst="rect">
            <a:avLst/>
          </a:prstGeom>
          <a:solidFill>
            <a:schemeClr val="bg1">
              <a:lumMod val="60000"/>
              <a:lumOff val="40000"/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grpSp>
        <p:nvGrpSpPr>
          <p:cNvPr id="3" name="Group 93"/>
          <p:cNvGrpSpPr/>
          <p:nvPr/>
        </p:nvGrpSpPr>
        <p:grpSpPr>
          <a:xfrm>
            <a:off x="1762124" y="1440936"/>
            <a:ext cx="5319719" cy="4212152"/>
            <a:chOff x="1762124" y="1440936"/>
            <a:chExt cx="5319719" cy="4212152"/>
          </a:xfrm>
        </p:grpSpPr>
        <p:cxnSp>
          <p:nvCxnSpPr>
            <p:cNvPr id="95" name="Straight Connector 94"/>
            <p:cNvCxnSpPr/>
            <p:nvPr/>
          </p:nvCxnSpPr>
          <p:spPr bwMode="auto">
            <a:xfrm rot="10800000">
              <a:off x="6279382" y="3000376"/>
              <a:ext cx="40325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" name="Group 80"/>
            <p:cNvGrpSpPr/>
            <p:nvPr/>
          </p:nvGrpSpPr>
          <p:grpSpPr>
            <a:xfrm>
              <a:off x="1762124" y="1440936"/>
              <a:ext cx="5319719" cy="4212152"/>
              <a:chOff x="1762124" y="1440936"/>
              <a:chExt cx="5319719" cy="4212152"/>
            </a:xfrm>
          </p:grpSpPr>
          <p:cxnSp>
            <p:nvCxnSpPr>
              <p:cNvPr id="97" name="Straight Connector 96"/>
              <p:cNvCxnSpPr/>
              <p:nvPr/>
            </p:nvCxnSpPr>
            <p:spPr bwMode="auto">
              <a:xfrm>
                <a:off x="6292829" y="2609850"/>
                <a:ext cx="789011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 rot="5400000">
                <a:off x="5693569" y="3979069"/>
                <a:ext cx="2738438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/>
              <p:nvPr/>
            </p:nvCxnSpPr>
            <p:spPr bwMode="auto">
              <a:xfrm rot="10800000" flipV="1">
                <a:off x="6292830" y="5348287"/>
                <a:ext cx="789013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 rot="10800000">
                <a:off x="6279382" y="4867275"/>
                <a:ext cx="403252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 rot="5400000" flipH="1" flipV="1">
                <a:off x="5730130" y="3933825"/>
                <a:ext cx="1866899" cy="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 rot="10800000" flipV="1">
                <a:off x="1762124" y="2714621"/>
                <a:ext cx="600077" cy="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 rot="5400000" flipH="1" flipV="1">
                <a:off x="609598" y="3886197"/>
                <a:ext cx="2343153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 rot="10800000" flipV="1">
                <a:off x="1766886" y="5057771"/>
                <a:ext cx="595315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5" name="Rectangle 104"/>
              <p:cNvSpPr/>
              <p:nvPr/>
            </p:nvSpPr>
            <p:spPr bwMode="auto">
              <a:xfrm>
                <a:off x="2362199" y="4574381"/>
                <a:ext cx="3930629" cy="1078707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  <a:alpha val="68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106" name="Elbow Connector 105"/>
              <p:cNvCxnSpPr/>
              <p:nvPr/>
            </p:nvCxnSpPr>
            <p:spPr bwMode="auto">
              <a:xfrm rot="10800000" flipV="1">
                <a:off x="2755033" y="1440936"/>
                <a:ext cx="768096" cy="978408"/>
              </a:xfrm>
              <a:prstGeom prst="bentConnector3">
                <a:avLst>
                  <a:gd name="adj1" fmla="val 74182"/>
                </a:avLst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-2.59259E-6 L 0.13264 -0.00162 " pathEditMode="relative" rAng="0" ptsTypes="AA">
                                      <p:cBhvr>
                                        <p:cTn id="18" dur="28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-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Sub-Threshold Multi-Core - (Theoretical Timing)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968" y="1142999"/>
            <a:ext cx="6055966" cy="461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Elbow Connector 39"/>
          <p:cNvCxnSpPr/>
          <p:nvPr/>
        </p:nvCxnSpPr>
        <p:spPr bwMode="auto">
          <a:xfrm>
            <a:off x="5110619" y="1484597"/>
            <a:ext cx="786384" cy="877824"/>
          </a:xfrm>
          <a:prstGeom prst="bentConnector3">
            <a:avLst>
              <a:gd name="adj1" fmla="val 67646"/>
            </a:avLst>
          </a:prstGeom>
          <a:ln w="88900">
            <a:solidFill>
              <a:schemeClr val="bg1">
                <a:lumMod val="60000"/>
                <a:lumOff val="4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rot="16200000" flipH="1">
            <a:off x="5883356" y="2376067"/>
            <a:ext cx="418357" cy="3910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897003" y="2667000"/>
            <a:ext cx="391063" cy="1137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V="1">
            <a:off x="5867400" y="2780777"/>
            <a:ext cx="420666" cy="1910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 flipH="1" flipV="1">
            <a:off x="5854148" y="2823633"/>
            <a:ext cx="476773" cy="3910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V="1">
            <a:off x="2362200" y="2438400"/>
            <a:ext cx="381000" cy="2762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flipV="1">
            <a:off x="2362200" y="2590800"/>
            <a:ext cx="381000" cy="1238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2362200" y="2714622"/>
            <a:ext cx="381000" cy="1047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2362200" y="2714622"/>
            <a:ext cx="381000" cy="2571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538539" y="1243013"/>
            <a:ext cx="352424" cy="585788"/>
          </a:xfrm>
          <a:prstGeom prst="rect">
            <a:avLst/>
          </a:prstGeom>
          <a:solidFill>
            <a:schemeClr val="bg1">
              <a:lumMod val="60000"/>
              <a:lumOff val="40000"/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grpSp>
        <p:nvGrpSpPr>
          <p:cNvPr id="3" name="Group 93"/>
          <p:cNvGrpSpPr/>
          <p:nvPr/>
        </p:nvGrpSpPr>
        <p:grpSpPr>
          <a:xfrm>
            <a:off x="1762124" y="1440936"/>
            <a:ext cx="5319719" cy="4212152"/>
            <a:chOff x="1762124" y="1440936"/>
            <a:chExt cx="5319719" cy="4212152"/>
          </a:xfrm>
        </p:grpSpPr>
        <p:cxnSp>
          <p:nvCxnSpPr>
            <p:cNvPr id="95" name="Straight Connector 94"/>
            <p:cNvCxnSpPr/>
            <p:nvPr/>
          </p:nvCxnSpPr>
          <p:spPr bwMode="auto">
            <a:xfrm rot="10800000">
              <a:off x="6279382" y="3000376"/>
              <a:ext cx="40325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" name="Group 80"/>
            <p:cNvGrpSpPr/>
            <p:nvPr/>
          </p:nvGrpSpPr>
          <p:grpSpPr>
            <a:xfrm>
              <a:off x="1762124" y="1440936"/>
              <a:ext cx="5319719" cy="4212152"/>
              <a:chOff x="1762124" y="1440936"/>
              <a:chExt cx="5319719" cy="4212152"/>
            </a:xfrm>
          </p:grpSpPr>
          <p:cxnSp>
            <p:nvCxnSpPr>
              <p:cNvPr id="97" name="Straight Connector 96"/>
              <p:cNvCxnSpPr/>
              <p:nvPr/>
            </p:nvCxnSpPr>
            <p:spPr bwMode="auto">
              <a:xfrm>
                <a:off x="6292829" y="2609850"/>
                <a:ext cx="789011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 rot="5400000">
                <a:off x="5693569" y="3979069"/>
                <a:ext cx="2738438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/>
              <p:nvPr/>
            </p:nvCxnSpPr>
            <p:spPr bwMode="auto">
              <a:xfrm rot="10800000" flipV="1">
                <a:off x="6292830" y="5348287"/>
                <a:ext cx="789013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 rot="10800000">
                <a:off x="6279382" y="4867275"/>
                <a:ext cx="403252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 rot="5400000" flipH="1" flipV="1">
                <a:off x="5730130" y="3933825"/>
                <a:ext cx="1866899" cy="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 rot="10800000" flipV="1">
                <a:off x="1762124" y="2714621"/>
                <a:ext cx="600077" cy="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 rot="5400000" flipH="1" flipV="1">
                <a:off x="609598" y="3886197"/>
                <a:ext cx="2343153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 rot="10800000" flipV="1">
                <a:off x="1766886" y="5057771"/>
                <a:ext cx="595315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5" name="Rectangle 104"/>
              <p:cNvSpPr/>
              <p:nvPr/>
            </p:nvSpPr>
            <p:spPr bwMode="auto">
              <a:xfrm>
                <a:off x="2362199" y="4574381"/>
                <a:ext cx="3930629" cy="1078707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  <a:alpha val="68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106" name="Elbow Connector 105"/>
              <p:cNvCxnSpPr/>
              <p:nvPr/>
            </p:nvCxnSpPr>
            <p:spPr bwMode="auto">
              <a:xfrm rot="10800000" flipV="1">
                <a:off x="2755033" y="1440936"/>
                <a:ext cx="768096" cy="978408"/>
              </a:xfrm>
              <a:prstGeom prst="bentConnector3">
                <a:avLst>
                  <a:gd name="adj1" fmla="val 74182"/>
                </a:avLst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-2.59259E-6 L 0.13264 -0.00162 " pathEditMode="relative" rAng="0" ptsTypes="AA">
                                      <p:cBhvr>
                                        <p:cTn id="18" dur="28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-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Sub-Threshold Multi-Core - (Theoretical Timing)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968" y="1142999"/>
            <a:ext cx="6055966" cy="461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Elbow Connector 39"/>
          <p:cNvCxnSpPr/>
          <p:nvPr/>
        </p:nvCxnSpPr>
        <p:spPr bwMode="auto">
          <a:xfrm>
            <a:off x="5110619" y="1484597"/>
            <a:ext cx="786384" cy="877824"/>
          </a:xfrm>
          <a:prstGeom prst="bentConnector3">
            <a:avLst>
              <a:gd name="adj1" fmla="val 67646"/>
            </a:avLst>
          </a:prstGeom>
          <a:ln w="88900">
            <a:solidFill>
              <a:schemeClr val="bg1">
                <a:lumMod val="60000"/>
                <a:lumOff val="4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rot="16200000" flipH="1">
            <a:off x="5883356" y="2376067"/>
            <a:ext cx="418357" cy="3910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897003" y="2667000"/>
            <a:ext cx="391063" cy="1137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V="1">
            <a:off x="5867400" y="2780777"/>
            <a:ext cx="420666" cy="1910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 flipH="1" flipV="1">
            <a:off x="5854148" y="2823633"/>
            <a:ext cx="476773" cy="3910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V="1">
            <a:off x="2362200" y="2438400"/>
            <a:ext cx="381000" cy="2762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flipV="1">
            <a:off x="2362200" y="2590800"/>
            <a:ext cx="381000" cy="1238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2362200" y="2714622"/>
            <a:ext cx="381000" cy="1047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2362200" y="2714622"/>
            <a:ext cx="381000" cy="2571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538539" y="1243013"/>
            <a:ext cx="352424" cy="585788"/>
          </a:xfrm>
          <a:prstGeom prst="rect">
            <a:avLst/>
          </a:prstGeom>
          <a:solidFill>
            <a:schemeClr val="bg1">
              <a:lumMod val="60000"/>
              <a:lumOff val="40000"/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grpSp>
        <p:nvGrpSpPr>
          <p:cNvPr id="3" name="Group 93"/>
          <p:cNvGrpSpPr/>
          <p:nvPr/>
        </p:nvGrpSpPr>
        <p:grpSpPr>
          <a:xfrm>
            <a:off x="1762124" y="1440936"/>
            <a:ext cx="5319719" cy="4212152"/>
            <a:chOff x="1762124" y="1440936"/>
            <a:chExt cx="5319719" cy="4212152"/>
          </a:xfrm>
        </p:grpSpPr>
        <p:cxnSp>
          <p:nvCxnSpPr>
            <p:cNvPr id="95" name="Straight Connector 94"/>
            <p:cNvCxnSpPr/>
            <p:nvPr/>
          </p:nvCxnSpPr>
          <p:spPr bwMode="auto">
            <a:xfrm rot="10800000">
              <a:off x="6279382" y="3000376"/>
              <a:ext cx="40325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" name="Group 80"/>
            <p:cNvGrpSpPr/>
            <p:nvPr/>
          </p:nvGrpSpPr>
          <p:grpSpPr>
            <a:xfrm>
              <a:off x="1762124" y="1440936"/>
              <a:ext cx="5319719" cy="4212152"/>
              <a:chOff x="1762124" y="1440936"/>
              <a:chExt cx="5319719" cy="4212152"/>
            </a:xfrm>
          </p:grpSpPr>
          <p:cxnSp>
            <p:nvCxnSpPr>
              <p:cNvPr id="97" name="Straight Connector 96"/>
              <p:cNvCxnSpPr/>
              <p:nvPr/>
            </p:nvCxnSpPr>
            <p:spPr bwMode="auto">
              <a:xfrm>
                <a:off x="6292829" y="2609850"/>
                <a:ext cx="789011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 rot="5400000">
                <a:off x="5693569" y="3979069"/>
                <a:ext cx="2738438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/>
              <p:nvPr/>
            </p:nvCxnSpPr>
            <p:spPr bwMode="auto">
              <a:xfrm rot="10800000" flipV="1">
                <a:off x="6292830" y="5348287"/>
                <a:ext cx="789013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 rot="10800000">
                <a:off x="6279382" y="4867275"/>
                <a:ext cx="403252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 rot="5400000" flipH="1" flipV="1">
                <a:off x="5730130" y="3933825"/>
                <a:ext cx="1866899" cy="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 rot="10800000" flipV="1">
                <a:off x="1762124" y="2714621"/>
                <a:ext cx="600077" cy="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 rot="5400000" flipH="1" flipV="1">
                <a:off x="609598" y="3886197"/>
                <a:ext cx="2343153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 rot="10800000" flipV="1">
                <a:off x="1766886" y="5057771"/>
                <a:ext cx="595315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5" name="Rectangle 104"/>
              <p:cNvSpPr/>
              <p:nvPr/>
            </p:nvSpPr>
            <p:spPr bwMode="auto">
              <a:xfrm>
                <a:off x="2362199" y="4574381"/>
                <a:ext cx="3930629" cy="1078707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  <a:alpha val="68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106" name="Elbow Connector 105"/>
              <p:cNvCxnSpPr/>
              <p:nvPr/>
            </p:nvCxnSpPr>
            <p:spPr bwMode="auto">
              <a:xfrm rot="10800000" flipV="1">
                <a:off x="2755033" y="1440936"/>
                <a:ext cx="768096" cy="978408"/>
              </a:xfrm>
              <a:prstGeom prst="bentConnector3">
                <a:avLst>
                  <a:gd name="adj1" fmla="val 74182"/>
                </a:avLst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-2.59259E-6 L 0.13264 -0.00162 " pathEditMode="relative" rAng="0" ptsTypes="AA">
                                      <p:cBhvr>
                                        <p:cTn id="18" dur="28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-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Sub-Threshold Multi-Core - (Theoretical Timing)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968" y="1142999"/>
            <a:ext cx="6055966" cy="461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Elbow Connector 39"/>
          <p:cNvCxnSpPr/>
          <p:nvPr/>
        </p:nvCxnSpPr>
        <p:spPr bwMode="auto">
          <a:xfrm>
            <a:off x="5110619" y="1484597"/>
            <a:ext cx="786384" cy="877824"/>
          </a:xfrm>
          <a:prstGeom prst="bentConnector3">
            <a:avLst>
              <a:gd name="adj1" fmla="val 67646"/>
            </a:avLst>
          </a:prstGeom>
          <a:ln w="88900">
            <a:solidFill>
              <a:schemeClr val="bg1">
                <a:lumMod val="60000"/>
                <a:lumOff val="4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rot="16200000" flipH="1">
            <a:off x="5883356" y="2376067"/>
            <a:ext cx="418357" cy="3910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897003" y="2667000"/>
            <a:ext cx="391063" cy="1137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V="1">
            <a:off x="5867400" y="2780777"/>
            <a:ext cx="420666" cy="1910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 flipH="1" flipV="1">
            <a:off x="5854148" y="2823633"/>
            <a:ext cx="476773" cy="3910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V="1">
            <a:off x="2362200" y="2438400"/>
            <a:ext cx="381000" cy="2762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flipV="1">
            <a:off x="2362200" y="2590800"/>
            <a:ext cx="381000" cy="1238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2362200" y="2714622"/>
            <a:ext cx="381000" cy="1047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2362200" y="2714622"/>
            <a:ext cx="381000" cy="2571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538539" y="1243013"/>
            <a:ext cx="352424" cy="585788"/>
          </a:xfrm>
          <a:prstGeom prst="rect">
            <a:avLst/>
          </a:prstGeom>
          <a:solidFill>
            <a:schemeClr val="bg1">
              <a:lumMod val="60000"/>
              <a:lumOff val="40000"/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grpSp>
        <p:nvGrpSpPr>
          <p:cNvPr id="3" name="Group 93"/>
          <p:cNvGrpSpPr/>
          <p:nvPr/>
        </p:nvGrpSpPr>
        <p:grpSpPr>
          <a:xfrm>
            <a:off x="1762124" y="1440936"/>
            <a:ext cx="5319719" cy="4212152"/>
            <a:chOff x="1762124" y="1440936"/>
            <a:chExt cx="5319719" cy="4212152"/>
          </a:xfrm>
        </p:grpSpPr>
        <p:cxnSp>
          <p:nvCxnSpPr>
            <p:cNvPr id="95" name="Straight Connector 94"/>
            <p:cNvCxnSpPr/>
            <p:nvPr/>
          </p:nvCxnSpPr>
          <p:spPr bwMode="auto">
            <a:xfrm rot="10800000">
              <a:off x="6279382" y="3000376"/>
              <a:ext cx="40325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" name="Group 80"/>
            <p:cNvGrpSpPr/>
            <p:nvPr/>
          </p:nvGrpSpPr>
          <p:grpSpPr>
            <a:xfrm>
              <a:off x="1762124" y="1440936"/>
              <a:ext cx="5319719" cy="4212152"/>
              <a:chOff x="1762124" y="1440936"/>
              <a:chExt cx="5319719" cy="4212152"/>
            </a:xfrm>
          </p:grpSpPr>
          <p:cxnSp>
            <p:nvCxnSpPr>
              <p:cNvPr id="97" name="Straight Connector 96"/>
              <p:cNvCxnSpPr/>
              <p:nvPr/>
            </p:nvCxnSpPr>
            <p:spPr bwMode="auto">
              <a:xfrm>
                <a:off x="6292829" y="2609850"/>
                <a:ext cx="789011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 rot="5400000">
                <a:off x="5693569" y="3979069"/>
                <a:ext cx="2738438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/>
              <p:nvPr/>
            </p:nvCxnSpPr>
            <p:spPr bwMode="auto">
              <a:xfrm rot="10800000" flipV="1">
                <a:off x="6292830" y="5348287"/>
                <a:ext cx="789013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 rot="10800000">
                <a:off x="6279382" y="4867275"/>
                <a:ext cx="403252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 rot="5400000" flipH="1" flipV="1">
                <a:off x="5730130" y="3933825"/>
                <a:ext cx="1866899" cy="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 rot="10800000" flipV="1">
                <a:off x="1762124" y="2714621"/>
                <a:ext cx="600077" cy="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 rot="5400000" flipH="1" flipV="1">
                <a:off x="609598" y="3886197"/>
                <a:ext cx="2343153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 rot="10800000" flipV="1">
                <a:off x="1766886" y="5057771"/>
                <a:ext cx="595315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5" name="Rectangle 104"/>
              <p:cNvSpPr/>
              <p:nvPr/>
            </p:nvSpPr>
            <p:spPr bwMode="auto">
              <a:xfrm>
                <a:off x="2362199" y="4574381"/>
                <a:ext cx="3930629" cy="1078707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  <a:alpha val="68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106" name="Elbow Connector 105"/>
              <p:cNvCxnSpPr/>
              <p:nvPr/>
            </p:nvCxnSpPr>
            <p:spPr bwMode="auto">
              <a:xfrm rot="10800000" flipV="1">
                <a:off x="2755033" y="1440936"/>
                <a:ext cx="768096" cy="978408"/>
              </a:xfrm>
              <a:prstGeom prst="bentConnector3">
                <a:avLst>
                  <a:gd name="adj1" fmla="val 74182"/>
                </a:avLst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-2.59259E-6 L 0.13264 -0.00162 " pathEditMode="relative" rAng="0" ptsTypes="AA">
                                      <p:cBhvr>
                                        <p:cTn id="18" dur="28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-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Bus Partitioning </a:t>
            </a:r>
            <a:endParaRPr lang="en-US" dirty="0"/>
          </a:p>
        </p:txBody>
      </p:sp>
      <p:pic>
        <p:nvPicPr>
          <p:cNvPr id="8" name="Content Placeholder 7" descr="Screen shot 2010-02-28 at 3.34.05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9573" r="-9573"/>
          <a:stretch>
            <a:fillRect/>
          </a:stretch>
        </p:blipFill>
        <p:spPr>
          <a:xfrm>
            <a:off x="985089" y="1143000"/>
            <a:ext cx="6691446" cy="3680037"/>
          </a:xfrm>
        </p:spPr>
      </p:pic>
      <p:sp>
        <p:nvSpPr>
          <p:cNvPr id="9" name="Rectangle 8"/>
          <p:cNvSpPr/>
          <p:nvPr/>
        </p:nvSpPr>
        <p:spPr>
          <a:xfrm>
            <a:off x="228602" y="5907650"/>
            <a:ext cx="719721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[4 ] S. </a:t>
            </a:r>
            <a:r>
              <a:rPr lang="en-US" sz="1050" dirty="0" err="1"/>
              <a:t>Meliza</a:t>
            </a:r>
            <a:r>
              <a:rPr lang="en-US" sz="1050" dirty="0"/>
              <a:t> ”Ultra low energy digital logic controller design for wireless sensor net</a:t>
            </a:r>
            <a:r>
              <a:rPr lang="en-US" sz="1050" dirty="0" smtClean="0"/>
              <a:t>-works</a:t>
            </a:r>
            <a:r>
              <a:rPr lang="en-US" sz="1050" dirty="0"/>
              <a:t>,” M.S. dissertation,</a:t>
            </a:r>
            <a:r>
              <a:rPr lang="en-US" sz="1050" dirty="0" smtClean="0"/>
              <a:t> OSU, </a:t>
            </a:r>
            <a:r>
              <a:rPr lang="en-US" sz="1050" dirty="0"/>
              <a:t>Corvallis Oregon, 2009</a:t>
            </a:r>
            <a:r>
              <a:rPr lang="en-US" sz="1050" dirty="0" smtClean="0"/>
              <a:t>.</a:t>
            </a:r>
          </a:p>
          <a:p>
            <a:r>
              <a:rPr lang="en-US" sz="1050" dirty="0" smtClean="0"/>
              <a:t>[24] J. Howard, S. </a:t>
            </a:r>
            <a:r>
              <a:rPr lang="en-US" sz="1050" dirty="0" err="1" smtClean="0"/>
              <a:t>Dighe</a:t>
            </a:r>
            <a:r>
              <a:rPr lang="en-US" sz="1050" dirty="0" smtClean="0"/>
              <a:t>, Y. </a:t>
            </a:r>
            <a:r>
              <a:rPr lang="en-US" sz="1050" dirty="0" err="1" smtClean="0"/>
              <a:t>Hoskote</a:t>
            </a:r>
            <a:r>
              <a:rPr lang="en-US" sz="1050" dirty="0" smtClean="0"/>
              <a:t>, et al., "A 48-Core IA-32 Message-Passing Processor with DVFS</a:t>
            </a:r>
          </a:p>
          <a:p>
            <a:r>
              <a:rPr lang="en-US" sz="1050" dirty="0" smtClean="0"/>
              <a:t> in 45nm CMOS", </a:t>
            </a:r>
            <a:r>
              <a:rPr lang="en-US" sz="1050" i="1" dirty="0" smtClean="0"/>
              <a:t>ISSCC 2010 Digest of Technical Papers</a:t>
            </a:r>
            <a:r>
              <a:rPr lang="en-US" sz="1050" dirty="0" smtClean="0"/>
              <a:t>, pp. 108-109, Feb., 2010.</a:t>
            </a:r>
          </a:p>
          <a:p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353962" y="4859594"/>
            <a:ext cx="86004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Reduces dynamic power consumption by reducing the capacitive load of the bus.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Method </a:t>
            </a:r>
            <a:r>
              <a:rPr lang="en-US" dirty="0" smtClean="0"/>
              <a:t>used in recent Intel 48-core processor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Sub-Threshold Multi-Core - (Theoretical Timing)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968" y="1142999"/>
            <a:ext cx="6055966" cy="4614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" name="Elbow Connector 39"/>
          <p:cNvCxnSpPr/>
          <p:nvPr/>
        </p:nvCxnSpPr>
        <p:spPr bwMode="auto">
          <a:xfrm>
            <a:off x="5110619" y="1484597"/>
            <a:ext cx="786384" cy="877824"/>
          </a:xfrm>
          <a:prstGeom prst="bentConnector3">
            <a:avLst>
              <a:gd name="adj1" fmla="val 67646"/>
            </a:avLst>
          </a:prstGeom>
          <a:ln w="88900">
            <a:solidFill>
              <a:schemeClr val="bg1">
                <a:lumMod val="60000"/>
                <a:lumOff val="4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 bwMode="auto">
          <a:xfrm rot="16200000" flipH="1">
            <a:off x="5883356" y="2376067"/>
            <a:ext cx="418357" cy="3910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897003" y="2667000"/>
            <a:ext cx="391063" cy="1137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 flipV="1">
            <a:off x="5867400" y="2780777"/>
            <a:ext cx="420666" cy="1910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4" name="Straight Arrow Connector 63"/>
          <p:cNvCxnSpPr/>
          <p:nvPr/>
        </p:nvCxnSpPr>
        <p:spPr bwMode="auto">
          <a:xfrm rot="5400000" flipH="1" flipV="1">
            <a:off x="5854148" y="2823633"/>
            <a:ext cx="476773" cy="3910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V="1">
            <a:off x="2362200" y="2438400"/>
            <a:ext cx="381000" cy="2762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flipV="1">
            <a:off x="2362200" y="2590800"/>
            <a:ext cx="381000" cy="1238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2362200" y="2714622"/>
            <a:ext cx="381000" cy="1047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2362200" y="2714622"/>
            <a:ext cx="381000" cy="2571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3538539" y="1243013"/>
            <a:ext cx="352424" cy="585788"/>
          </a:xfrm>
          <a:prstGeom prst="rect">
            <a:avLst/>
          </a:prstGeom>
          <a:solidFill>
            <a:schemeClr val="bg1">
              <a:lumMod val="60000"/>
              <a:lumOff val="40000"/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grpSp>
        <p:nvGrpSpPr>
          <p:cNvPr id="3" name="Group 93"/>
          <p:cNvGrpSpPr/>
          <p:nvPr/>
        </p:nvGrpSpPr>
        <p:grpSpPr>
          <a:xfrm>
            <a:off x="1762124" y="1440936"/>
            <a:ext cx="5319719" cy="4212152"/>
            <a:chOff x="1762124" y="1440936"/>
            <a:chExt cx="5319719" cy="4212152"/>
          </a:xfrm>
        </p:grpSpPr>
        <p:cxnSp>
          <p:nvCxnSpPr>
            <p:cNvPr id="95" name="Straight Connector 94"/>
            <p:cNvCxnSpPr/>
            <p:nvPr/>
          </p:nvCxnSpPr>
          <p:spPr bwMode="auto">
            <a:xfrm rot="10800000">
              <a:off x="6279382" y="3000376"/>
              <a:ext cx="40325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" name="Group 80"/>
            <p:cNvGrpSpPr/>
            <p:nvPr/>
          </p:nvGrpSpPr>
          <p:grpSpPr>
            <a:xfrm>
              <a:off x="1762124" y="1440936"/>
              <a:ext cx="5319719" cy="4212152"/>
              <a:chOff x="1762124" y="1440936"/>
              <a:chExt cx="5319719" cy="4212152"/>
            </a:xfrm>
          </p:grpSpPr>
          <p:cxnSp>
            <p:nvCxnSpPr>
              <p:cNvPr id="97" name="Straight Connector 96"/>
              <p:cNvCxnSpPr/>
              <p:nvPr/>
            </p:nvCxnSpPr>
            <p:spPr bwMode="auto">
              <a:xfrm>
                <a:off x="6292829" y="2609850"/>
                <a:ext cx="789011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/>
              <p:cNvCxnSpPr/>
              <p:nvPr/>
            </p:nvCxnSpPr>
            <p:spPr bwMode="auto">
              <a:xfrm rot="5400000">
                <a:off x="5693569" y="3979069"/>
                <a:ext cx="2738438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/>
              <p:cNvCxnSpPr/>
              <p:nvPr/>
            </p:nvCxnSpPr>
            <p:spPr bwMode="auto">
              <a:xfrm rot="10800000" flipV="1">
                <a:off x="6292830" y="5348287"/>
                <a:ext cx="789013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/>
              <p:cNvCxnSpPr/>
              <p:nvPr/>
            </p:nvCxnSpPr>
            <p:spPr bwMode="auto">
              <a:xfrm rot="10800000">
                <a:off x="6279382" y="4867275"/>
                <a:ext cx="403252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/>
              <p:cNvCxnSpPr/>
              <p:nvPr/>
            </p:nvCxnSpPr>
            <p:spPr bwMode="auto">
              <a:xfrm rot="5400000" flipH="1" flipV="1">
                <a:off x="5730130" y="3933825"/>
                <a:ext cx="1866899" cy="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/>
              <p:cNvCxnSpPr/>
              <p:nvPr/>
            </p:nvCxnSpPr>
            <p:spPr bwMode="auto">
              <a:xfrm rot="10800000" flipV="1">
                <a:off x="1762124" y="2714621"/>
                <a:ext cx="600077" cy="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/>
              <p:cNvCxnSpPr/>
              <p:nvPr/>
            </p:nvCxnSpPr>
            <p:spPr bwMode="auto">
              <a:xfrm rot="5400000" flipH="1" flipV="1">
                <a:off x="609598" y="3886197"/>
                <a:ext cx="2343153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/>
              <p:cNvCxnSpPr/>
              <p:nvPr/>
            </p:nvCxnSpPr>
            <p:spPr bwMode="auto">
              <a:xfrm rot="10800000" flipV="1">
                <a:off x="1766886" y="5057771"/>
                <a:ext cx="595315" cy="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5" name="Rectangle 104"/>
              <p:cNvSpPr/>
              <p:nvPr/>
            </p:nvSpPr>
            <p:spPr bwMode="auto">
              <a:xfrm>
                <a:off x="2362199" y="4574381"/>
                <a:ext cx="3930629" cy="1078707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  <a:alpha val="68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cxnSp>
            <p:nvCxnSpPr>
              <p:cNvPr id="106" name="Elbow Connector 105"/>
              <p:cNvCxnSpPr/>
              <p:nvPr/>
            </p:nvCxnSpPr>
            <p:spPr bwMode="auto">
              <a:xfrm rot="10800000" flipV="1">
                <a:off x="2755033" y="1440936"/>
                <a:ext cx="768096" cy="978408"/>
              </a:xfrm>
              <a:prstGeom prst="bentConnector3">
                <a:avLst>
                  <a:gd name="adj1" fmla="val 74182"/>
                </a:avLst>
              </a:prstGeom>
              <a:solidFill>
                <a:schemeClr val="accent1"/>
              </a:solidFill>
              <a:ln w="38100" cap="flat" cmpd="sng" algn="ctr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-2.59259E-6 L 0.13264 -0.00162 " pathEditMode="relative" rAng="0" ptsTypes="AA">
                                      <p:cBhvr>
                                        <p:cTn id="18" dur="28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-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4483510"/>
            <a:ext cx="8229599" cy="1231490"/>
          </a:xfrm>
        </p:spPr>
        <p:txBody>
          <a:bodyPr>
            <a:normAutofit/>
          </a:bodyPr>
          <a:lstStyle/>
          <a:p>
            <a:r>
              <a:rPr lang="en-US" dirty="0" smtClean="0"/>
              <a:t>Power can be reduced by this method.</a:t>
            </a:r>
          </a:p>
          <a:p>
            <a:r>
              <a:rPr lang="en-US" dirty="0" smtClean="0"/>
              <a:t>However, not actually sub-threshold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0"/>
          </p:nvPr>
        </p:nvGraphicFramePr>
        <p:xfrm>
          <a:off x="457200" y="1334728"/>
          <a:ext cx="8229599" cy="2634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845"/>
                <a:gridCol w="1408471"/>
                <a:gridCol w="2204884"/>
                <a:gridCol w="3200399"/>
              </a:tblGrid>
              <a:tr h="5315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Sub-threshold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Core Equivalent</a:t>
                      </a:r>
                      <a:endParaRPr lang="en-US" dirty="0"/>
                    </a:p>
                  </a:txBody>
                  <a:tcPr/>
                </a:tc>
              </a:tr>
              <a:tr h="307979">
                <a:tc>
                  <a:txBody>
                    <a:bodyPr/>
                    <a:lstStyle/>
                    <a:p>
                      <a:r>
                        <a:rPr lang="en-US" dirty="0" smtClean="0"/>
                        <a:t>Max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125MHz</a:t>
                      </a:r>
                      <a:r>
                        <a:rPr lang="en-US" baseline="0" dirty="0" smtClean="0"/>
                        <a:t> x </a:t>
                      </a:r>
                      <a:r>
                        <a:rPr lang="en-US" b="1" baseline="0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07979">
                <a:tc>
                  <a:txBody>
                    <a:bodyPr/>
                    <a:lstStyle/>
                    <a:p>
                      <a:r>
                        <a:rPr lang="en-US" dirty="0" smtClean="0"/>
                        <a:t>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0.84V</a:t>
                      </a:r>
                      <a:endParaRPr lang="en-US" dirty="0"/>
                    </a:p>
                  </a:txBody>
                  <a:tcPr/>
                </a:tc>
              </a:tr>
              <a:tr h="531581">
                <a:tc>
                  <a:txBody>
                    <a:bodyPr/>
                    <a:lstStyle/>
                    <a:p>
                      <a:r>
                        <a:rPr lang="en-US" dirty="0" smtClean="0"/>
                        <a:t>Energy</a:t>
                      </a:r>
                      <a:r>
                        <a:rPr lang="en-US" baseline="0" dirty="0" smtClean="0"/>
                        <a:t> (J/comp)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26.4E</a:t>
                      </a:r>
                      <a:r>
                        <a:rPr lang="en-US" sz="2400" b="1" baseline="30000" dirty="0" smtClean="0"/>
                        <a:t>-12</a:t>
                      </a:r>
                      <a:endParaRPr lang="en-US" sz="24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6.23E</a:t>
                      </a:r>
                      <a:r>
                        <a:rPr lang="en-US" sz="2400" b="1" baseline="30000" dirty="0" smtClean="0"/>
                        <a:t>-12</a:t>
                      </a:r>
                      <a:endParaRPr lang="en-US" sz="24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24.92E</a:t>
                      </a:r>
                      <a:r>
                        <a:rPr lang="en-US" sz="2400" b="1" baseline="30000" dirty="0" smtClean="0"/>
                        <a:t>-12</a:t>
                      </a:r>
                      <a:endParaRPr lang="en-US" sz="2400" b="1" baseline="30000" dirty="0"/>
                    </a:p>
                  </a:txBody>
                  <a:tcPr/>
                </a:tc>
              </a:tr>
              <a:tr h="307979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Energy</a:t>
                      </a:r>
                      <a:r>
                        <a:rPr lang="en-US" baseline="0" dirty="0" smtClean="0"/>
                        <a:t> Efficiency</a:t>
                      </a:r>
                      <a:endParaRPr lang="en-US" dirty="0"/>
                    </a:p>
                  </a:txBody>
                  <a:tcPr/>
                </a:tc>
              </a:tr>
              <a:tr h="307979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High-Power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Slow, Less Reliable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Area, Complexity, IO!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Sub-Threshold Multi-Core </a:t>
            </a:r>
            <a:r>
              <a:rPr lang="en-US" dirty="0" smtClean="0"/>
              <a:t>– (Simulation Results)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4483510"/>
            <a:ext cx="8229599" cy="123149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theory, Sub-threshold Multi-core processors are more power efficient.</a:t>
            </a:r>
          </a:p>
          <a:p>
            <a:r>
              <a:rPr lang="en-US" dirty="0" smtClean="0"/>
              <a:t>However, currently </a:t>
            </a:r>
            <a:r>
              <a:rPr lang="en-US" dirty="0" smtClean="0"/>
              <a:t>impractical</a:t>
            </a:r>
          </a:p>
          <a:p>
            <a:r>
              <a:rPr lang="en-US" dirty="0" smtClean="0"/>
              <a:t>Don’t know the optimal case</a:t>
            </a:r>
            <a:endParaRPr lang="en-US" dirty="0" smtClean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0"/>
          </p:nvPr>
        </p:nvGraphicFramePr>
        <p:xfrm>
          <a:off x="457200" y="1334728"/>
          <a:ext cx="8229599" cy="2634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845"/>
                <a:gridCol w="1408471"/>
                <a:gridCol w="2204884"/>
                <a:gridCol w="3200399"/>
              </a:tblGrid>
              <a:tr h="5315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Nominal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Sub-threshold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 Core Equivalent</a:t>
                      </a:r>
                      <a:endParaRPr lang="en-US" dirty="0"/>
                    </a:p>
                  </a:txBody>
                  <a:tcPr/>
                </a:tc>
              </a:tr>
              <a:tr h="307979">
                <a:tc>
                  <a:txBody>
                    <a:bodyPr/>
                    <a:lstStyle/>
                    <a:p>
                      <a:r>
                        <a:rPr lang="en-US" dirty="0" smtClean="0"/>
                        <a:t>Max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3.3MHz</a:t>
                      </a:r>
                      <a:r>
                        <a:rPr lang="en-US" baseline="0" dirty="0" smtClean="0"/>
                        <a:t> x </a:t>
                      </a:r>
                      <a:r>
                        <a:rPr lang="en-US" b="1" dirty="0" smtClean="0"/>
                        <a:t>152</a:t>
                      </a:r>
                      <a:endParaRPr lang="en-US" b="1" dirty="0"/>
                    </a:p>
                  </a:txBody>
                  <a:tcPr/>
                </a:tc>
              </a:tr>
              <a:tr h="307979">
                <a:tc>
                  <a:txBody>
                    <a:bodyPr/>
                    <a:lstStyle/>
                    <a:p>
                      <a:r>
                        <a:rPr lang="en-US" dirty="0" smtClean="0"/>
                        <a:t>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0.6V</a:t>
                      </a:r>
                      <a:endParaRPr lang="en-US" dirty="0"/>
                    </a:p>
                  </a:txBody>
                  <a:tcPr/>
                </a:tc>
              </a:tr>
              <a:tr h="531581">
                <a:tc>
                  <a:txBody>
                    <a:bodyPr/>
                    <a:lstStyle/>
                    <a:p>
                      <a:r>
                        <a:rPr lang="en-US" dirty="0" smtClean="0"/>
                        <a:t>Energy</a:t>
                      </a:r>
                      <a:r>
                        <a:rPr lang="en-US" baseline="0" dirty="0" smtClean="0"/>
                        <a:t> (J/comp)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26.4E</a:t>
                      </a:r>
                      <a:r>
                        <a:rPr lang="en-US" sz="2400" b="1" baseline="30000" dirty="0" smtClean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3.24E</a:t>
                      </a:r>
                      <a:r>
                        <a:rPr lang="en-US" sz="2400" b="1" baseline="30000" dirty="0" smtClean="0"/>
                        <a:t>-12</a:t>
                      </a:r>
                      <a:endParaRPr lang="en-US" sz="24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 smtClean="0"/>
                        <a:t>492E</a:t>
                      </a:r>
                      <a:r>
                        <a:rPr lang="en-US" sz="2400" b="1" baseline="30000" dirty="0" smtClean="0"/>
                        <a:t>-12</a:t>
                      </a:r>
                      <a:endParaRPr lang="en-US" sz="2400" b="1" baseline="30000" dirty="0"/>
                    </a:p>
                  </a:txBody>
                  <a:tcPr/>
                </a:tc>
              </a:tr>
              <a:tr h="307979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Energy</a:t>
                      </a:r>
                      <a:r>
                        <a:rPr lang="en-US" baseline="0" dirty="0" smtClean="0"/>
                        <a:t> Efficiency</a:t>
                      </a:r>
                      <a:endParaRPr lang="en-US" dirty="0"/>
                    </a:p>
                  </a:txBody>
                  <a:tcPr/>
                </a:tc>
              </a:tr>
              <a:tr h="307979"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High-Power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Slow, Less Reliable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Area, Complexity, IO!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Sub-Threshold Multi-Core </a:t>
            </a:r>
            <a:r>
              <a:rPr lang="en-US" dirty="0" smtClean="0"/>
              <a:t>– (Simulation Results)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2452"/>
            <a:ext cx="8229600" cy="609476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5472" y="948689"/>
            <a:ext cx="862043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[1 ] Paul R. Gray, Paul J. Hurst, Stephen H. Lewis, Robert G. Meyer, ”Analysis </a:t>
            </a:r>
            <a:r>
              <a:rPr lang="en-US" sz="1200" dirty="0" smtClean="0"/>
              <a:t>And Design </a:t>
            </a:r>
            <a:r>
              <a:rPr lang="en-US" sz="1200" dirty="0"/>
              <a:t>Of Analog Integrated Circuits,” 5Th Ed, Wiley, New York, 2009.</a:t>
            </a:r>
          </a:p>
          <a:p>
            <a:r>
              <a:rPr lang="en-US" sz="1200" dirty="0"/>
              <a:t>[2 ] C. Su, C. </a:t>
            </a:r>
            <a:r>
              <a:rPr lang="en-US" sz="1200" dirty="0" err="1"/>
              <a:t>Tsui</a:t>
            </a:r>
            <a:r>
              <a:rPr lang="en-US" sz="1200" dirty="0"/>
              <a:t>, A. </a:t>
            </a:r>
            <a:r>
              <a:rPr lang="en-US" sz="1200" dirty="0" err="1"/>
              <a:t>Despain</a:t>
            </a:r>
            <a:r>
              <a:rPr lang="en-US" sz="1200" dirty="0"/>
              <a:t>, ”Low power architecture design and </a:t>
            </a:r>
            <a:r>
              <a:rPr lang="en-US" sz="1200" dirty="0" smtClean="0"/>
              <a:t>compilation techniques </a:t>
            </a:r>
            <a:r>
              <a:rPr lang="en-US" sz="1200" dirty="0"/>
              <a:t>for high performance processors,” Proceedings of the IEEE COMPCON</a:t>
            </a:r>
            <a:r>
              <a:rPr lang="en-US" sz="1200" dirty="0" smtClean="0"/>
              <a:t>, February </a:t>
            </a:r>
            <a:r>
              <a:rPr lang="en-US" sz="1200" dirty="0"/>
              <a:t>1994.</a:t>
            </a:r>
          </a:p>
          <a:p>
            <a:r>
              <a:rPr lang="en-US" sz="1200" dirty="0"/>
              <a:t>[3 ] G. Blair, ”Designing low-power digital CMOS,” Electronics &amp; </a:t>
            </a:r>
            <a:r>
              <a:rPr lang="en-US" sz="1200" dirty="0" smtClean="0"/>
              <a:t>Communication Engineering </a:t>
            </a:r>
            <a:r>
              <a:rPr lang="en-US" sz="1200" dirty="0"/>
              <a:t>Journal, vol. 6, no. 5, pp. 229-236, Oct. 1994.</a:t>
            </a:r>
          </a:p>
          <a:p>
            <a:r>
              <a:rPr lang="en-US" sz="1200" dirty="0"/>
              <a:t>[4 ] S. </a:t>
            </a:r>
            <a:r>
              <a:rPr lang="en-US" sz="1200" dirty="0" err="1"/>
              <a:t>Meliza</a:t>
            </a:r>
            <a:r>
              <a:rPr lang="en-US" sz="1200" dirty="0"/>
              <a:t> ”Ultra low energy digital logic controller design for wireless sensor net</a:t>
            </a:r>
            <a:r>
              <a:rPr lang="en-US" sz="1200" dirty="0" smtClean="0"/>
              <a:t>-works</a:t>
            </a:r>
            <a:r>
              <a:rPr lang="en-US" sz="1200" dirty="0"/>
              <a:t>,” M.S. dissertation, Oregon State University, Corvallis Oregon, 2009.</a:t>
            </a:r>
          </a:p>
          <a:p>
            <a:r>
              <a:rPr lang="en-US" sz="1200" dirty="0"/>
              <a:t>[5 ] A. Wang and A. </a:t>
            </a:r>
            <a:r>
              <a:rPr lang="en-US" sz="1200" dirty="0" err="1"/>
              <a:t>Chandrakasan</a:t>
            </a:r>
            <a:r>
              <a:rPr lang="en-US" sz="1200" dirty="0"/>
              <a:t>, ”A 180-mv </a:t>
            </a:r>
            <a:r>
              <a:rPr lang="en-US" sz="1200" dirty="0" err="1"/>
              <a:t>subthreshold</a:t>
            </a:r>
            <a:r>
              <a:rPr lang="en-US" sz="1200" dirty="0"/>
              <a:t> </a:t>
            </a:r>
            <a:r>
              <a:rPr lang="en-US" sz="1200" dirty="0" err="1"/>
              <a:t>fft</a:t>
            </a:r>
            <a:r>
              <a:rPr lang="en-US" sz="1200" dirty="0"/>
              <a:t> processor using </a:t>
            </a:r>
            <a:r>
              <a:rPr lang="en-US" sz="1200" dirty="0" smtClean="0"/>
              <a:t>a minimum </a:t>
            </a:r>
            <a:r>
              <a:rPr lang="en-US" sz="1200" dirty="0"/>
              <a:t>energy design methodology,” Solid-State Circuits, IEEE Journal of, vol</a:t>
            </a:r>
            <a:r>
              <a:rPr lang="en-US" sz="1200" dirty="0" smtClean="0"/>
              <a:t>.40</a:t>
            </a:r>
            <a:r>
              <a:rPr lang="en-US" sz="1200" dirty="0"/>
              <a:t>, no. 1, pp. 310-319, 2005.</a:t>
            </a:r>
          </a:p>
          <a:p>
            <a:r>
              <a:rPr lang="en-US" sz="1200" dirty="0"/>
              <a:t>[6 ] S. Hanson, et al., ”Ultralow-voltage minimum-energy CMOS,” IBM Journal </a:t>
            </a:r>
            <a:r>
              <a:rPr lang="en-US" sz="1200" dirty="0" smtClean="0"/>
              <a:t>of Research </a:t>
            </a:r>
            <a:r>
              <a:rPr lang="en-US" sz="1200" dirty="0"/>
              <a:t>and Development, Vol. 50, pp. 469-90, 2006.</a:t>
            </a:r>
          </a:p>
          <a:p>
            <a:r>
              <a:rPr lang="en-US" sz="1200" dirty="0"/>
              <a:t>[7 ] T. Sakurai, ”Low power digital circuit design,” in Proc. of the 30th </a:t>
            </a:r>
            <a:r>
              <a:rPr lang="en-US" sz="1200" dirty="0" smtClean="0"/>
              <a:t>European Solid</a:t>
            </a:r>
            <a:r>
              <a:rPr lang="en-US" sz="1200" dirty="0"/>
              <a:t>-State Circuits Conf., Sep. 2004, pp. 11-18.</a:t>
            </a:r>
          </a:p>
          <a:p>
            <a:r>
              <a:rPr lang="en-US" sz="1200" dirty="0"/>
              <a:t>[8 ] H. </a:t>
            </a:r>
            <a:r>
              <a:rPr lang="en-US" sz="1200" dirty="0" err="1"/>
              <a:t>Soeleman</a:t>
            </a:r>
            <a:r>
              <a:rPr lang="en-US" sz="1200" dirty="0"/>
              <a:t> and K. Roy, ”Ultra-low power digital </a:t>
            </a:r>
            <a:r>
              <a:rPr lang="en-US" sz="1200" dirty="0" err="1"/>
              <a:t>subthreshold</a:t>
            </a:r>
            <a:r>
              <a:rPr lang="en-US" sz="1200" dirty="0"/>
              <a:t> logic circuits,</a:t>
            </a:r>
            <a:r>
              <a:rPr lang="en-US" sz="1200" dirty="0" smtClean="0"/>
              <a:t>” in </a:t>
            </a:r>
            <a:r>
              <a:rPr lang="en-US" sz="1200" dirty="0"/>
              <a:t>IEEE International Symposium on Low Power Electronics and Design, 1999</a:t>
            </a:r>
            <a:r>
              <a:rPr lang="en-US" sz="1200" dirty="0" smtClean="0"/>
              <a:t>, pp</a:t>
            </a:r>
            <a:r>
              <a:rPr lang="en-US" sz="1200" dirty="0"/>
              <a:t>.94-96.</a:t>
            </a:r>
          </a:p>
          <a:p>
            <a:r>
              <a:rPr lang="en-US" sz="1200" dirty="0"/>
              <a:t>[9 ] B. </a:t>
            </a:r>
            <a:r>
              <a:rPr lang="en-US" sz="1200" dirty="0" err="1"/>
              <a:t>Zhai</a:t>
            </a:r>
            <a:r>
              <a:rPr lang="en-US" sz="1200" dirty="0"/>
              <a:t>, et al., ”A 2.60pJ/Inst. </a:t>
            </a:r>
            <a:r>
              <a:rPr lang="en-US" sz="1200" dirty="0" err="1"/>
              <a:t>Subthreshold</a:t>
            </a:r>
            <a:r>
              <a:rPr lang="en-US" sz="1200" dirty="0"/>
              <a:t> Sensor Processor for Optimal </a:t>
            </a:r>
            <a:r>
              <a:rPr lang="en-US" sz="1200" dirty="0" smtClean="0"/>
              <a:t>Energy </a:t>
            </a:r>
            <a:r>
              <a:rPr lang="en-US" sz="1200" dirty="0" err="1" smtClean="0"/>
              <a:t>Effi</a:t>
            </a:r>
            <a:r>
              <a:rPr lang="en-US" sz="1200" dirty="0"/>
              <a:t>- </a:t>
            </a:r>
            <a:r>
              <a:rPr lang="en-US" sz="1200" dirty="0" err="1"/>
              <a:t>ciency</a:t>
            </a:r>
            <a:r>
              <a:rPr lang="en-US" sz="1200" dirty="0"/>
              <a:t>,” IEEE Symposium on VLSI Circuits (VLSI-</a:t>
            </a:r>
            <a:r>
              <a:rPr lang="en-US" sz="1200" dirty="0" err="1"/>
              <a:t>Symp</a:t>
            </a:r>
            <a:r>
              <a:rPr lang="en-US" sz="1200" dirty="0"/>
              <a:t>), June 2006.</a:t>
            </a:r>
          </a:p>
          <a:p>
            <a:r>
              <a:rPr lang="en-US" sz="1200" dirty="0"/>
              <a:t>[10 ] B. </a:t>
            </a:r>
            <a:r>
              <a:rPr lang="en-US" sz="1200" dirty="0" err="1"/>
              <a:t>Gwee</a:t>
            </a:r>
            <a:r>
              <a:rPr lang="en-US" sz="1200" dirty="0"/>
              <a:t>, et al, ”A Low-Voltage </a:t>
            </a:r>
            <a:r>
              <a:rPr lang="en-US" sz="1200" dirty="0" err="1"/>
              <a:t>Micropower</a:t>
            </a:r>
            <a:r>
              <a:rPr lang="en-US" sz="1200" dirty="0"/>
              <a:t> Asynchronous Multiplier With </a:t>
            </a:r>
            <a:r>
              <a:rPr lang="en-US" sz="1200" dirty="0" err="1"/>
              <a:t>Shif</a:t>
            </a:r>
            <a:r>
              <a:rPr lang="en-US" sz="1200" dirty="0" err="1" smtClean="0"/>
              <a:t>-tAdd</a:t>
            </a:r>
            <a:r>
              <a:rPr lang="en-US" sz="1200" dirty="0" smtClean="0"/>
              <a:t> </a:t>
            </a:r>
            <a:r>
              <a:rPr lang="en-US" sz="1200" dirty="0"/>
              <a:t>Multiplication Approach,” IEEE Transactions on Circuits and Systems I: </a:t>
            </a:r>
            <a:r>
              <a:rPr lang="en-US" sz="1200" dirty="0" err="1"/>
              <a:t>Reg</a:t>
            </a:r>
            <a:r>
              <a:rPr lang="en-US" sz="1200" dirty="0" err="1" smtClean="0"/>
              <a:t>-ular</a:t>
            </a:r>
            <a:r>
              <a:rPr lang="en-US" sz="1200" dirty="0" smtClean="0"/>
              <a:t> </a:t>
            </a:r>
            <a:r>
              <a:rPr lang="en-US" sz="1200" dirty="0"/>
              <a:t>Papers, Vol. 57, No. 7, pp. 1349-1359, July 2009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[11 ] C. Singh, et al., ”A 4-bit </a:t>
            </a:r>
            <a:r>
              <a:rPr lang="en-US" sz="1200" dirty="0" err="1" smtClean="0"/>
              <a:t>Subthreshold</a:t>
            </a:r>
            <a:r>
              <a:rPr lang="en-US" sz="1200" dirty="0" smtClean="0"/>
              <a:t> MIPS Processor for Ultra Low Power Applications,” [Online document] April. 2008 [2010 Jan 30], Available at HTTP: http://</a:t>
            </a:r>
            <a:r>
              <a:rPr lang="en-US" sz="1200" dirty="0" err="1" smtClean="0"/>
              <a:t>users.ecel.ufl.edu</a:t>
            </a:r>
            <a:r>
              <a:rPr lang="en-US" sz="1200" dirty="0" smtClean="0"/>
              <a:t>/ </a:t>
            </a:r>
            <a:r>
              <a:rPr lang="en-US" sz="1200" dirty="0" err="1" smtClean="0"/>
              <a:t>csingh/MIPS.pdf</a:t>
            </a:r>
            <a:r>
              <a:rPr lang="en-US" sz="1200" dirty="0" smtClean="0"/>
              <a:t>, April 2008.</a:t>
            </a:r>
          </a:p>
          <a:p>
            <a:r>
              <a:rPr lang="en-US" sz="1200" dirty="0" smtClean="0"/>
              <a:t>[12 ] W. </a:t>
            </a:r>
            <a:r>
              <a:rPr lang="en-US" sz="1200" dirty="0" err="1" smtClean="0"/>
              <a:t>Chedid</a:t>
            </a:r>
            <a:r>
              <a:rPr lang="en-US" sz="1200" dirty="0" smtClean="0"/>
              <a:t>, C. Yu, and B. Lee, ”Power Analysis and Optimization Techniques for Energy Efficient Computer Systems,” Advances in Computers, Vol. 63, 2005.</a:t>
            </a:r>
          </a:p>
          <a:p>
            <a:r>
              <a:rPr lang="en-US" sz="1200" dirty="0" smtClean="0"/>
              <a:t>[13 ] William Dally et al. ”Stream Processors: Programmability with Efficiency” ACM Queue, March 2004, pp. 52-62.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7189"/>
            <a:ext cx="8229600" cy="5715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5472" y="948689"/>
            <a:ext cx="861305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[</a:t>
            </a:r>
            <a:r>
              <a:rPr lang="en-US" sz="1200" dirty="0"/>
              <a:t>14 ] </a:t>
            </a:r>
            <a:r>
              <a:rPr lang="en-US" sz="1200" dirty="0" err="1"/>
              <a:t>Kapasi</a:t>
            </a:r>
            <a:r>
              <a:rPr lang="en-US" sz="1200" dirty="0"/>
              <a:t>, U. J., </a:t>
            </a:r>
            <a:r>
              <a:rPr lang="en-US" sz="1200" dirty="0" err="1"/>
              <a:t>Rixner</a:t>
            </a:r>
            <a:r>
              <a:rPr lang="en-US" sz="1200" dirty="0"/>
              <a:t>, S., Dally, W. J., </a:t>
            </a:r>
            <a:r>
              <a:rPr lang="en-US" sz="1200" dirty="0" err="1"/>
              <a:t>Khailany</a:t>
            </a:r>
            <a:r>
              <a:rPr lang="en-US" sz="1200" dirty="0"/>
              <a:t>, B., </a:t>
            </a:r>
            <a:r>
              <a:rPr lang="en-US" sz="1200" dirty="0" err="1"/>
              <a:t>Ahn</a:t>
            </a:r>
            <a:r>
              <a:rPr lang="en-US" sz="1200" dirty="0"/>
              <a:t>, J. H., Mattson, P.</a:t>
            </a:r>
            <a:r>
              <a:rPr lang="en-US" sz="1200" dirty="0" smtClean="0"/>
              <a:t>, and </a:t>
            </a:r>
            <a:r>
              <a:rPr lang="en-US" sz="1200" dirty="0"/>
              <a:t>Owens, J. D. 2003</a:t>
            </a:r>
            <a:r>
              <a:rPr lang="en-US" sz="1200" dirty="0" smtClean="0"/>
              <a:t>. ”</a:t>
            </a:r>
            <a:r>
              <a:rPr lang="en-US" sz="1200" dirty="0"/>
              <a:t>Programmable Stream Processors.” Computer 36, 8 (Aug</a:t>
            </a:r>
            <a:r>
              <a:rPr lang="en-US" sz="1200" dirty="0" smtClean="0"/>
              <a:t>.2003</a:t>
            </a:r>
            <a:r>
              <a:rPr lang="en-US" sz="1200" dirty="0"/>
              <a:t>), 54-62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[15 ] </a:t>
            </a:r>
            <a:r>
              <a:rPr lang="en-US" sz="1200" dirty="0" err="1"/>
              <a:t>Khailany</a:t>
            </a:r>
            <a:r>
              <a:rPr lang="en-US" sz="1200" dirty="0"/>
              <a:t>, B., Dally, W. J., </a:t>
            </a:r>
            <a:r>
              <a:rPr lang="en-US" sz="1200" dirty="0" err="1"/>
              <a:t>Rixner</a:t>
            </a:r>
            <a:r>
              <a:rPr lang="en-US" sz="1200" dirty="0"/>
              <a:t>, S., </a:t>
            </a:r>
            <a:r>
              <a:rPr lang="en-US" sz="1200" dirty="0" err="1"/>
              <a:t>Kapasi</a:t>
            </a:r>
            <a:r>
              <a:rPr lang="en-US" sz="1200" dirty="0"/>
              <a:t>, U. J., Owens, J. D., and </a:t>
            </a:r>
            <a:r>
              <a:rPr lang="en-US" sz="1200" dirty="0" err="1"/>
              <a:t>Towles</a:t>
            </a:r>
            <a:r>
              <a:rPr lang="en-US" sz="1200" dirty="0"/>
              <a:t>, B</a:t>
            </a:r>
            <a:r>
              <a:rPr lang="en-US" sz="1200" dirty="0" smtClean="0"/>
              <a:t>. 2003</a:t>
            </a:r>
            <a:r>
              <a:rPr lang="en-US" sz="1200" dirty="0"/>
              <a:t>. ”Exploring the VLSI Scalability of Stream Processors.” In Proceedings of </a:t>
            </a:r>
            <a:r>
              <a:rPr lang="en-US" sz="1200" dirty="0" smtClean="0"/>
              <a:t>the 9th </a:t>
            </a:r>
            <a:r>
              <a:rPr lang="en-US" sz="1200" dirty="0"/>
              <a:t>international Symposium on High-Performance Computer </a:t>
            </a:r>
            <a:r>
              <a:rPr lang="en-US" sz="1200" dirty="0" err="1"/>
              <a:t>Architecture(</a:t>
            </a:r>
            <a:r>
              <a:rPr lang="en-US" sz="1200" dirty="0" err="1" smtClean="0"/>
              <a:t>February</a:t>
            </a:r>
            <a:r>
              <a:rPr lang="en-US" sz="1200" dirty="0" smtClean="0"/>
              <a:t> 08 </a:t>
            </a:r>
            <a:r>
              <a:rPr lang="en-US" sz="1200" dirty="0"/>
              <a:t>- 12, 2003). HPCA. IEEE Computer Society, Washington, DC, 153.</a:t>
            </a:r>
          </a:p>
          <a:p>
            <a:r>
              <a:rPr lang="en-US" sz="1200" dirty="0"/>
              <a:t>[16 ] Tong Lin; </a:t>
            </a:r>
            <a:r>
              <a:rPr lang="en-US" sz="1200" dirty="0" err="1"/>
              <a:t>Kwen-Siong</a:t>
            </a:r>
            <a:r>
              <a:rPr lang="en-US" sz="1200" dirty="0"/>
              <a:t> Chong; Bah-</a:t>
            </a:r>
            <a:r>
              <a:rPr lang="en-US" sz="1200" dirty="0" err="1"/>
              <a:t>Hwee</a:t>
            </a:r>
            <a:r>
              <a:rPr lang="en-US" sz="1200" dirty="0"/>
              <a:t> </a:t>
            </a:r>
            <a:r>
              <a:rPr lang="en-US" sz="1200" dirty="0" err="1"/>
              <a:t>Gwee</a:t>
            </a:r>
            <a:r>
              <a:rPr lang="en-US" sz="1200" dirty="0"/>
              <a:t>; Chang, J.S.; , ”Fine-grained </a:t>
            </a:r>
            <a:r>
              <a:rPr lang="en-US" sz="1200" dirty="0" smtClean="0"/>
              <a:t>power gating </a:t>
            </a:r>
            <a:r>
              <a:rPr lang="en-US" sz="1200" dirty="0"/>
              <a:t>for leakage and short-circuit power reduction by using asynchronous-logic,</a:t>
            </a:r>
            <a:r>
              <a:rPr lang="en-US" sz="1200" dirty="0" smtClean="0"/>
              <a:t>” Circuits </a:t>
            </a:r>
            <a:r>
              <a:rPr lang="en-US" sz="1200" dirty="0"/>
              <a:t>and Systems, 2009. ISCAS 2009. IEEE International Symposium on , vol.</a:t>
            </a:r>
            <a:r>
              <a:rPr lang="en-US" sz="1200" dirty="0" smtClean="0"/>
              <a:t>, no</a:t>
            </a:r>
            <a:r>
              <a:rPr lang="en-US" sz="1200" dirty="0"/>
              <a:t>., pp.3162-3165, 24-27 May 2009.</a:t>
            </a:r>
          </a:p>
          <a:p>
            <a:r>
              <a:rPr lang="en-US" sz="1200" dirty="0"/>
              <a:t>[17 ] Nair, P.S.; </a:t>
            </a:r>
            <a:r>
              <a:rPr lang="en-US" sz="1200" dirty="0" err="1"/>
              <a:t>Koppa</a:t>
            </a:r>
            <a:r>
              <a:rPr lang="en-US" sz="1200" dirty="0"/>
              <a:t>, S.; John, E.B.; , ”A comparative analysis of coarse-</a:t>
            </a:r>
            <a:r>
              <a:rPr lang="en-US" sz="1200" dirty="0" smtClean="0"/>
              <a:t>grain and </a:t>
            </a:r>
            <a:r>
              <a:rPr lang="en-US" sz="1200" dirty="0"/>
              <a:t>fine-grain power gating for FPGA lookup tables,” Circuits and Systems, 2009</a:t>
            </a:r>
            <a:r>
              <a:rPr lang="en-US" sz="1200" dirty="0" smtClean="0"/>
              <a:t>. MWSCAS </a:t>
            </a:r>
            <a:r>
              <a:rPr lang="en-US" sz="1200" dirty="0"/>
              <a:t>’09. 52nd IEEE International Midwest Symposium on , vol., no., pp.507</a:t>
            </a:r>
            <a:r>
              <a:rPr lang="en-US" sz="1200" dirty="0" smtClean="0"/>
              <a:t>-510</a:t>
            </a:r>
            <a:r>
              <a:rPr lang="en-US" sz="1200" dirty="0"/>
              <a:t>, 2-5 Aug. 2009.</a:t>
            </a:r>
          </a:p>
          <a:p>
            <a:r>
              <a:rPr lang="en-US" sz="1200" dirty="0"/>
              <a:t>[18 ] Ming-Dou Ker; Tzu-Ming Wang; Fang-Ling </a:t>
            </a:r>
            <a:r>
              <a:rPr lang="en-US" sz="1200" dirty="0" err="1"/>
              <a:t>Hu</a:t>
            </a:r>
            <a:r>
              <a:rPr lang="en-US" sz="1200" dirty="0"/>
              <a:t>; , ”Design on mixed-voltage I/</a:t>
            </a:r>
            <a:r>
              <a:rPr lang="en-US" sz="1200" dirty="0" smtClean="0"/>
              <a:t>O buffers </a:t>
            </a:r>
            <a:r>
              <a:rPr lang="en-US" sz="1200" dirty="0"/>
              <a:t>with slew-rate control in low-voltage CMOS process,” Electronics, </a:t>
            </a:r>
            <a:r>
              <a:rPr lang="en-US" sz="1200" dirty="0" smtClean="0"/>
              <a:t>Circuits and </a:t>
            </a:r>
            <a:r>
              <a:rPr lang="en-US" sz="1200" dirty="0"/>
              <a:t>Systems, 2008. ICECS 2008. 15th IEEE International Conference on , vol.</a:t>
            </a:r>
            <a:r>
              <a:rPr lang="en-US" sz="1200" dirty="0" smtClean="0"/>
              <a:t>, no</a:t>
            </a:r>
            <a:r>
              <a:rPr lang="en-US" sz="1200" dirty="0"/>
              <a:t>., pp.1047-1050, Aug. 31 2008-Sept. 3 2008</a:t>
            </a:r>
          </a:p>
          <a:p>
            <a:r>
              <a:rPr lang="en-US" sz="1200" dirty="0"/>
              <a:t>[19 ] </a:t>
            </a:r>
            <a:r>
              <a:rPr lang="en-US" sz="1200" dirty="0" err="1"/>
              <a:t>Sulaiman</a:t>
            </a:r>
            <a:r>
              <a:rPr lang="en-US" sz="1200" dirty="0"/>
              <a:t>, D.R.; , ”Using clock gating technique for energy reduction in </a:t>
            </a:r>
            <a:r>
              <a:rPr lang="en-US" sz="1200" dirty="0" smtClean="0"/>
              <a:t>portable computers</a:t>
            </a:r>
            <a:r>
              <a:rPr lang="en-US" sz="1200" dirty="0"/>
              <a:t>,” Computer and Communication Engineering, 2008. ICCCE 2008. In</a:t>
            </a:r>
            <a:r>
              <a:rPr lang="en-US" sz="1200" dirty="0" smtClean="0"/>
              <a:t>-</a:t>
            </a:r>
            <a:r>
              <a:rPr lang="en-US" sz="1200" dirty="0" err="1" smtClean="0"/>
              <a:t>ternational</a:t>
            </a:r>
            <a:r>
              <a:rPr lang="en-US" sz="1200" dirty="0" smtClean="0"/>
              <a:t> </a:t>
            </a:r>
            <a:r>
              <a:rPr lang="en-US" sz="1200" dirty="0"/>
              <a:t>Conference on , vol., no., pp.839-842, 13-15 May 2008.</a:t>
            </a:r>
          </a:p>
          <a:p>
            <a:r>
              <a:rPr lang="en-US" sz="1200" dirty="0"/>
              <a:t>[20 ] Calhoun, B.H.; Wang, A.; </a:t>
            </a:r>
            <a:r>
              <a:rPr lang="en-US" sz="1200" dirty="0" err="1"/>
              <a:t>Verma</a:t>
            </a:r>
            <a:r>
              <a:rPr lang="en-US" sz="1200" dirty="0"/>
              <a:t>, N.; </a:t>
            </a:r>
            <a:r>
              <a:rPr lang="en-US" sz="1200" dirty="0" err="1"/>
              <a:t>Chandrakasan</a:t>
            </a:r>
            <a:r>
              <a:rPr lang="en-US" sz="1200" dirty="0"/>
              <a:t>, A.; , ”Sub-Threshold </a:t>
            </a:r>
            <a:r>
              <a:rPr lang="en-US" sz="1200" dirty="0" smtClean="0"/>
              <a:t>Design: The </a:t>
            </a:r>
            <a:r>
              <a:rPr lang="en-US" sz="1200" dirty="0"/>
              <a:t>Challenges of Minimizing Circuit Energy,” Low Power Electronics and Design</a:t>
            </a:r>
            <a:r>
              <a:rPr lang="en-US" sz="1200" dirty="0" smtClean="0"/>
              <a:t>, 2006</a:t>
            </a:r>
            <a:r>
              <a:rPr lang="en-US" sz="1200" dirty="0"/>
              <a:t>. ISLPED’06. Proceedings of the 2006 International Symposium on , vol., no.</a:t>
            </a:r>
            <a:r>
              <a:rPr lang="en-US" sz="1200" dirty="0" smtClean="0"/>
              <a:t>, pp</a:t>
            </a:r>
            <a:r>
              <a:rPr lang="en-US" sz="1200" dirty="0"/>
              <a:t>.366-368, 4-6 Oct. 2006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[21] Tong Lin; </a:t>
            </a:r>
            <a:r>
              <a:rPr lang="en-US" sz="1200" dirty="0" err="1" smtClean="0"/>
              <a:t>Kwen-Siong</a:t>
            </a:r>
            <a:r>
              <a:rPr lang="en-US" sz="1200" dirty="0" smtClean="0"/>
              <a:t> Chong; Bah-</a:t>
            </a:r>
            <a:r>
              <a:rPr lang="en-US" sz="1200" dirty="0" err="1" smtClean="0"/>
              <a:t>Hwee</a:t>
            </a:r>
            <a:r>
              <a:rPr lang="en-US" sz="1200" dirty="0" smtClean="0"/>
              <a:t> </a:t>
            </a:r>
            <a:r>
              <a:rPr lang="en-US" sz="1200" dirty="0" err="1" smtClean="0"/>
              <a:t>Gwee</a:t>
            </a:r>
            <a:r>
              <a:rPr lang="en-US" sz="1200" dirty="0" smtClean="0"/>
              <a:t>; Chang, J.S.; , "Fine-grained power gating for leakage and short-circuit power reduction by using asynchronous-logic," </a:t>
            </a:r>
            <a:r>
              <a:rPr lang="en-US" sz="1200" i="1" dirty="0" smtClean="0"/>
              <a:t>Circuits and Systems, 2009. ISCAS 2009. IEEE International Symposium on , vol., no., pp.3162-3165, 24-27 May 2009.</a:t>
            </a:r>
          </a:p>
          <a:p>
            <a:r>
              <a:rPr lang="en-US" sz="1200" dirty="0" smtClean="0"/>
              <a:t>[22]</a:t>
            </a:r>
            <a:r>
              <a:rPr lang="en-US" sz="1200" dirty="0"/>
              <a:t> Cheng, W.H.; Baas, B.M.; , "Dynamic voltage and frequency scaling circuits with two supply voltages," </a:t>
            </a:r>
            <a:r>
              <a:rPr lang="en-US" sz="1200" i="1" dirty="0"/>
              <a:t>Circuits and Systems, 2008. ISCAS 2008. IEEE International Symposium on , vol., no., pp.1236-1239, 18-21 May </a:t>
            </a:r>
            <a:r>
              <a:rPr lang="en-US" sz="1200" i="1" dirty="0" smtClean="0"/>
              <a:t>2008.</a:t>
            </a:r>
          </a:p>
          <a:p>
            <a:r>
              <a:rPr lang="en-US" sz="1200" dirty="0" smtClean="0"/>
              <a:t>[23] ‪C. L. Su, C. Y. </a:t>
            </a:r>
            <a:r>
              <a:rPr lang="en-US" sz="1200" dirty="0" err="1" smtClean="0"/>
              <a:t>Tsui</a:t>
            </a:r>
            <a:r>
              <a:rPr lang="en-US" sz="1200" dirty="0" smtClean="0"/>
              <a:t>, and A. M. </a:t>
            </a:r>
            <a:r>
              <a:rPr lang="en-US" sz="1200" dirty="0" err="1" smtClean="0"/>
              <a:t>Despain</a:t>
            </a:r>
            <a:r>
              <a:rPr lang="en-US" sz="1200" dirty="0" smtClean="0"/>
              <a:t>. "Low power architecture design and compilation techniques for high-performance processors." IEEE COMPCON, Feb. 1994.‬</a:t>
            </a:r>
          </a:p>
          <a:p>
            <a:r>
              <a:rPr lang="en-US" sz="1200" dirty="0" smtClean="0"/>
              <a:t>[24] J. Howard, S. </a:t>
            </a:r>
            <a:r>
              <a:rPr lang="en-US" sz="1200" dirty="0" err="1" smtClean="0"/>
              <a:t>Dighe</a:t>
            </a:r>
            <a:r>
              <a:rPr lang="en-US" sz="1200" dirty="0" smtClean="0"/>
              <a:t>, Y. </a:t>
            </a:r>
            <a:r>
              <a:rPr lang="en-US" sz="1200" dirty="0" err="1" smtClean="0"/>
              <a:t>Hoskote</a:t>
            </a:r>
            <a:r>
              <a:rPr lang="en-US" sz="1200" dirty="0" smtClean="0"/>
              <a:t>, et al., "A 48-Core IA-32 Message-Passing Processor with DVFS</a:t>
            </a:r>
          </a:p>
          <a:p>
            <a:r>
              <a:rPr lang="en-US" sz="1200" dirty="0" smtClean="0"/>
              <a:t> in 45nm CMOS", </a:t>
            </a:r>
            <a:r>
              <a:rPr lang="en-US" sz="1200" i="1" dirty="0" smtClean="0"/>
              <a:t>ISSCC 2010 Digest of Technical Papers</a:t>
            </a:r>
            <a:r>
              <a:rPr lang="en-US" sz="1200" dirty="0" smtClean="0"/>
              <a:t>, pp. 108-109, Feb., 2010.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Voltage and Frequency Scaling (DVFS)</a:t>
            </a:r>
            <a:endParaRPr lang="en-US" dirty="0"/>
          </a:p>
        </p:txBody>
      </p:sp>
      <p:pic>
        <p:nvPicPr>
          <p:cNvPr id="4" name="Picture 3" descr="Screen shot 2010-02-28 at 5.07.0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0" y="1620335"/>
            <a:ext cx="4596296" cy="26722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2" y="6188585"/>
            <a:ext cx="744056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[22] Cheng, W.H.; Baas, B.M.; , "Dynamic voltage and frequency scaling circuits with two supply voltages," </a:t>
            </a:r>
            <a:r>
              <a:rPr lang="en-US" sz="1050" i="1" dirty="0" smtClean="0"/>
              <a:t>Circuits and Systems, 2008. ISCAS 2008. IEEE International Symposium on , vol., no., pp.1236-1239, 18-21 May 2008.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703300"/>
            <a:ext cx="8137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Reduces dynamic and static power by dynamic scaling of 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dd</a:t>
            </a:r>
            <a:r>
              <a:rPr lang="en-US" dirty="0" smtClean="0"/>
              <a:t> and frequency.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Draw backs: Design complexity and hardware overhead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218085" y="3164348"/>
          <a:ext cx="2729642" cy="1128252"/>
        </p:xfrm>
        <a:graphic>
          <a:graphicData uri="http://schemas.openxmlformats.org/presentationml/2006/ole">
            <p:oleObj spid="_x0000_s2050" name="Equation" r:id="rId4" imgW="952200" imgH="393480" progId="Equation.3">
              <p:embed/>
            </p:oleObj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Cold Scheduling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20381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Re-ordering instructions reduces switching activity within CPU</a:t>
            </a:r>
          </a:p>
          <a:p>
            <a:r>
              <a:rPr lang="en-US" dirty="0" smtClean="0"/>
              <a:t>Therefore, reduced energy consumption</a:t>
            </a:r>
          </a:p>
        </p:txBody>
      </p:sp>
      <p:pic>
        <p:nvPicPr>
          <p:cNvPr id="4" name="Picture 3" descr="Screen shot 2010-02-28 at 5.11.4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88" y="1417638"/>
            <a:ext cx="3770612" cy="2989096"/>
          </a:xfrm>
          <a:prstGeom prst="rect">
            <a:avLst/>
          </a:prstGeom>
        </p:spPr>
      </p:pic>
      <p:pic>
        <p:nvPicPr>
          <p:cNvPr id="5" name="Picture 4" descr="Screen shot 2010-02-28 at 5.11.2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31" y="1417638"/>
            <a:ext cx="4055806" cy="30184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220" y="6182489"/>
            <a:ext cx="72267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[23] ‪C. L. Su, C. Y. </a:t>
            </a:r>
            <a:r>
              <a:rPr lang="en-US" sz="1050" dirty="0" err="1" smtClean="0"/>
              <a:t>Tsui</a:t>
            </a:r>
            <a:r>
              <a:rPr lang="en-US" sz="1050" dirty="0" smtClean="0"/>
              <a:t>, and A. M. </a:t>
            </a:r>
            <a:r>
              <a:rPr lang="en-US" sz="1050" dirty="0" err="1" smtClean="0"/>
              <a:t>Despain</a:t>
            </a:r>
            <a:r>
              <a:rPr lang="en-US" sz="1050" dirty="0" smtClean="0"/>
              <a:t>. "Low power architecture design and compilation techniques for high-performance processors." IEEE COMPCON, Feb. 1994.‬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731" y="4406734"/>
            <a:ext cx="3449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Bit switching reduction of cold scheduling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653324" y="4406734"/>
            <a:ext cx="4033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Performance degradation due to cold scheduling</a:t>
            </a:r>
            <a:endParaRPr lang="en-US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Gray-Coding</a:t>
            </a:r>
            <a:endParaRPr lang="en-US" dirty="0"/>
          </a:p>
        </p:txBody>
      </p:sp>
      <p:pic>
        <p:nvPicPr>
          <p:cNvPr id="13" name="Picture 12" descr="Screen shot 2010-02-28 at 1.39.2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555" y="1417639"/>
            <a:ext cx="3286368" cy="25596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1227" y="5872465"/>
            <a:ext cx="73151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[4 ] S. </a:t>
            </a:r>
            <a:r>
              <a:rPr lang="en-US" sz="1050" dirty="0" err="1"/>
              <a:t>Meliza</a:t>
            </a:r>
            <a:r>
              <a:rPr lang="en-US" sz="1050" dirty="0"/>
              <a:t> ”Ultra low energy digital logic controller design for wireless sensor net</a:t>
            </a:r>
            <a:r>
              <a:rPr lang="en-US" sz="1050" dirty="0" smtClean="0"/>
              <a:t>-works</a:t>
            </a:r>
            <a:r>
              <a:rPr lang="en-US" sz="1050" dirty="0"/>
              <a:t>,” M.S. dissertation,</a:t>
            </a:r>
            <a:r>
              <a:rPr lang="en-US" sz="1050" dirty="0" smtClean="0"/>
              <a:t> OSU, </a:t>
            </a:r>
            <a:r>
              <a:rPr lang="en-US" sz="1050" dirty="0"/>
              <a:t>Corvallis Oregon, </a:t>
            </a:r>
            <a:r>
              <a:rPr lang="en-US" sz="1050" dirty="0" smtClean="0"/>
              <a:t>2009.</a:t>
            </a:r>
          </a:p>
          <a:p>
            <a:r>
              <a:rPr lang="en-US" sz="1050" dirty="0" smtClean="0"/>
              <a:t>[23] </a:t>
            </a:r>
            <a:r>
              <a:rPr lang="en-US" sz="1050" dirty="0"/>
              <a:t>‪C. L. Su, C. Y. </a:t>
            </a:r>
            <a:r>
              <a:rPr lang="en-US" sz="1050" dirty="0" err="1"/>
              <a:t>Tsui</a:t>
            </a:r>
            <a:r>
              <a:rPr lang="en-US" sz="1050" dirty="0"/>
              <a:t>, and A. M. </a:t>
            </a:r>
            <a:r>
              <a:rPr lang="en-US" sz="1050" dirty="0" err="1"/>
              <a:t>Despain</a:t>
            </a:r>
            <a:r>
              <a:rPr lang="en-US" sz="1050" dirty="0"/>
              <a:t>. "Low power architecture design and compilation techniques for high-performance processors." IEEE COMPCON, Feb. 1994.‬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4365523"/>
            <a:ext cx="7189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Reduces number </a:t>
            </a:r>
            <a:r>
              <a:rPr lang="en-US" dirty="0"/>
              <a:t>of bit </a:t>
            </a:r>
            <a:r>
              <a:rPr lang="en-US" dirty="0" smtClean="0"/>
              <a:t>transitions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Good for PC</a:t>
            </a:r>
          </a:p>
          <a:p>
            <a:pPr lvl="1"/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Drawback: random access can result more bit transitions than BCD</a:t>
            </a:r>
            <a:endParaRPr lang="en-US" dirty="0"/>
          </a:p>
        </p:txBody>
      </p:sp>
      <p:pic>
        <p:nvPicPr>
          <p:cNvPr id="16" name="Picture 15" descr="Screen shot 2010-02-28 at 5.09.3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471" y="755800"/>
            <a:ext cx="3668742" cy="322151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Gating</a:t>
            </a:r>
            <a:endParaRPr lang="en-US" dirty="0"/>
          </a:p>
        </p:txBody>
      </p:sp>
      <p:pic>
        <p:nvPicPr>
          <p:cNvPr id="5" name="Content Placeholder 4" descr="Screen shot 2010-02-28 at 2.27.23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8088" b="-8088"/>
          <a:stretch>
            <a:fillRect/>
          </a:stretch>
        </p:blipFill>
        <p:spPr>
          <a:xfrm>
            <a:off x="331452" y="1143000"/>
            <a:ext cx="4736889" cy="2605107"/>
          </a:xfrm>
        </p:spPr>
      </p:pic>
      <p:sp>
        <p:nvSpPr>
          <p:cNvPr id="6" name="Rectangle 5"/>
          <p:cNvSpPr/>
          <p:nvPr/>
        </p:nvSpPr>
        <p:spPr>
          <a:xfrm>
            <a:off x="221226" y="6056176"/>
            <a:ext cx="713822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/>
              <a:t>[21] Tong </a:t>
            </a:r>
            <a:r>
              <a:rPr lang="en-US" sz="1050" dirty="0"/>
              <a:t>Lin; </a:t>
            </a:r>
            <a:r>
              <a:rPr lang="en-US" sz="1050" dirty="0" err="1"/>
              <a:t>Kwen-Siong</a:t>
            </a:r>
            <a:r>
              <a:rPr lang="en-US" sz="1050" dirty="0"/>
              <a:t> Chong; Bah-</a:t>
            </a:r>
            <a:r>
              <a:rPr lang="en-US" sz="1050" dirty="0" err="1"/>
              <a:t>Hwee</a:t>
            </a:r>
            <a:r>
              <a:rPr lang="en-US" sz="1050" dirty="0"/>
              <a:t> </a:t>
            </a:r>
            <a:r>
              <a:rPr lang="en-US" sz="1050" dirty="0" err="1"/>
              <a:t>Gwee</a:t>
            </a:r>
            <a:r>
              <a:rPr lang="en-US" sz="1050" dirty="0"/>
              <a:t>; Chang, J.S.; , "Fine-grained power gating for leakage and short-circuit power reduction by using asynchronous-logic," </a:t>
            </a:r>
            <a:r>
              <a:rPr lang="en-US" sz="1050" i="1" dirty="0"/>
              <a:t>Circuits and Systems, 2009. ISCAS 2009. IEEE International Symposium on , vol., no., pp.3162-3165, 24-27 May 2009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331452" y="3748107"/>
            <a:ext cx="81987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Reduces static power consumption by turning off blocks which are not in use.</a:t>
            </a:r>
          </a:p>
          <a:p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Drawbacks: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Increases area overhead.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Slower startup and shutdown.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Logic overhead to generate the control signals.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4970" y="1142999"/>
            <a:ext cx="3461830" cy="253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Gating</a:t>
            </a:r>
            <a:endParaRPr lang="en-US" dirty="0"/>
          </a:p>
        </p:txBody>
      </p:sp>
      <p:pic>
        <p:nvPicPr>
          <p:cNvPr id="6" name="Content Placeholder 5" descr="Screen shot 2010-02-28 at 2.08.41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8219" b="-8219"/>
          <a:stretch>
            <a:fillRect/>
          </a:stretch>
        </p:blipFill>
        <p:spPr>
          <a:xfrm>
            <a:off x="2496464" y="1549768"/>
            <a:ext cx="3818818" cy="2100203"/>
          </a:xfrm>
        </p:spPr>
      </p:pic>
      <p:sp>
        <p:nvSpPr>
          <p:cNvPr id="7" name="Rectangle 6"/>
          <p:cNvSpPr/>
          <p:nvPr/>
        </p:nvSpPr>
        <p:spPr>
          <a:xfrm>
            <a:off x="629452" y="3926970"/>
            <a:ext cx="73420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Reduces  dynamic energy </a:t>
            </a:r>
            <a:r>
              <a:rPr lang="en-US" dirty="0"/>
              <a:t>by disabling the clock on registers when the </a:t>
            </a:r>
            <a:r>
              <a:rPr lang="en-US" dirty="0" smtClean="0"/>
              <a:t>block is not in use.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Sub-Threshold / Asynchronous Multiplier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pairing of sub-threshold and asynchronous logic reduce the energy consumption over conventional sub-threshold logic design?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Sub-threshold operation</a:t>
            </a:r>
          </a:p>
          <a:p>
            <a:endParaRPr lang="en-US" dirty="0" smtClean="0"/>
          </a:p>
          <a:p>
            <a:r>
              <a:rPr lang="en-US" dirty="0" smtClean="0"/>
              <a:t>Asynchronous operation</a:t>
            </a:r>
          </a:p>
          <a:p>
            <a:endParaRPr lang="en-US" dirty="0" smtClean="0"/>
          </a:p>
          <a:p>
            <a:r>
              <a:rPr lang="en-US" dirty="0" smtClean="0"/>
              <a:t>Sub-threshold Asynchronous Multiplier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OSU_Template.thmx</Template>
  <TotalTime>10951</TotalTime>
  <Words>2088</Words>
  <Application>Microsoft Office PowerPoint</Application>
  <PresentationFormat>On-screen Show (4:3)</PresentationFormat>
  <Paragraphs>276</Paragraphs>
  <Slides>34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OSU_Template</vt:lpstr>
      <vt:lpstr>Equation</vt:lpstr>
      <vt:lpstr>Low-Power Architectures and Design Techniques</vt:lpstr>
      <vt:lpstr>Overview</vt:lpstr>
      <vt:lpstr>Data Bus Partitioning </vt:lpstr>
      <vt:lpstr>Dynamic Voltage and Frequency Scaling (DVFS)</vt:lpstr>
      <vt:lpstr>Cold Scheduling</vt:lpstr>
      <vt:lpstr>Gray-Coding</vt:lpstr>
      <vt:lpstr>Power Gating</vt:lpstr>
      <vt:lpstr>Clock Gating</vt:lpstr>
      <vt:lpstr>Sub-Threshold / Asynchronous Multiplier</vt:lpstr>
      <vt:lpstr>Sub-threshold Operation</vt:lpstr>
      <vt:lpstr>Asynchronous logic</vt:lpstr>
      <vt:lpstr>Asynchronous Handshaking</vt:lpstr>
      <vt:lpstr>Asynchronous Handshaking</vt:lpstr>
      <vt:lpstr>Asynchronous Handshaking</vt:lpstr>
      <vt:lpstr>Asynchronous Handshaking</vt:lpstr>
      <vt:lpstr>Asynchronous Handshaking</vt:lpstr>
      <vt:lpstr>Asynchronous Handshaking</vt:lpstr>
      <vt:lpstr>Asynchronous Handshaking</vt:lpstr>
      <vt:lpstr>Asynchronous Handshaking</vt:lpstr>
      <vt:lpstr>Asynchronous Multiplier</vt:lpstr>
      <vt:lpstr>Sub-threshold Asynchronous Multiplier </vt:lpstr>
      <vt:lpstr>Sub-threshold Multi-Core – (Overview)</vt:lpstr>
      <vt:lpstr>Sub-Threshold Multi-Core - (Theoretical Timing)</vt:lpstr>
      <vt:lpstr>Sub-Threshold Multi-Core - (Theoretical Timing)</vt:lpstr>
      <vt:lpstr>Sub-Threshold Multi-Core - (Theoretical Timing)</vt:lpstr>
      <vt:lpstr>Sub-Threshold Multi-Core - (Theoretical Timing)</vt:lpstr>
      <vt:lpstr>Sub-Threshold Multi-Core - (Theoretical Timing)</vt:lpstr>
      <vt:lpstr>Sub-Threshold Multi-Core - (Theoretical Timing)</vt:lpstr>
      <vt:lpstr>Sub-Threshold Multi-Core - (Theoretical Timing)</vt:lpstr>
      <vt:lpstr>Sub-Threshold Multi-Core - (Theoretical Timing)</vt:lpstr>
      <vt:lpstr>Sub-Threshold Multi-Core – (Simulation Results)</vt:lpstr>
      <vt:lpstr>Sub-Threshold Multi-Core – (Simulation Results)</vt:lpstr>
      <vt:lpstr>References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Gary Dulude</dc:creator>
  <cp:lastModifiedBy>Joe</cp:lastModifiedBy>
  <cp:revision>264</cp:revision>
  <dcterms:created xsi:type="dcterms:W3CDTF">2010-01-08T17:54:27Z</dcterms:created>
  <dcterms:modified xsi:type="dcterms:W3CDTF">2010-03-03T21:45:59Z</dcterms:modified>
</cp:coreProperties>
</file>