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5"/>
  </p:notesMasterIdLst>
  <p:handoutMasterIdLst>
    <p:handoutMasterId r:id="rId16"/>
  </p:handoutMasterIdLst>
  <p:sldIdLst>
    <p:sldId id="256" r:id="rId2"/>
    <p:sldId id="268" r:id="rId3"/>
    <p:sldId id="262" r:id="rId4"/>
    <p:sldId id="263" r:id="rId5"/>
    <p:sldId id="264" r:id="rId6"/>
    <p:sldId id="265" r:id="rId7"/>
    <p:sldId id="266" r:id="rId8"/>
    <p:sldId id="267" r:id="rId9"/>
    <p:sldId id="269" r:id="rId10"/>
    <p:sldId id="270" r:id="rId11"/>
    <p:sldId id="272" r:id="rId12"/>
    <p:sldId id="271" r:id="rId13"/>
    <p:sldId id="273" r:id="rId14"/>
  </p:sldIdLst>
  <p:sldSz cx="9144000" cy="6858000" type="screen4x3"/>
  <p:notesSz cx="9236075"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4" autoAdjust="0"/>
    <p:restoredTop sz="96547" autoAdjust="0"/>
  </p:normalViewPr>
  <p:slideViewPr>
    <p:cSldViewPr snapToGrid="0" snapToObjects="1">
      <p:cViewPr>
        <p:scale>
          <a:sx n="62" d="100"/>
          <a:sy n="62" d="100"/>
        </p:scale>
        <p:origin x="-2052" y="-6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1440" tIns="45720" rIns="91440" bIns="45720" rtlCol="0"/>
          <a:lstStyle>
            <a:lvl1pPr algn="r">
              <a:defRPr sz="1200"/>
            </a:lvl1pPr>
          </a:lstStyle>
          <a:p>
            <a:fld id="{9A4F3D4E-B6A5-4C40-8D22-38EAD0A0BC88}" type="datetimeFigureOut">
              <a:rPr lang="en-US" smtClean="0"/>
              <a:pPr/>
              <a:t>6/6/2012</a:t>
            </a:fld>
            <a:endParaRPr lang="en-US"/>
          </a:p>
        </p:txBody>
      </p:sp>
      <p:sp>
        <p:nvSpPr>
          <p:cNvPr id="4" name="Footer Placeholder 3"/>
          <p:cNvSpPr>
            <a:spLocks noGrp="1"/>
          </p:cNvSpPr>
          <p:nvPr>
            <p:ph type="ftr" sz="quarter" idx="2"/>
          </p:nvPr>
        </p:nvSpPr>
        <p:spPr>
          <a:xfrm>
            <a:off x="0" y="6658664"/>
            <a:ext cx="4002299" cy="3505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1440" tIns="45720" rIns="91440" bIns="45720" rtlCol="0" anchor="b"/>
          <a:lstStyle>
            <a:lvl1pPr algn="r">
              <a:defRPr sz="1200"/>
            </a:lvl1pPr>
          </a:lstStyle>
          <a:p>
            <a:fld id="{05D8419A-972E-C94D-8C1A-EF576930903B}" type="slidenum">
              <a:rPr lang="en-US" smtClean="0"/>
              <a:pPr/>
              <a:t>‹#›</a:t>
            </a:fld>
            <a:endParaRPr lang="en-US"/>
          </a:p>
        </p:txBody>
      </p:sp>
    </p:spTree>
    <p:extLst>
      <p:ext uri="{BB962C8B-B14F-4D97-AF65-F5344CB8AC3E}">
        <p14:creationId xmlns:p14="http://schemas.microsoft.com/office/powerpoint/2010/main" val="26308399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1639" y="0"/>
            <a:ext cx="4002299" cy="350520"/>
          </a:xfrm>
          <a:prstGeom prst="rect">
            <a:avLst/>
          </a:prstGeom>
        </p:spPr>
        <p:txBody>
          <a:bodyPr vert="horz" lIns="91440" tIns="45720" rIns="91440" bIns="45720" rtlCol="0"/>
          <a:lstStyle>
            <a:lvl1pPr algn="r">
              <a:defRPr sz="1200"/>
            </a:lvl1pPr>
          </a:lstStyle>
          <a:p>
            <a:fld id="{4A05FD90-5CF3-8E47-BAA2-F1C24D32FADE}" type="datetimeFigureOut">
              <a:rPr lang="en-US" smtClean="0"/>
              <a:pPr/>
              <a:t>6/6/2012</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02299" cy="3505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lIns="91440" tIns="45720" rIns="91440" bIns="45720" rtlCol="0" anchor="b"/>
          <a:lstStyle>
            <a:lvl1pPr algn="r">
              <a:defRPr sz="1200"/>
            </a:lvl1pPr>
          </a:lstStyle>
          <a:p>
            <a:fld id="{4FB29A70-522C-3A41-B132-651B32078DD9}" type="slidenum">
              <a:rPr lang="en-US" smtClean="0"/>
              <a:pPr/>
              <a:t>‹#›</a:t>
            </a:fld>
            <a:endParaRPr lang="en-US"/>
          </a:p>
        </p:txBody>
      </p:sp>
    </p:spTree>
    <p:extLst>
      <p:ext uri="{BB962C8B-B14F-4D97-AF65-F5344CB8AC3E}">
        <p14:creationId xmlns:p14="http://schemas.microsoft.com/office/powerpoint/2010/main" val="360940784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Mr. Speaker,] Before I start I would</a:t>
            </a:r>
            <a:r>
              <a:rPr lang="en-US" dirty="0" smtClean="0"/>
              <a:t> quickly like to thank my co-author Robert </a:t>
            </a:r>
            <a:r>
              <a:rPr lang="en-US" dirty="0" err="1" smtClean="0"/>
              <a:t>Pawlowski</a:t>
            </a:r>
            <a:r>
              <a:rPr lang="en-US" dirty="0" smtClean="0"/>
              <a:t> and</a:t>
            </a:r>
            <a:r>
              <a:rPr lang="en-US" baseline="0" dirty="0" smtClean="0"/>
              <a:t> my advisor Patrick Chiang for their contribution to this work.</a:t>
            </a:r>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0</a:t>
            </a:fld>
            <a:endParaRPr lang="en-US"/>
          </a:p>
        </p:txBody>
      </p:sp>
    </p:spTree>
    <p:extLst>
      <p:ext uri="{BB962C8B-B14F-4D97-AF65-F5344CB8AC3E}">
        <p14:creationId xmlns:p14="http://schemas.microsoft.com/office/powerpoint/2010/main" val="357405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Near-threshold operation is</a:t>
            </a:r>
            <a:r>
              <a:rPr lang="en-US" baseline="0" dirty="0" smtClean="0"/>
              <a:t> gaining attraction as a great design point for energy constrained applications. As we can see here, as VDD is lowered, energy scales with its square.</a:t>
            </a:r>
          </a:p>
          <a:p>
            <a:endParaRPr lang="en-US" baseline="0" dirty="0" smtClean="0"/>
          </a:p>
          <a:p>
            <a:r>
              <a:rPr lang="en-US" baseline="0" dirty="0" smtClean="0"/>
              <a:t>[click]</a:t>
            </a:r>
          </a:p>
          <a:p>
            <a:endParaRPr lang="en-US" baseline="0" dirty="0" smtClean="0"/>
          </a:p>
          <a:p>
            <a:r>
              <a:rPr lang="en-US" baseline="0" dirty="0" smtClean="0"/>
              <a:t>Another nice advantage of NTV is that logic delay is not </a:t>
            </a:r>
            <a:r>
              <a:rPr lang="en-US" i="1" baseline="0" dirty="0" smtClean="0"/>
              <a:t>as</a:t>
            </a:r>
            <a:r>
              <a:rPr lang="en-US" baseline="0" dirty="0" smtClean="0"/>
              <a:t> adversely effected as it is in the sub-threshold region. Sub-threshold begin around 400mV and below.</a:t>
            </a:r>
          </a:p>
          <a:p>
            <a:endParaRPr lang="en-US" baseline="0" dirty="0" smtClean="0"/>
          </a:p>
          <a:p>
            <a:r>
              <a:rPr lang="en-US" baseline="0" dirty="0" smtClean="0"/>
              <a:t>[click]</a:t>
            </a:r>
          </a:p>
          <a:p>
            <a:endParaRPr lang="en-US" baseline="0" dirty="0" smtClean="0"/>
          </a:p>
          <a:p>
            <a:r>
              <a:rPr lang="en-US" baseline="0" dirty="0" smtClean="0"/>
              <a:t>However, one major disadvantage of NTV as voltage is scaled is uncertainty in delays due to unpredictable </a:t>
            </a:r>
            <a:r>
              <a:rPr lang="en-US" i="0" baseline="0" dirty="0" smtClean="0"/>
              <a:t>variations</a:t>
            </a:r>
            <a:r>
              <a:rPr lang="en-US" baseline="0" dirty="0" smtClean="0"/>
              <a:t>.</a:t>
            </a:r>
          </a:p>
          <a:p>
            <a:r>
              <a:rPr lang="en-US" baseline="0" dirty="0" smtClean="0"/>
              <a:t>[click]</a:t>
            </a:r>
          </a:p>
          <a:p>
            <a:r>
              <a:rPr lang="en-US" baseline="0" dirty="0" smtClean="0"/>
              <a:t>Here we can see the delay variation of 10 random inputs to an adder as voltage is scaled.</a:t>
            </a:r>
          </a:p>
          <a:p>
            <a:r>
              <a:rPr lang="en-US" dirty="0" smtClean="0"/>
              <a:t>Not only does delay</a:t>
            </a:r>
            <a:r>
              <a:rPr lang="en-US" baseline="0" dirty="0" smtClean="0"/>
              <a:t> get worse as voltage is scaled but delay variations are exacerbated.</a:t>
            </a:r>
            <a:endParaRPr lang="en-US" dirty="0" smtClean="0"/>
          </a:p>
          <a:p>
            <a:endParaRPr lang="en-US" dirty="0" smtClean="0"/>
          </a:p>
          <a:p>
            <a:r>
              <a:rPr lang="en-US" dirty="0" smtClean="0"/>
              <a:t>[click]</a:t>
            </a:r>
          </a:p>
          <a:p>
            <a:endParaRPr lang="en-US" dirty="0" smtClean="0"/>
          </a:p>
          <a:p>
            <a:r>
              <a:rPr lang="en-US" dirty="0" smtClean="0"/>
              <a:t>On top</a:t>
            </a:r>
            <a:r>
              <a:rPr lang="en-US" baseline="0" dirty="0" smtClean="0"/>
              <a:t> of these static data-related variations are temperature changes, voltage droops, and aging over time.</a:t>
            </a:r>
          </a:p>
          <a:p>
            <a:r>
              <a:rPr lang="en-US" baseline="0" dirty="0" smtClean="0"/>
              <a:t>All these exacerbated sources of variation make NTV design very difficult.</a:t>
            </a:r>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1</a:t>
            </a:fld>
            <a:endParaRPr lang="en-US"/>
          </a:p>
        </p:txBody>
      </p:sp>
    </p:spTree>
    <p:extLst>
      <p:ext uri="{BB962C8B-B14F-4D97-AF65-F5344CB8AC3E}">
        <p14:creationId xmlns:p14="http://schemas.microsoft.com/office/powerpoint/2010/main" val="1702881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smtClean="0"/>
              <a:t>Ensuring correct circuit operation in</a:t>
            </a:r>
            <a:r>
              <a:rPr lang="en-US" baseline="0" dirty="0" smtClean="0"/>
              <a:t> the highly variable environment of NTV is critical.</a:t>
            </a:r>
          </a:p>
          <a:p>
            <a:endParaRPr lang="en-US" baseline="0" dirty="0" smtClean="0"/>
          </a:p>
          <a:p>
            <a:r>
              <a:rPr lang="en-US" baseline="0" dirty="0" smtClean="0"/>
              <a:t>[click]</a:t>
            </a:r>
          </a:p>
          <a:p>
            <a:endParaRPr lang="en-US" baseline="0" dirty="0" smtClean="0"/>
          </a:p>
          <a:p>
            <a:r>
              <a:rPr lang="en-US" baseline="0" dirty="0" smtClean="0"/>
              <a:t>The most common practice to do this is to simply over-margin. </a:t>
            </a:r>
          </a:p>
          <a:p>
            <a:endParaRPr lang="en-US" baseline="0" dirty="0" smtClean="0"/>
          </a:p>
          <a:p>
            <a:r>
              <a:rPr lang="en-US" baseline="0" dirty="0" smtClean="0"/>
              <a:t>[click]</a:t>
            </a:r>
          </a:p>
          <a:p>
            <a:endParaRPr lang="en-US" baseline="0" dirty="0" smtClean="0"/>
          </a:p>
          <a:p>
            <a:r>
              <a:rPr lang="en-US" baseline="0" dirty="0" smtClean="0"/>
              <a:t>This histogram shows a delay distribution of the impact of an EEG filtering application on a 16-bit CLA adder.</a:t>
            </a:r>
          </a:p>
          <a:p>
            <a:r>
              <a:rPr lang="en-US" baseline="0" dirty="0" smtClean="0"/>
              <a:t>In this case the margin is set high enough such that no delay exceeds it.</a:t>
            </a:r>
          </a:p>
          <a:p>
            <a:endParaRPr lang="en-US" baseline="0" dirty="0" smtClean="0"/>
          </a:p>
          <a:p>
            <a:r>
              <a:rPr lang="en-US" baseline="0" dirty="0" smtClean="0"/>
              <a:t>[click]</a:t>
            </a:r>
          </a:p>
          <a:p>
            <a:endParaRPr lang="en-US" dirty="0" smtClean="0"/>
          </a:p>
          <a:p>
            <a:r>
              <a:rPr lang="en-US" dirty="0" smtClean="0"/>
              <a:t>More recent methods have used</a:t>
            </a:r>
            <a:r>
              <a:rPr lang="en-US" baseline="0" dirty="0" smtClean="0"/>
              <a:t> simplified Monte Carlo models to find the worst possible case across all variations. In work presented in ISSCC two years ago a synthesis method was used to determine a maximum clock frequency of 14MHz for the worst case across all variations. But, their test chip ended up operating at 43MHz. A 14MHz margin in this case is clearly unacceptable.</a:t>
            </a:r>
          </a:p>
          <a:p>
            <a:endParaRPr lang="en-US" baseline="0" dirty="0" smtClean="0"/>
          </a:p>
          <a:p>
            <a:r>
              <a:rPr lang="en-US" baseline="0" dirty="0" smtClean="0"/>
              <a:t>[click]</a:t>
            </a:r>
          </a:p>
          <a:p>
            <a:endParaRPr lang="en-US" baseline="0" dirty="0" smtClean="0"/>
          </a:p>
          <a:p>
            <a:r>
              <a:rPr lang="en-US" baseline="0" dirty="0" smtClean="0"/>
              <a:t>Another technique, known as timing error detection, or most commonly, Razor circuits use a double sampling shadow latch in conjunction with a normal flip-flop to detect setup violations.</a:t>
            </a:r>
          </a:p>
          <a:p>
            <a:endParaRPr lang="en-US" baseline="0" dirty="0" smtClean="0"/>
          </a:p>
          <a:p>
            <a:r>
              <a:rPr lang="en-US" baseline="0" dirty="0" smtClean="0"/>
              <a:t>[click]</a:t>
            </a:r>
          </a:p>
          <a:p>
            <a:endParaRPr lang="en-US" baseline="0" dirty="0" smtClean="0"/>
          </a:p>
          <a:p>
            <a:r>
              <a:rPr lang="en-US" baseline="0" dirty="0" smtClean="0"/>
              <a:t>For example, in this diagram if the data is double-sampled after the first rising clock edge no error signal is asserted.</a:t>
            </a:r>
          </a:p>
          <a:p>
            <a:endParaRPr lang="en-US" baseline="0" dirty="0" smtClean="0"/>
          </a:p>
          <a:p>
            <a:r>
              <a:rPr lang="en-US" baseline="0" dirty="0" smtClean="0"/>
              <a:t>[click]</a:t>
            </a:r>
          </a:p>
          <a:p>
            <a:endParaRPr lang="en-US" baseline="0" dirty="0" smtClean="0"/>
          </a:p>
          <a:p>
            <a:r>
              <a:rPr lang="en-US" baseline="0" dirty="0" smtClean="0"/>
              <a:t>However, if the data is double-sampled after the second rising edge, two different values will be latched, resulting in an error.</a:t>
            </a:r>
          </a:p>
          <a:p>
            <a:endParaRPr lang="en-US" baseline="0" dirty="0" smtClean="0"/>
          </a:p>
          <a:p>
            <a:r>
              <a:rPr lang="en-US" baseline="0" dirty="0" smtClean="0"/>
              <a:t>[click]</a:t>
            </a:r>
          </a:p>
          <a:p>
            <a:endParaRPr lang="en-US" baseline="0" dirty="0" smtClean="0"/>
          </a:p>
          <a:p>
            <a:r>
              <a:rPr lang="en-US" baseline="0" dirty="0" smtClean="0"/>
              <a:t>Furthermore, this error detection must happen within a “min-path window,” Ensuring no hold time violations on the shadow latch.</a:t>
            </a:r>
          </a:p>
          <a:p>
            <a:endParaRPr lang="en-US" baseline="0" dirty="0" smtClean="0"/>
          </a:p>
          <a:p>
            <a:r>
              <a:rPr lang="en-US" baseline="0" dirty="0" smtClean="0"/>
              <a:t>If data from the next cycle races through the pipeline stage faster than the allotted window a false error can occur.</a:t>
            </a:r>
          </a:p>
          <a:p>
            <a:endParaRPr lang="en-US" dirty="0" smtClean="0"/>
          </a:p>
          <a:p>
            <a:r>
              <a:rPr lang="en-US" dirty="0" smtClean="0"/>
              <a:t>[click]</a:t>
            </a:r>
          </a:p>
          <a:p>
            <a:endParaRPr lang="en-US" dirty="0" smtClean="0"/>
          </a:p>
          <a:p>
            <a:r>
              <a:rPr lang="en-US" dirty="0" smtClean="0"/>
              <a:t>In order for razor</a:t>
            </a:r>
            <a:r>
              <a:rPr lang="en-US" baseline="0" dirty="0" smtClean="0"/>
              <a:t> circuits to properly operate in NTV, the min-path buffer insertion must be very aggressive.</a:t>
            </a:r>
          </a:p>
          <a:p>
            <a:endParaRPr lang="en-US" baseline="0" dirty="0" smtClean="0"/>
          </a:p>
          <a:p>
            <a:r>
              <a:rPr lang="en-US" baseline="0" dirty="0" smtClean="0"/>
              <a:t>[click]</a:t>
            </a:r>
          </a:p>
          <a:p>
            <a:endParaRPr lang="en-US" baseline="0" dirty="0" smtClean="0"/>
          </a:p>
          <a:p>
            <a:r>
              <a:rPr lang="en-US" baseline="0" dirty="0" smtClean="0"/>
              <a:t>Even with this there is still a large uncertainty of the detection window from chip to chip and even stage to stage of a pipeline.</a:t>
            </a:r>
          </a:p>
          <a:p>
            <a:endParaRPr lang="en-US" baseline="0" dirty="0" smtClean="0"/>
          </a:p>
          <a:p>
            <a:r>
              <a:rPr lang="en-US" baseline="0" dirty="0" smtClean="0"/>
              <a:t>[click]</a:t>
            </a:r>
          </a:p>
          <a:p>
            <a:endParaRPr lang="en-US" baseline="0" dirty="0" smtClean="0"/>
          </a:p>
          <a:p>
            <a:r>
              <a:rPr lang="en-US" baseline="0" dirty="0" smtClean="0"/>
              <a:t>If the buffer insertion could prove to be successful the resulting throughput increase is typically limited to around 20% faster than the worst case delay. In NTV this can seriously limit razor’s ability to regain throughput.</a:t>
            </a:r>
          </a:p>
          <a:p>
            <a:r>
              <a:rPr lang="en-US" baseline="0" dirty="0" smtClean="0"/>
              <a:t>In this graph we can see the potential percent throughput of razor versus an ideal error detector that has a detection window of infinity running on the adder delays above. Clearly there is a potential for better performing error detection in NTV.</a:t>
            </a:r>
          </a:p>
          <a:p>
            <a:endParaRPr lang="en-US" baseline="0" dirty="0" smtClean="0"/>
          </a:p>
          <a:p>
            <a:r>
              <a:rPr lang="en-US" baseline="0" dirty="0" smtClean="0"/>
              <a:t>[click]</a:t>
            </a:r>
          </a:p>
          <a:p>
            <a:endParaRPr lang="en-US" baseline="0" dirty="0" smtClean="0"/>
          </a:p>
          <a:p>
            <a:r>
              <a:rPr lang="en-US" baseline="0" dirty="0" smtClean="0"/>
              <a:t>The goal for this work was to find an error detection technique to improve the throughput beyond the maximum 20% given by Razor circuits.</a:t>
            </a:r>
          </a:p>
          <a:p>
            <a:endParaRPr lang="en-US" baseline="0" dirty="0" smtClean="0"/>
          </a:p>
          <a:p>
            <a:r>
              <a:rPr lang="en-US" baseline="0" dirty="0" smtClean="0"/>
              <a:t>[click]</a:t>
            </a:r>
          </a:p>
          <a:p>
            <a:endParaRPr lang="en-US" baseline="0" dirty="0" smtClean="0"/>
          </a:p>
          <a:p>
            <a:r>
              <a:rPr lang="en-US" baseline="0" dirty="0" smtClean="0"/>
              <a:t>Furthermore, and most importantly, these detectors must by robust, and variation resilient while operated on near-threshold.</a:t>
            </a:r>
            <a:endParaRPr lang="en-US" dirty="0" smtClean="0"/>
          </a:p>
          <a:p>
            <a:endParaRPr lang="en-US" dirty="0" smtClean="0"/>
          </a:p>
          <a:p>
            <a:endParaRPr lang="en-US" dirty="0" smtClean="0"/>
          </a:p>
          <a:p>
            <a:r>
              <a:rPr lang="en-US" dirty="0" smtClean="0"/>
              <a:t>***In fig 3, %’s are throughput, not detection windows</a:t>
            </a:r>
          </a:p>
          <a:p>
            <a:r>
              <a:rPr lang="en-US" dirty="0" smtClean="0"/>
              <a:t>***Mention axis, error rate</a:t>
            </a:r>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2</a:t>
            </a:fld>
            <a:endParaRPr lang="en-US"/>
          </a:p>
        </p:txBody>
      </p:sp>
    </p:spTree>
    <p:extLst>
      <p:ext uri="{BB962C8B-B14F-4D97-AF65-F5344CB8AC3E}">
        <p14:creationId xmlns:p14="http://schemas.microsoft.com/office/powerpoint/2010/main" val="1056190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Let’s take a look at our</a:t>
            </a:r>
            <a:r>
              <a:rPr lang="en-US" baseline="0" dirty="0" smtClean="0"/>
              <a:t> first proposed NTV error detector named Transition Aware Completion Detection, or TACD</a:t>
            </a:r>
          </a:p>
          <a:p>
            <a:endParaRPr lang="en-US" baseline="0" dirty="0" smtClean="0"/>
          </a:p>
          <a:p>
            <a:r>
              <a:rPr lang="en-US" baseline="0" dirty="0" smtClean="0"/>
              <a:t>To simplify this introduction the following example will be shown on a simple 4-bit ripple adder seen here.</a:t>
            </a:r>
          </a:p>
          <a:p>
            <a:r>
              <a:rPr lang="en-US" baseline="0" dirty="0" smtClean="0"/>
              <a:t>[click 1]</a:t>
            </a:r>
          </a:p>
          <a:p>
            <a:endParaRPr lang="en-US" baseline="0" dirty="0" smtClean="0"/>
          </a:p>
          <a:p>
            <a:r>
              <a:rPr lang="en-US" baseline="0" dirty="0" smtClean="0"/>
              <a:t>[click 2]</a:t>
            </a:r>
          </a:p>
          <a:p>
            <a:r>
              <a:rPr lang="en-US" baseline="0" dirty="0" smtClean="0"/>
              <a:t>Looking at output values as Razor does requires two state-holding elements. If we compare only transitions, we only need an XOR operation. </a:t>
            </a:r>
          </a:p>
          <a:p>
            <a:r>
              <a:rPr lang="en-US" baseline="0" dirty="0" smtClean="0"/>
              <a:t>[click 3]</a:t>
            </a:r>
          </a:p>
          <a:p>
            <a:r>
              <a:rPr lang="en-US" baseline="0" dirty="0" smtClean="0"/>
              <a:t>Here is an example of how the TACD scheme might look on this adder circuit. The goal of this circuit is to speculate an error before it happens, this is done by speculating future transitions on other outputs using Transition Detectors.</a:t>
            </a:r>
          </a:p>
          <a:p>
            <a:r>
              <a:rPr lang="en-US" baseline="0" dirty="0" smtClean="0"/>
              <a:t>[click 4]</a:t>
            </a:r>
          </a:p>
          <a:p>
            <a:r>
              <a:rPr lang="en-US" baseline="0" dirty="0" smtClean="0"/>
              <a:t>The transition detectors are comprised of an XOR operation with a tunable delay element to generate speculative, “not-complete” timing pulses.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Each transition detector must have a delay long enough to assert until another output transitions, asserting a different transition detector. Otherwise the computation is speculated as completed.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[click 5]</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tune-ability of the transition detector delay makes this method more robust to NTV operation.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[click 6]</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diagram shows the operation of this simple TACD circuit example.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this case even though the logic has finished switching, an error is asserted.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margin, set by the delay of a transition detector, is the limiting factor of the throughput improvement capabilities of TACD.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In this example, because the critical path of the adder is the carry propagation, in order to get any throughput increase we need to strategically add transition detectors within the logic like this…</a:t>
            </a:r>
          </a:p>
          <a:p>
            <a:r>
              <a:rPr lang="en-US" baseline="0" dirty="0" smtClean="0"/>
              <a:t>[click 7]</a:t>
            </a:r>
          </a:p>
          <a:p>
            <a:r>
              <a:rPr lang="en-US" baseline="0" dirty="0" smtClean="0"/>
              <a:t>When transition detectors are added strategically the overall overhead of the detector can be reduced due to reducing the requirements of the delay elements.</a:t>
            </a:r>
          </a:p>
          <a:p>
            <a:endParaRPr lang="en-US" baseline="0" dirty="0" smtClean="0"/>
          </a:p>
          <a:p>
            <a:r>
              <a:rPr lang="en-US" baseline="0" dirty="0" smtClean="0"/>
              <a:t>[click 8]</a:t>
            </a:r>
          </a:p>
          <a:p>
            <a:r>
              <a:rPr lang="en-US" baseline="0" dirty="0" smtClean="0"/>
              <a:t>One of the issues with Razor in NTV is that the min-path buffers are difficult to control. </a:t>
            </a:r>
          </a:p>
          <a:p>
            <a:r>
              <a:rPr lang="en-US" dirty="0" smtClean="0"/>
              <a:t>One of the </a:t>
            </a:r>
            <a:r>
              <a:rPr lang="en-US" i="1" u="sng" dirty="0" smtClean="0"/>
              <a:t>advantages</a:t>
            </a:r>
            <a:r>
              <a:rPr lang="en-US" dirty="0" smtClean="0"/>
              <a:t> of TACD is that</a:t>
            </a:r>
            <a:r>
              <a:rPr lang="en-US" baseline="0" dirty="0" smtClean="0"/>
              <a:t> </a:t>
            </a:r>
            <a:r>
              <a:rPr lang="en-US" dirty="0" smtClean="0"/>
              <a:t>we can take the buffers out of the </a:t>
            </a:r>
            <a:r>
              <a:rPr lang="en-US" dirty="0" err="1" smtClean="0"/>
              <a:t>datapath</a:t>
            </a:r>
            <a:r>
              <a:rPr lang="en-US" dirty="0" smtClean="0"/>
              <a:t> and into a separately</a:t>
            </a:r>
            <a:r>
              <a:rPr lang="en-US" baseline="0" dirty="0" smtClean="0"/>
              <a:t> synthesized module. This makes</a:t>
            </a:r>
            <a:r>
              <a:rPr lang="en-US" dirty="0" smtClean="0"/>
              <a:t> them</a:t>
            </a:r>
            <a:r>
              <a:rPr lang="en-US" baseline="0" dirty="0" smtClean="0"/>
              <a:t> much more manageable.</a:t>
            </a:r>
          </a:p>
          <a:p>
            <a:endParaRPr lang="en-US" baseline="0" dirty="0" smtClean="0"/>
          </a:p>
          <a:p>
            <a:r>
              <a:rPr lang="en-US" baseline="0" dirty="0" smtClean="0"/>
              <a:t>[click 9]</a:t>
            </a:r>
          </a:p>
          <a:p>
            <a:r>
              <a:rPr lang="en-US" baseline="0" dirty="0" smtClean="0"/>
              <a:t>To learn more about TACD and the timing requirements of the transition detectors I encourage you to come visit my poster at the poster session.</a:t>
            </a:r>
          </a:p>
          <a:p>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3</a:t>
            </a:fld>
            <a:endParaRPr lang="en-US"/>
          </a:p>
        </p:txBody>
      </p:sp>
    </p:spTree>
    <p:extLst>
      <p:ext uri="{BB962C8B-B14F-4D97-AF65-F5344CB8AC3E}">
        <p14:creationId xmlns:p14="http://schemas.microsoft.com/office/powerpoint/2010/main" val="308942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Our second</a:t>
            </a:r>
            <a:r>
              <a:rPr lang="en-US" baseline="0" dirty="0" smtClean="0"/>
              <a:t> NTV error detection method is based on the principal of current sensing.</a:t>
            </a:r>
          </a:p>
          <a:p>
            <a:r>
              <a:rPr lang="en-US" baseline="0" dirty="0" smtClean="0"/>
              <a:t>[click 1]</a:t>
            </a:r>
          </a:p>
          <a:p>
            <a:r>
              <a:rPr lang="en-US" dirty="0" smtClean="0"/>
              <a:t>By measuring the change in voltage of a virtual supply after a power gating transistor we can see that the dynamic switching activity of combinational logic is directly correlated with a virtual supply droop.</a:t>
            </a:r>
          </a:p>
          <a:p>
            <a:endParaRPr lang="en-US" dirty="0" smtClean="0"/>
          </a:p>
          <a:p>
            <a:r>
              <a:rPr lang="en-US" dirty="0" smtClean="0"/>
              <a:t>[click 2]</a:t>
            </a:r>
          </a:p>
          <a:p>
            <a:endParaRPr lang="en-US" dirty="0" smtClean="0"/>
          </a:p>
          <a:p>
            <a:r>
              <a:rPr lang="en-US" dirty="0" smtClean="0"/>
              <a:t>In this illustration</a:t>
            </a:r>
            <a:r>
              <a:rPr lang="en-US" baseline="0" dirty="0" smtClean="0"/>
              <a:t> we can see that in cycle one, the data is ready before the clock edge which is reflected in the current profile.  </a:t>
            </a:r>
          </a:p>
          <a:p>
            <a:endParaRPr lang="en-US" baseline="0" dirty="0" smtClean="0"/>
          </a:p>
          <a:p>
            <a:r>
              <a:rPr lang="en-US" baseline="0" dirty="0" smtClean="0"/>
              <a:t>[click 3]</a:t>
            </a:r>
          </a:p>
          <a:p>
            <a:endParaRPr lang="en-US" baseline="0" dirty="0" smtClean="0"/>
          </a:p>
          <a:p>
            <a:r>
              <a:rPr lang="en-US" baseline="0" dirty="0" smtClean="0"/>
              <a:t>In cycle two, the setup time is violated. If we measure the droop at the last clock edge we’ll detect an error.</a:t>
            </a:r>
          </a:p>
          <a:p>
            <a:endParaRPr lang="en-US" baseline="0" dirty="0" smtClean="0"/>
          </a:p>
          <a:p>
            <a:r>
              <a:rPr lang="en-US" baseline="0" dirty="0" smtClean="0"/>
              <a:t>[click 4]</a:t>
            </a:r>
          </a:p>
          <a:p>
            <a:endParaRPr lang="en-US" baseline="0" dirty="0" smtClean="0"/>
          </a:p>
          <a:p>
            <a:r>
              <a:rPr lang="en-US" baseline="0" dirty="0" smtClean="0"/>
              <a:t>Here is an example of how the current sensors might be added into a typical pipeline. The sensors are limited to the intra-stage combination logic.</a:t>
            </a:r>
          </a:p>
          <a:p>
            <a:endParaRPr lang="en-US" baseline="0" dirty="0" smtClean="0"/>
          </a:p>
          <a:p>
            <a:r>
              <a:rPr lang="en-US" baseline="0" dirty="0" smtClean="0"/>
              <a:t>As a sense amplifier our current sensor only needs to be clocked once to determine an error. This ends up saving significant energy over conventional analog current sensors.</a:t>
            </a:r>
          </a:p>
          <a:p>
            <a:endParaRPr lang="en-US" dirty="0" smtClean="0"/>
          </a:p>
          <a:p>
            <a:r>
              <a:rPr lang="en-US" dirty="0" smtClean="0"/>
              <a:t>[click 5]</a:t>
            </a:r>
          </a:p>
          <a:p>
            <a:endParaRPr lang="en-US" dirty="0" smtClean="0"/>
          </a:p>
          <a:p>
            <a:r>
              <a:rPr lang="en-US" dirty="0" smtClean="0"/>
              <a:t>This also means that this</a:t>
            </a:r>
            <a:r>
              <a:rPr lang="en-US" baseline="0" dirty="0" smtClean="0"/>
              <a:t> method</a:t>
            </a:r>
            <a:r>
              <a:rPr lang="en-US" dirty="0" smtClean="0"/>
              <a:t> does not have the error detection window constraint that Razor does. As a matter of</a:t>
            </a:r>
            <a:r>
              <a:rPr lang="en-US" baseline="0" dirty="0" smtClean="0"/>
              <a:t> fact it’s window is almost the size of the entire clock period.</a:t>
            </a:r>
            <a:endParaRPr lang="en-US" dirty="0" smtClean="0"/>
          </a:p>
          <a:p>
            <a:endParaRPr lang="en-US" dirty="0" smtClean="0"/>
          </a:p>
          <a:p>
            <a:r>
              <a:rPr lang="en-US" dirty="0" smtClean="0"/>
              <a:t>[click 6]</a:t>
            </a:r>
          </a:p>
          <a:p>
            <a:endParaRPr lang="en-US" baseline="0" dirty="0" smtClean="0"/>
          </a:p>
          <a:p>
            <a:r>
              <a:rPr lang="en-US" baseline="0" dirty="0" smtClean="0"/>
              <a:t>The threshold of the sensor can easily be calibrated. This is done with a digital control loop, setting the threshold to the current draw of a single logic gate switching.</a:t>
            </a:r>
          </a:p>
          <a:p>
            <a:endParaRPr lang="en-US" baseline="0" dirty="0" smtClean="0"/>
          </a:p>
          <a:p>
            <a:r>
              <a:rPr lang="en-US" baseline="0" dirty="0" smtClean="0"/>
              <a:t>[click 7]</a:t>
            </a:r>
          </a:p>
          <a:p>
            <a:endParaRPr lang="en-US" baseline="0" dirty="0" smtClean="0"/>
          </a:p>
          <a:p>
            <a:r>
              <a:rPr lang="en-US" baseline="0" dirty="0" smtClean="0"/>
              <a:t>To learn more about the circuit details of CSCD and some of the design challenges associated with it I encourage you to visit me </a:t>
            </a:r>
            <a:r>
              <a:rPr lang="en-US" baseline="0" dirty="0" err="1" smtClean="0"/>
              <a:t>durring</a:t>
            </a:r>
            <a:r>
              <a:rPr lang="en-US" baseline="0" dirty="0" smtClean="0"/>
              <a:t> the poster session.</a:t>
            </a:r>
          </a:p>
          <a:p>
            <a:endParaRPr lang="en-US" baseline="0" dirty="0" smtClean="0"/>
          </a:p>
          <a:p>
            <a:r>
              <a:rPr lang="en-US" baseline="0" dirty="0" smtClean="0"/>
              <a:t>**this needs to be explained further?</a:t>
            </a:r>
            <a:endParaRPr lang="en-US" dirty="0" smtClean="0"/>
          </a:p>
        </p:txBody>
      </p:sp>
      <p:sp>
        <p:nvSpPr>
          <p:cNvPr id="4" name="Slide Number Placeholder 3"/>
          <p:cNvSpPr>
            <a:spLocks noGrp="1"/>
          </p:cNvSpPr>
          <p:nvPr>
            <p:ph type="sldNum" sz="quarter" idx="10"/>
          </p:nvPr>
        </p:nvSpPr>
        <p:spPr/>
        <p:txBody>
          <a:bodyPr/>
          <a:lstStyle/>
          <a:p>
            <a:fld id="{4FB29A70-522C-3A41-B132-651B32078DD9}" type="slidenum">
              <a:rPr lang="en-US" smtClean="0"/>
              <a:pPr/>
              <a:t>4</a:t>
            </a:fld>
            <a:endParaRPr lang="en-US"/>
          </a:p>
        </p:txBody>
      </p:sp>
    </p:spTree>
    <p:extLst>
      <p:ext uri="{BB962C8B-B14F-4D97-AF65-F5344CB8AC3E}">
        <p14:creationId xmlns:p14="http://schemas.microsoft.com/office/powerpoint/2010/main" val="136796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Now</a:t>
            </a:r>
            <a:r>
              <a:rPr lang="en-US" baseline="0" dirty="0" smtClean="0"/>
              <a:t> I would like to compare the variation resiliency of two proposed error detectors with the conventional Razor method at NTV.</a:t>
            </a:r>
          </a:p>
          <a:p>
            <a:endParaRPr lang="en-US" baseline="0" dirty="0" smtClean="0"/>
          </a:p>
          <a:p>
            <a:r>
              <a:rPr lang="en-US" baseline="0" dirty="0" smtClean="0"/>
              <a:t>[click 1]</a:t>
            </a:r>
          </a:p>
          <a:p>
            <a:endParaRPr lang="en-US" baseline="0" dirty="0" smtClean="0"/>
          </a:p>
          <a:p>
            <a:r>
              <a:rPr lang="en-US" dirty="0" smtClean="0"/>
              <a:t>As I</a:t>
            </a:r>
            <a:r>
              <a:rPr lang="en-US" baseline="0" dirty="0" smtClean="0"/>
              <a:t> mentioned earlier, Razor’s detection window is limited to the hold-time constraint on the shadow latch.</a:t>
            </a:r>
          </a:p>
          <a:p>
            <a:r>
              <a:rPr lang="en-US" baseline="0" dirty="0" smtClean="0"/>
              <a:t>Because TACD and CSCD do their detection before the clock edge there is no direct hold-time concern allowing their windows to be much larger than Razor’s 20%.</a:t>
            </a:r>
          </a:p>
          <a:p>
            <a:endParaRPr lang="en-US" baseline="0" dirty="0" smtClean="0"/>
          </a:p>
          <a:p>
            <a:r>
              <a:rPr lang="en-US" baseline="0" dirty="0" smtClean="0"/>
              <a:t>[click 2]</a:t>
            </a:r>
          </a:p>
          <a:p>
            <a:endParaRPr lang="en-US" dirty="0" smtClean="0"/>
          </a:p>
          <a:p>
            <a:r>
              <a:rPr lang="en-US" dirty="0" smtClean="0"/>
              <a:t>These</a:t>
            </a:r>
            <a:r>
              <a:rPr lang="en-US" baseline="0" dirty="0" smtClean="0"/>
              <a:t> larger detection windows directly relate to a potential increase in throughput.</a:t>
            </a:r>
          </a:p>
          <a:p>
            <a:r>
              <a:rPr lang="en-US" baseline="0" dirty="0" smtClean="0"/>
              <a:t>In the case of TACD the throughput is limited by the delay of the Transition Detectors.</a:t>
            </a:r>
          </a:p>
          <a:p>
            <a:r>
              <a:rPr lang="en-US" baseline="0" dirty="0" smtClean="0"/>
              <a:t>And in CSCD, the throughput is limited by the sensing threshold margin.</a:t>
            </a:r>
          </a:p>
          <a:p>
            <a:endParaRPr lang="en-US" baseline="0" dirty="0" smtClean="0"/>
          </a:p>
          <a:p>
            <a:r>
              <a:rPr lang="en-US" baseline="0" dirty="0" smtClean="0"/>
              <a:t>[click 3]</a:t>
            </a:r>
          </a:p>
          <a:p>
            <a:endParaRPr lang="en-US" baseline="0" dirty="0" smtClean="0"/>
          </a:p>
          <a:p>
            <a:r>
              <a:rPr lang="en-US" baseline="0" dirty="0" smtClean="0"/>
              <a:t>Most importantly, TACD and CSCD are adaptable after fabrication to NTV variations.</a:t>
            </a:r>
          </a:p>
          <a:p>
            <a:r>
              <a:rPr lang="en-US" baseline="0" dirty="0" smtClean="0"/>
              <a:t>In the case of TACD it has tunable transition detectors and CSCD has a calibrate-able sensing threshold.</a:t>
            </a:r>
          </a:p>
          <a:p>
            <a:endParaRPr lang="en-US" baseline="0" dirty="0" smtClean="0"/>
          </a:p>
          <a:p>
            <a:r>
              <a:rPr lang="en-US" baseline="0" dirty="0" smtClean="0"/>
              <a:t>[click 5]</a:t>
            </a:r>
          </a:p>
          <a:p>
            <a:endParaRPr lang="en-US" baseline="0" dirty="0" smtClean="0"/>
          </a:p>
          <a:p>
            <a:r>
              <a:rPr lang="en-US" baseline="0" dirty="0" smtClean="0"/>
              <a:t>The adaptability of these methods do come with tradeoffs and design challenges.</a:t>
            </a:r>
          </a:p>
          <a:p>
            <a:r>
              <a:rPr lang="en-US" baseline="0" dirty="0" smtClean="0"/>
              <a:t>Among other things CSCD requires a mixed-signal design flow and can be sensitive to supply noise.</a:t>
            </a:r>
          </a:p>
          <a:p>
            <a:r>
              <a:rPr lang="en-US" baseline="0" dirty="0" smtClean="0"/>
              <a:t>TACD can be difficult to test and adds unwanted delays into the error signal due to the transition detector delays.</a:t>
            </a:r>
          </a:p>
          <a:p>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5</a:t>
            </a:fld>
            <a:endParaRPr lang="en-US"/>
          </a:p>
        </p:txBody>
      </p:sp>
    </p:spTree>
    <p:extLst>
      <p:ext uri="{BB962C8B-B14F-4D97-AF65-F5344CB8AC3E}">
        <p14:creationId xmlns:p14="http://schemas.microsoft.com/office/powerpoint/2010/main" val="338839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order to quantitatively compare the performance metrics</a:t>
            </a:r>
            <a:r>
              <a:rPr lang="en-US" baseline="0" dirty="0" smtClean="0"/>
              <a:t> of these error detectors we have run Spice simulations of each detector with a 16-bit carry look-ahead adder and the EEG adder data we say earlier. </a:t>
            </a:r>
          </a:p>
          <a:p>
            <a:r>
              <a:rPr lang="en-US" baseline="0" dirty="0" smtClean="0"/>
              <a:t>The reason this adder logic was chosen was because we unfortunately don’t have the resources to run extensive SPICE simulations on anything more complicated.</a:t>
            </a:r>
          </a:p>
          <a:p>
            <a:endParaRPr lang="en-US" baseline="0" dirty="0" smtClean="0"/>
          </a:p>
          <a:p>
            <a:r>
              <a:rPr lang="en-US" baseline="0" dirty="0" smtClean="0"/>
              <a:t>[click 1]</a:t>
            </a:r>
          </a:p>
          <a:p>
            <a:endParaRPr lang="en-US" baseline="0" dirty="0" smtClean="0"/>
          </a:p>
          <a:p>
            <a:r>
              <a:rPr lang="en-US" baseline="0" dirty="0" smtClean="0"/>
              <a:t>As I mentioned earlier, CSCDs single comparison per cycle gives it by far the best energy.</a:t>
            </a:r>
          </a:p>
          <a:p>
            <a:endParaRPr lang="en-US" baseline="0" dirty="0" smtClean="0"/>
          </a:p>
          <a:p>
            <a:r>
              <a:rPr lang="en-US" baseline="0" dirty="0" smtClean="0"/>
              <a:t>[click 2]</a:t>
            </a:r>
          </a:p>
          <a:p>
            <a:endParaRPr lang="en-US" baseline="0" dirty="0" smtClean="0"/>
          </a:p>
          <a:p>
            <a:r>
              <a:rPr lang="en-US" baseline="0" dirty="0" smtClean="0"/>
              <a:t>When it comes to throughput, both of the proposed error detectors outperform Razor.</a:t>
            </a:r>
          </a:p>
          <a:p>
            <a:r>
              <a:rPr lang="en-US" baseline="0" dirty="0" smtClean="0"/>
              <a:t>Because CSCDs detection window is so large, it has the highest throughput potential. </a:t>
            </a:r>
          </a:p>
          <a:p>
            <a:endParaRPr lang="en-US" baseline="0" dirty="0" smtClean="0"/>
          </a:p>
          <a:p>
            <a:r>
              <a:rPr lang="en-US" baseline="0" dirty="0" smtClean="0"/>
              <a:t>[click 3]</a:t>
            </a:r>
          </a:p>
          <a:p>
            <a:endParaRPr lang="en-US" baseline="0" dirty="0" smtClean="0"/>
          </a:p>
          <a:p>
            <a:r>
              <a:rPr lang="en-US" baseline="0" dirty="0" smtClean="0"/>
              <a:t>Both of the proposed error detectors have smaller area than Razor. Razor’s area is pushed beyond TACD primarily because of the aggressive buffer insertion needed for NTV.</a:t>
            </a:r>
          </a:p>
          <a:p>
            <a:r>
              <a:rPr lang="en-US" baseline="0" dirty="0" smtClean="0"/>
              <a:t>It is important to note however,  that the TACD and Razor areas scale better with larger, more complex logic, such as a 16-multiplier for example, as multiple CSCD sensors may be needed for optimal performance.</a:t>
            </a:r>
          </a:p>
        </p:txBody>
      </p:sp>
      <p:sp>
        <p:nvSpPr>
          <p:cNvPr id="4" name="Slide Number Placeholder 3"/>
          <p:cNvSpPr>
            <a:spLocks noGrp="1"/>
          </p:cNvSpPr>
          <p:nvPr>
            <p:ph type="sldNum" sz="quarter" idx="10"/>
          </p:nvPr>
        </p:nvSpPr>
        <p:spPr/>
        <p:txBody>
          <a:bodyPr/>
          <a:lstStyle/>
          <a:p>
            <a:fld id="{4FB29A70-522C-3A41-B132-651B32078DD9}" type="slidenum">
              <a:rPr lang="en-US" smtClean="0"/>
              <a:pPr/>
              <a:t>6</a:t>
            </a:fld>
            <a:endParaRPr lang="en-US"/>
          </a:p>
        </p:txBody>
      </p:sp>
    </p:spTree>
    <p:extLst>
      <p:ext uri="{BB962C8B-B14F-4D97-AF65-F5344CB8AC3E}">
        <p14:creationId xmlns:p14="http://schemas.microsoft.com/office/powerpoint/2010/main" val="3200031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In conclusion</a:t>
            </a:r>
          </a:p>
          <a:p>
            <a:r>
              <a:rPr lang="en-US" dirty="0" smtClean="0"/>
              <a:t>[click]</a:t>
            </a:r>
          </a:p>
          <a:p>
            <a:endParaRPr lang="en-US" dirty="0" smtClean="0"/>
          </a:p>
          <a:p>
            <a:r>
              <a:rPr lang="en-US" dirty="0" smtClean="0"/>
              <a:t>Timing</a:t>
            </a:r>
            <a:r>
              <a:rPr lang="en-US" baseline="0" dirty="0" smtClean="0"/>
              <a:t> guard bands for NTV are excessively and drive system performance down.</a:t>
            </a:r>
          </a:p>
          <a:p>
            <a:r>
              <a:rPr lang="en-US" baseline="0" dirty="0" smtClean="0"/>
              <a:t/>
            </a:r>
            <a:br>
              <a:rPr lang="en-US" baseline="0" dirty="0" smtClean="0"/>
            </a:br>
            <a:r>
              <a:rPr lang="en-US" baseline="0" dirty="0" smtClean="0"/>
              <a:t>[click]</a:t>
            </a:r>
          </a:p>
          <a:p>
            <a:r>
              <a:rPr lang="en-US" baseline="0" dirty="0" smtClean="0"/>
              <a:t>And no timing error detector exists that can reliably work in NTV</a:t>
            </a:r>
          </a:p>
          <a:p>
            <a:endParaRPr lang="en-US" baseline="0" dirty="0" smtClean="0"/>
          </a:p>
          <a:p>
            <a:r>
              <a:rPr lang="en-US" baseline="0" dirty="0" smtClean="0"/>
              <a:t>[click]</a:t>
            </a:r>
          </a:p>
          <a:p>
            <a:r>
              <a:rPr lang="en-US" baseline="0" dirty="0" smtClean="0"/>
              <a:t>In this work we have proposed two resilient error detectors to improve throughput specifically for NTV.</a:t>
            </a:r>
          </a:p>
          <a:p>
            <a:endParaRPr lang="en-US" baseline="0" dirty="0" smtClean="0"/>
          </a:p>
          <a:p>
            <a:r>
              <a:rPr lang="en-US" baseline="0" dirty="0" smtClean="0"/>
              <a:t>[click]</a:t>
            </a:r>
          </a:p>
          <a:p>
            <a:r>
              <a:rPr lang="en-US" baseline="0" dirty="0" smtClean="0"/>
              <a:t>The first, Transition Aware Completion Detection, is a fully synthesizable error detector that uses tunable delay elements to speculate transitions.</a:t>
            </a:r>
          </a:p>
          <a:p>
            <a:endParaRPr lang="en-US" baseline="0" dirty="0" smtClean="0"/>
          </a:p>
          <a:p>
            <a:r>
              <a:rPr lang="en-US" baseline="0" dirty="0" smtClean="0"/>
              <a:t>[click]</a:t>
            </a:r>
          </a:p>
          <a:p>
            <a:r>
              <a:rPr lang="en-US" baseline="0" dirty="0" smtClean="0"/>
              <a:t>The Second, Current Sensing Completion Detection, uses calibrate-able analog current sensors to detect when an operation has not completed on time.</a:t>
            </a:r>
          </a:p>
          <a:p>
            <a:endParaRPr lang="en-US" baseline="0" dirty="0" smtClean="0"/>
          </a:p>
          <a:p>
            <a:r>
              <a:rPr lang="en-US" baseline="0" dirty="0" smtClean="0"/>
              <a:t>[click]</a:t>
            </a:r>
          </a:p>
          <a:p>
            <a:r>
              <a:rPr lang="en-US" baseline="0" dirty="0" smtClean="0"/>
              <a:t>Finally, Our SPICE simulations show a significant increase in throughput using these detectors over the Razor double-sampling technique.</a:t>
            </a:r>
          </a:p>
          <a:p>
            <a:endParaRPr lang="en-US" baseline="0" dirty="0" smtClean="0"/>
          </a:p>
          <a:p>
            <a:r>
              <a:rPr lang="en-US" baseline="0" dirty="0" smtClean="0"/>
              <a:t>[click]</a:t>
            </a:r>
          </a:p>
          <a:p>
            <a:r>
              <a:rPr lang="en-US" baseline="0" dirty="0" smtClean="0"/>
              <a:t>Thanks for your time.</a:t>
            </a:r>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7</a:t>
            </a:fld>
            <a:endParaRPr lang="en-US"/>
          </a:p>
        </p:txBody>
      </p:sp>
    </p:spTree>
    <p:extLst>
      <p:ext uri="{BB962C8B-B14F-4D97-AF65-F5344CB8AC3E}">
        <p14:creationId xmlns:p14="http://schemas.microsoft.com/office/powerpoint/2010/main" val="1490446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Option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1828800"/>
            <a:ext cx="8229600" cy="1371600"/>
          </a:xfrm>
        </p:spPr>
        <p:txBody>
          <a:bodyPr/>
          <a:lstStyle>
            <a:lvl1pPr algn="l">
              <a:defRPr sz="3600">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457200" y="3886200"/>
            <a:ext cx="8229600" cy="1828800"/>
          </a:xfrm>
        </p:spPr>
        <p:txBody>
          <a:bodyPr/>
          <a:lstStyle>
            <a:lvl1pPr marL="0" indent="0" algn="l">
              <a:buFont typeface="Times" pitchFamily="-96" charset="0"/>
              <a:buNone/>
              <a:defRPr sz="2400">
                <a:solidFill>
                  <a:schemeClr val="bg2">
                    <a:lumMod val="50000"/>
                  </a:schemeClr>
                </a:solidFill>
                <a:effectLst/>
              </a:defRPr>
            </a:lvl1pPr>
          </a:lstStyle>
          <a:p>
            <a:r>
              <a:rPr lang="en-US" dirty="0" smtClean="0"/>
              <a:t>Click to edit Master subtitle style</a:t>
            </a:r>
            <a:endParaRPr lang="en-US" dirty="0"/>
          </a:p>
        </p:txBody>
      </p:sp>
      <p:sp>
        <p:nvSpPr>
          <p:cNvPr id="4"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114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4800600" y="1371600"/>
            <a:ext cx="3886200" cy="4343400"/>
          </a:xfrm>
        </p:spPr>
        <p:txBody>
          <a:bodyPr/>
          <a:lstStyle/>
          <a:p>
            <a:r>
              <a:rPr lang="en-US" smtClean="0"/>
              <a:t>Click icon to add picture</a:t>
            </a:r>
            <a:endParaRPr lang="en-US"/>
          </a:p>
        </p:txBody>
      </p:sp>
      <p:sp>
        <p:nvSpPr>
          <p:cNvPr id="7" name="Slide Number Placeholder 6"/>
          <p:cNvSpPr>
            <a:spLocks noGrp="1"/>
          </p:cNvSpPr>
          <p:nvPr>
            <p:ph type="sldNum" sz="quarter" idx="12"/>
          </p:nvPr>
        </p:nvSpPr>
        <p:spPr/>
        <p:txBody>
          <a:bodyPr/>
          <a:lstStyle/>
          <a:p>
            <a:fld id="{43183C4C-EBF1-1A4D-90EC-74EBA7EEE60F}" type="slidenum">
              <a:rPr lang="en-US" smtClean="0"/>
              <a:pPr/>
              <a:t>‹#›</a:t>
            </a:fld>
            <a:endParaRPr lang="en-US" dirty="0"/>
          </a:p>
        </p:txBody>
      </p:sp>
      <p:sp>
        <p:nvSpPr>
          <p:cNvPr id="11" name="Footer Placeholder 10"/>
          <p:cNvSpPr>
            <a:spLocks noGrp="1"/>
          </p:cNvSpPr>
          <p:nvPr>
            <p:ph type="ftr" sz="quarter" idx="13"/>
          </p:nvPr>
        </p:nvSpPr>
        <p:spPr>
          <a:xfrm>
            <a:off x="457200" y="6355080"/>
            <a:ext cx="2895600" cy="182880"/>
          </a:xfrm>
          <a:prstGeom prst="rect">
            <a:avLst/>
          </a:prstGeom>
        </p:spPr>
        <p:txBody>
          <a:bodyPr/>
          <a:lstStyle/>
          <a:p>
            <a:endParaRPr lang="en-US" dirty="0"/>
          </a:p>
        </p:txBody>
      </p:sp>
      <p:sp>
        <p:nvSpPr>
          <p:cNvPr id="9"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lstStyle/>
          <a:p>
            <a:r>
              <a:rPr lang="en-US" smtClean="0"/>
              <a:t>Click icon to add picture</a:t>
            </a:r>
            <a:endParaRPr lang="en-US"/>
          </a:p>
        </p:txBody>
      </p:sp>
      <p:sp>
        <p:nvSpPr>
          <p:cNvPr id="10" name="Picture Placeholder 9"/>
          <p:cNvSpPr>
            <a:spLocks noGrp="1"/>
          </p:cNvSpPr>
          <p:nvPr>
            <p:ph type="pic" sz="quarter" idx="11"/>
          </p:nvPr>
        </p:nvSpPr>
        <p:spPr>
          <a:xfrm>
            <a:off x="6172200" y="3657600"/>
            <a:ext cx="2514600" cy="2057400"/>
          </a:xfrm>
        </p:spPr>
        <p:txBody>
          <a:bodyPr/>
          <a:lstStyle/>
          <a:p>
            <a:r>
              <a:rPr lang="en-US" smtClean="0"/>
              <a:t>Click icon to add picture</a:t>
            </a:r>
            <a:endParaRPr lang="en-US"/>
          </a:p>
        </p:txBody>
      </p:sp>
      <p:sp>
        <p:nvSpPr>
          <p:cNvPr id="12" name="Slide Number Placeholder 11"/>
          <p:cNvSpPr>
            <a:spLocks noGrp="1"/>
          </p:cNvSpPr>
          <p:nvPr>
            <p:ph type="sldNum" sz="quarter" idx="13"/>
          </p:nvPr>
        </p:nvSpPr>
        <p:spPr/>
        <p:txBody>
          <a:bodyPr/>
          <a:lstStyle/>
          <a:p>
            <a:fld id="{43183C4C-EBF1-1A4D-90EC-74EBA7EEE60F}" type="slidenum">
              <a:rPr lang="en-US" smtClean="0"/>
              <a:pPr/>
              <a:t>‹#›</a:t>
            </a:fld>
            <a:endParaRPr lang="en-US" dirty="0"/>
          </a:p>
        </p:txBody>
      </p:sp>
      <p:sp>
        <p:nvSpPr>
          <p:cNvPr id="13" name="Footer Placeholder 12"/>
          <p:cNvSpPr>
            <a:spLocks noGrp="1"/>
          </p:cNvSpPr>
          <p:nvPr>
            <p:ph type="ftr" sz="quarter" idx="14"/>
          </p:nvPr>
        </p:nvSpPr>
        <p:spPr>
          <a:xfrm>
            <a:off x="457200" y="6355080"/>
            <a:ext cx="2895600" cy="182880"/>
          </a:xfrm>
          <a:prstGeom prst="rect">
            <a:avLst/>
          </a:prstGeom>
        </p:spPr>
        <p:txBody>
          <a:bodyPr/>
          <a:lstStyle/>
          <a:p>
            <a:endParaRPr lang="en-US" dirty="0"/>
          </a:p>
        </p:txBody>
      </p:sp>
      <p:sp>
        <p:nvSpPr>
          <p:cNvPr id="11"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lstStyle/>
          <a:p>
            <a:r>
              <a:rPr lang="en-US" smtClean="0"/>
              <a:t>Click icon to add picture</a:t>
            </a:r>
            <a:endParaRPr lang="en-US"/>
          </a:p>
        </p:txBody>
      </p:sp>
      <p:sp>
        <p:nvSpPr>
          <p:cNvPr id="10" name="Picture Placeholder 9"/>
          <p:cNvSpPr>
            <a:spLocks noGrp="1"/>
          </p:cNvSpPr>
          <p:nvPr>
            <p:ph type="pic" sz="quarter" idx="11"/>
          </p:nvPr>
        </p:nvSpPr>
        <p:spPr>
          <a:xfrm>
            <a:off x="6172200" y="3657600"/>
            <a:ext cx="2514600" cy="2057400"/>
          </a:xfrm>
        </p:spPr>
        <p:txBody>
          <a:bodyPr/>
          <a:lstStyle/>
          <a:p>
            <a:r>
              <a:rPr lang="en-US" smtClean="0"/>
              <a:t>Click icon to add picture</a:t>
            </a:r>
            <a:endParaRPr lang="en-US"/>
          </a:p>
        </p:txBody>
      </p:sp>
      <p:sp>
        <p:nvSpPr>
          <p:cNvPr id="12" name="Slide Number Placeholder 11"/>
          <p:cNvSpPr>
            <a:spLocks noGrp="1"/>
          </p:cNvSpPr>
          <p:nvPr>
            <p:ph type="sldNum" sz="quarter" idx="13"/>
          </p:nvPr>
        </p:nvSpPr>
        <p:spPr/>
        <p:txBody>
          <a:bodyPr/>
          <a:lstStyle/>
          <a:p>
            <a:fld id="{43183C4C-EBF1-1A4D-90EC-74EBA7EEE60F}" type="slidenum">
              <a:rPr lang="en-US" smtClean="0"/>
              <a:pPr/>
              <a:t>‹#›</a:t>
            </a:fld>
            <a:endParaRPr lang="en-US" dirty="0"/>
          </a:p>
        </p:txBody>
      </p:sp>
      <p:sp>
        <p:nvSpPr>
          <p:cNvPr id="13" name="Footer Placeholder 12"/>
          <p:cNvSpPr>
            <a:spLocks noGrp="1"/>
          </p:cNvSpPr>
          <p:nvPr>
            <p:ph type="ftr" sz="quarter" idx="14"/>
          </p:nvPr>
        </p:nvSpPr>
        <p:spPr>
          <a:xfrm>
            <a:off x="457200" y="6355080"/>
            <a:ext cx="2895600" cy="182880"/>
          </a:xfrm>
          <a:prstGeom prst="rect">
            <a:avLst/>
          </a:prstGeom>
        </p:spPr>
        <p:txBody>
          <a:bodyPr/>
          <a:lstStyle/>
          <a:p>
            <a:endParaRPr lang="en-US" dirty="0"/>
          </a:p>
        </p:txBody>
      </p:sp>
      <p:sp>
        <p:nvSpPr>
          <p:cNvPr id="11"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4690872"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8" name="Slide Number Placeholder 7"/>
          <p:cNvSpPr>
            <a:spLocks noGrp="1"/>
          </p:cNvSpPr>
          <p:nvPr>
            <p:ph type="sldNum" sz="quarter" idx="12"/>
          </p:nvPr>
        </p:nvSpPr>
        <p:spPr/>
        <p:txBody>
          <a:bodyPr/>
          <a:lstStyle/>
          <a:p>
            <a:fld id="{43183C4C-EBF1-1A4D-90EC-74EBA7EEE60F}" type="slidenum">
              <a:rPr lang="en-US" smtClean="0"/>
              <a:pPr/>
              <a:t>‹#›</a:t>
            </a:fld>
            <a:endParaRPr lang="en-US" dirty="0"/>
          </a:p>
        </p:txBody>
      </p:sp>
      <p:sp>
        <p:nvSpPr>
          <p:cNvPr id="9" name="Footer Placeholder 8"/>
          <p:cNvSpPr>
            <a:spLocks noGrp="1"/>
          </p:cNvSpPr>
          <p:nvPr>
            <p:ph type="ftr" sz="quarter" idx="13"/>
          </p:nvPr>
        </p:nvSpPr>
        <p:spPr>
          <a:xfrm>
            <a:off x="457200" y="6355080"/>
            <a:ext cx="2895600" cy="182880"/>
          </a:xfrm>
          <a:prstGeom prst="rect">
            <a:avLst/>
          </a:prstGeom>
        </p:spPr>
        <p:txBody>
          <a:bodyPr/>
          <a:lstStyle/>
          <a:p>
            <a:endParaRPr lang="en-US" dirty="0"/>
          </a:p>
        </p:txBody>
      </p:sp>
      <p:sp>
        <p:nvSpPr>
          <p:cNvPr id="11"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4690872"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43183C4C-EBF1-1A4D-90EC-74EBA7EEE60F}" type="slidenum">
              <a:rPr lang="en-US" smtClean="0"/>
              <a:pPr/>
              <a:t>‹#›</a:t>
            </a:fld>
            <a:endParaRPr lang="en-US" dirty="0"/>
          </a:p>
        </p:txBody>
      </p:sp>
      <p:sp>
        <p:nvSpPr>
          <p:cNvPr id="10" name="Footer Placeholder 9"/>
          <p:cNvSpPr>
            <a:spLocks noGrp="1"/>
          </p:cNvSpPr>
          <p:nvPr>
            <p:ph type="ftr" sz="quarter" idx="13"/>
          </p:nvPr>
        </p:nvSpPr>
        <p:spPr>
          <a:xfrm>
            <a:off x="457200" y="6355080"/>
            <a:ext cx="2895600" cy="182880"/>
          </a:xfrm>
          <a:prstGeom prst="rect">
            <a:avLst/>
          </a:prstGeom>
        </p:spPr>
        <p:txBody>
          <a:bodyPr/>
          <a:lstStyle/>
          <a:p>
            <a:endParaRPr lang="en-US" dirty="0"/>
          </a:p>
        </p:txBody>
      </p:sp>
      <p:sp>
        <p:nvSpPr>
          <p:cNvPr id="9"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90872"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0" name="Slide Number Placeholder 9"/>
          <p:cNvSpPr>
            <a:spLocks noGrp="1"/>
          </p:cNvSpPr>
          <p:nvPr>
            <p:ph type="sldNum" sz="quarter" idx="12"/>
          </p:nvPr>
        </p:nvSpPr>
        <p:spPr/>
        <p:txBody>
          <a:bodyPr/>
          <a:lstStyle/>
          <a:p>
            <a:fld id="{43183C4C-EBF1-1A4D-90EC-74EBA7EEE60F}" type="slidenum">
              <a:rPr lang="en-US" smtClean="0"/>
              <a:pPr/>
              <a:t>‹#›</a:t>
            </a:fld>
            <a:endParaRPr lang="en-US" dirty="0"/>
          </a:p>
        </p:txBody>
      </p:sp>
      <p:sp>
        <p:nvSpPr>
          <p:cNvPr id="11" name="Footer Placeholder 10"/>
          <p:cNvSpPr>
            <a:spLocks noGrp="1"/>
          </p:cNvSpPr>
          <p:nvPr>
            <p:ph type="ftr" sz="quarter" idx="13"/>
          </p:nvPr>
        </p:nvSpPr>
        <p:spPr>
          <a:xfrm>
            <a:off x="457200" y="6355080"/>
            <a:ext cx="2895600" cy="182880"/>
          </a:xfrm>
          <a:prstGeom prst="rect">
            <a:avLst/>
          </a:prstGeom>
        </p:spPr>
        <p:txBody>
          <a:bodyPr/>
          <a:lstStyle/>
          <a:p>
            <a:endParaRPr lang="en-US" dirty="0"/>
          </a:p>
        </p:txBody>
      </p:sp>
      <p:sp>
        <p:nvSpPr>
          <p:cNvPr id="8"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3183C4C-EBF1-1A4D-90EC-74EBA7EEE60F}" type="slidenum">
              <a:rPr lang="en-US" smtClean="0"/>
              <a:pPr/>
              <a:t>‹#›</a:t>
            </a:fld>
            <a:endParaRPr lang="en-US" dirty="0"/>
          </a:p>
        </p:txBody>
      </p:sp>
      <p:sp>
        <p:nvSpPr>
          <p:cNvPr id="6" name="Footer Placeholder 5"/>
          <p:cNvSpPr>
            <a:spLocks noGrp="1"/>
          </p:cNvSpPr>
          <p:nvPr>
            <p:ph type="ftr" sz="quarter" idx="12"/>
          </p:nvPr>
        </p:nvSpPr>
        <p:spPr>
          <a:xfrm>
            <a:off x="457200" y="6355080"/>
            <a:ext cx="2895600" cy="182880"/>
          </a:xfrm>
          <a:prstGeom prst="rect">
            <a:avLst/>
          </a:prstGeom>
        </p:spPr>
        <p:txBody>
          <a:bodyPr/>
          <a:lstStyle/>
          <a:p>
            <a:endParaRPr lang="en-US" dirty="0"/>
          </a:p>
        </p:txBody>
      </p:sp>
      <p:sp>
        <p:nvSpPr>
          <p:cNvPr id="7"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355080"/>
            <a:ext cx="2895600" cy="182880"/>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43183C4C-EBF1-1A4D-90EC-74EBA7EEE60F}" type="slidenum">
              <a:rPr lang="en-US" smtClean="0"/>
              <a:pPr/>
              <a:t>‹#›</a:t>
            </a:fld>
            <a:endParaRPr lang="en-US" dirty="0"/>
          </a:p>
        </p:txBody>
      </p:sp>
      <p:sp>
        <p:nvSpPr>
          <p:cNvPr id="6"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9144000" cy="8509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a:xfrm>
            <a:off x="457200" y="114300"/>
            <a:ext cx="8229600" cy="685800"/>
          </a:xfrm>
        </p:spPr>
        <p:txBody>
          <a:bodyPr anchor="t"/>
          <a:lstStyle/>
          <a:p>
            <a:r>
              <a:rPr lang="en-US" dirty="0" smtClean="0"/>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7"/>
          <p:cNvSpPr>
            <a:spLocks noGrp="1"/>
          </p:cNvSpPr>
          <p:nvPr>
            <p:ph type="sldNum" sz="quarter" idx="11"/>
          </p:nvPr>
        </p:nvSpPr>
        <p:spPr/>
        <p:txBody>
          <a:bodyPr/>
          <a:lstStyle/>
          <a:p>
            <a:fld id="{43183C4C-EBF1-1A4D-90EC-74EBA7EEE60F}" type="slidenum">
              <a:rPr lang="en-US" smtClean="0"/>
              <a:pPr/>
              <a:t>‹#›</a:t>
            </a:fld>
            <a:endParaRPr lang="en-US"/>
          </a:p>
        </p:txBody>
      </p:sp>
      <p:sp>
        <p:nvSpPr>
          <p:cNvPr id="9" name="Footer Placeholder 8"/>
          <p:cNvSpPr>
            <a:spLocks noGrp="1"/>
          </p:cNvSpPr>
          <p:nvPr>
            <p:ph type="ftr" sz="quarter" idx="12"/>
          </p:nvPr>
        </p:nvSpPr>
        <p:spPr>
          <a:xfrm>
            <a:off x="457200" y="6355080"/>
            <a:ext cx="2895600" cy="182880"/>
          </a:xfrm>
          <a:prstGeom prst="rect">
            <a:avLst/>
          </a:prstGeom>
        </p:spPr>
        <p:txBody>
          <a:bodyPr/>
          <a:lstStyle/>
          <a:p>
            <a:endParaRPr lang="en-US" dirty="0"/>
          </a:p>
        </p:txBody>
      </p:sp>
      <p:sp>
        <p:nvSpPr>
          <p:cNvPr id="10"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bg>
      <p:bgPr>
        <a:solidFill>
          <a:srgbClr val="FFFFFF"/>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114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800600" y="1371600"/>
            <a:ext cx="3886200" cy="4343400"/>
          </a:xfrm>
        </p:spPr>
        <p:txBody>
          <a:bodyPr/>
          <a:lstStyle/>
          <a:p>
            <a:r>
              <a:rPr lang="en-US" smtClean="0"/>
              <a:t>Click icon to add picture</a:t>
            </a:r>
            <a:endParaRPr lang="en-US"/>
          </a:p>
        </p:txBody>
      </p:sp>
      <p:sp>
        <p:nvSpPr>
          <p:cNvPr id="7"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1" name="Slide Number Placeholder 10"/>
          <p:cNvSpPr>
            <a:spLocks noGrp="1"/>
          </p:cNvSpPr>
          <p:nvPr>
            <p:ph type="sldNum" sz="quarter" idx="12"/>
          </p:nvPr>
        </p:nvSpPr>
        <p:spPr/>
        <p:txBody>
          <a:bodyPr/>
          <a:lstStyle/>
          <a:p>
            <a:fld id="{43183C4C-EBF1-1A4D-90EC-74EBA7EEE60F}" type="slidenum">
              <a:rPr lang="en-US" smtClean="0"/>
              <a:pPr/>
              <a:t>‹#›</a:t>
            </a:fld>
            <a:endParaRPr lang="en-US" dirty="0"/>
          </a:p>
        </p:txBody>
      </p:sp>
      <p:sp>
        <p:nvSpPr>
          <p:cNvPr id="12" name="Footer Placeholder 11"/>
          <p:cNvSpPr>
            <a:spLocks noGrp="1"/>
          </p:cNvSpPr>
          <p:nvPr>
            <p:ph type="ftr" sz="quarter" idx="13"/>
          </p:nvPr>
        </p:nvSpPr>
        <p:spPr>
          <a:xfrm>
            <a:off x="457200" y="6355080"/>
            <a:ext cx="2895600" cy="182880"/>
          </a:xfrm>
          <a:prstGeom prst="rect">
            <a:avLst/>
          </a:prstGeom>
        </p:spPr>
        <p:txBody>
          <a:bodyPr/>
          <a:lstStyle/>
          <a:p>
            <a:endParaRPr lang="en-US" dirty="0"/>
          </a:p>
        </p:txBody>
      </p:sp>
      <p:sp>
        <p:nvSpPr>
          <p:cNvPr id="13"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4572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0"/>
          </p:nvPr>
        </p:nvSpPr>
        <p:spPr>
          <a:xfrm>
            <a:off x="6172200" y="1371600"/>
            <a:ext cx="2514600" cy="2057400"/>
          </a:xfrm>
        </p:spPr>
        <p:txBody>
          <a:bodyPr/>
          <a:lstStyle/>
          <a:p>
            <a:r>
              <a:rPr lang="en-US" smtClean="0"/>
              <a:t>Click icon to add picture</a:t>
            </a:r>
            <a:endParaRPr lang="en-US"/>
          </a:p>
        </p:txBody>
      </p:sp>
      <p:sp>
        <p:nvSpPr>
          <p:cNvPr id="11" name="Picture Placeholder 9"/>
          <p:cNvSpPr>
            <a:spLocks noGrp="1"/>
          </p:cNvSpPr>
          <p:nvPr>
            <p:ph type="pic" sz="quarter" idx="11"/>
          </p:nvPr>
        </p:nvSpPr>
        <p:spPr>
          <a:xfrm>
            <a:off x="6172200" y="3657600"/>
            <a:ext cx="2514600" cy="2057400"/>
          </a:xfrm>
        </p:spPr>
        <p:txBody>
          <a:bodyPr/>
          <a:lstStyle/>
          <a:p>
            <a:r>
              <a:rPr lang="en-US" smtClean="0"/>
              <a:t>Click icon to add picture</a:t>
            </a:r>
            <a:endParaRPr lang="en-US"/>
          </a:p>
        </p:txBody>
      </p:sp>
      <p:sp>
        <p:nvSpPr>
          <p:cNvPr id="9" name="Slide Number Placeholder 8"/>
          <p:cNvSpPr>
            <a:spLocks noGrp="1"/>
          </p:cNvSpPr>
          <p:nvPr>
            <p:ph type="sldNum" sz="quarter" idx="13"/>
          </p:nvPr>
        </p:nvSpPr>
        <p:spPr/>
        <p:txBody>
          <a:bodyPr/>
          <a:lstStyle/>
          <a:p>
            <a:fld id="{43183C4C-EBF1-1A4D-90EC-74EBA7EEE60F}" type="slidenum">
              <a:rPr lang="en-US" smtClean="0"/>
              <a:pPr/>
              <a:t>‹#›</a:t>
            </a:fld>
            <a:endParaRPr lang="en-US" dirty="0"/>
          </a:p>
        </p:txBody>
      </p:sp>
      <p:sp>
        <p:nvSpPr>
          <p:cNvPr id="12" name="Footer Placeholder 11"/>
          <p:cNvSpPr>
            <a:spLocks noGrp="1"/>
          </p:cNvSpPr>
          <p:nvPr>
            <p:ph type="ftr" sz="quarter" idx="14"/>
          </p:nvPr>
        </p:nvSpPr>
        <p:spPr>
          <a:xfrm>
            <a:off x="457200" y="6355080"/>
            <a:ext cx="2895600" cy="182880"/>
          </a:xfrm>
          <a:prstGeom prst="rect">
            <a:avLst/>
          </a:prstGeom>
        </p:spPr>
        <p:txBody>
          <a:bodyPr/>
          <a:lstStyle/>
          <a:p>
            <a:endParaRPr lang="en-US" dirty="0"/>
          </a:p>
        </p:txBody>
      </p:sp>
      <p:sp>
        <p:nvSpPr>
          <p:cNvPr id="13"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chor="t"/>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43183C4C-EBF1-1A4D-90EC-74EBA7EEE60F}" type="slidenum">
              <a:rPr lang="en-US" smtClean="0"/>
              <a:pPr/>
              <a:t>‹#›</a:t>
            </a:fld>
            <a:endParaRPr lang="en-US" dirty="0"/>
          </a:p>
        </p:txBody>
      </p:sp>
      <p:sp>
        <p:nvSpPr>
          <p:cNvPr id="8" name="Footer Placeholder 7"/>
          <p:cNvSpPr>
            <a:spLocks noGrp="1"/>
          </p:cNvSpPr>
          <p:nvPr>
            <p:ph type="ftr" sz="quarter" idx="13"/>
          </p:nvPr>
        </p:nvSpPr>
        <p:spPr>
          <a:xfrm>
            <a:off x="457200" y="6355080"/>
            <a:ext cx="2895600" cy="182880"/>
          </a:xfrm>
          <a:prstGeom prst="rect">
            <a:avLst/>
          </a:prstGeom>
        </p:spPr>
        <p:txBody>
          <a:bodyPr/>
          <a:lstStyle/>
          <a:p>
            <a:endParaRPr lang="en-US" dirty="0"/>
          </a:p>
        </p:txBody>
      </p:sp>
      <p:sp>
        <p:nvSpPr>
          <p:cNvPr id="9" name="Picture Placeholder 6"/>
          <p:cNvSpPr>
            <a:spLocks noGrp="1"/>
          </p:cNvSpPr>
          <p:nvPr>
            <p:ph type="pic" sz="quarter" idx="10"/>
          </p:nvPr>
        </p:nvSpPr>
        <p:spPr>
          <a:xfrm>
            <a:off x="457200" y="1371599"/>
            <a:ext cx="8229600" cy="4343400"/>
          </a:xfrm>
        </p:spPr>
        <p:txBody>
          <a:bodyPr>
            <a:normAutofit/>
          </a:bodyPr>
          <a:lstStyle>
            <a:lvl1pPr>
              <a:buNone/>
              <a:defRPr/>
            </a:lvl1pPr>
          </a:lstStyle>
          <a:p>
            <a:pPr lvl="0"/>
            <a:r>
              <a:rPr lang="en-US" noProof="0" smtClean="0"/>
              <a:t>Click icon to add picture</a:t>
            </a:r>
            <a:endParaRPr lang="en-US" noProof="0"/>
          </a:p>
        </p:txBody>
      </p:sp>
      <p:sp>
        <p:nvSpPr>
          <p:cNvPr id="7"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a:p>
        </p:txBody>
      </p:sp>
      <p:sp>
        <p:nvSpPr>
          <p:cNvPr id="6" name="Slide Number Placeholder 5"/>
          <p:cNvSpPr>
            <a:spLocks noGrp="1"/>
          </p:cNvSpPr>
          <p:nvPr>
            <p:ph type="sldNum" sz="quarter" idx="11"/>
          </p:nvPr>
        </p:nvSpPr>
        <p:spPr/>
        <p:txBody>
          <a:bodyPr/>
          <a:lstStyle/>
          <a:p>
            <a:fld id="{43183C4C-EBF1-1A4D-90EC-74EBA7EEE60F}" type="slidenum">
              <a:rPr lang="en-US" smtClean="0"/>
              <a:pPr/>
              <a:t>‹#›</a:t>
            </a:fld>
            <a:endParaRPr lang="en-US" dirty="0"/>
          </a:p>
        </p:txBody>
      </p:sp>
      <p:sp>
        <p:nvSpPr>
          <p:cNvPr id="7" name="Footer Placeholder 6"/>
          <p:cNvSpPr>
            <a:spLocks noGrp="1"/>
          </p:cNvSpPr>
          <p:nvPr>
            <p:ph type="ftr" sz="quarter" idx="12"/>
          </p:nvPr>
        </p:nvSpPr>
        <p:spPr>
          <a:xfrm>
            <a:off x="457200" y="6355080"/>
            <a:ext cx="2895600" cy="182880"/>
          </a:xfrm>
          <a:prstGeom prst="rect">
            <a:avLst/>
          </a:prstGeom>
        </p:spPr>
        <p:txBody>
          <a:bodyPr/>
          <a:lstStyle/>
          <a:p>
            <a:endParaRPr lang="en-US" dirty="0"/>
          </a:p>
        </p:txBody>
      </p:sp>
      <p:sp>
        <p:nvSpPr>
          <p:cNvPr id="8"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1"/>
          </p:nvPr>
        </p:nvSpPr>
        <p:spPr/>
        <p:txBody>
          <a:bodyPr/>
          <a:lstStyle/>
          <a:p>
            <a:fld id="{43183C4C-EBF1-1A4D-90EC-74EBA7EEE60F}" type="slidenum">
              <a:rPr lang="en-US" smtClean="0"/>
              <a:pPr/>
              <a:t>‹#›</a:t>
            </a:fld>
            <a:endParaRPr lang="en-US" dirty="0"/>
          </a:p>
        </p:txBody>
      </p:sp>
      <p:sp>
        <p:nvSpPr>
          <p:cNvPr id="8" name="Footer Placeholder 7"/>
          <p:cNvSpPr>
            <a:spLocks noGrp="1"/>
          </p:cNvSpPr>
          <p:nvPr>
            <p:ph type="ftr" sz="quarter" idx="12"/>
          </p:nvPr>
        </p:nvSpPr>
        <p:spPr>
          <a:xfrm>
            <a:off x="457200" y="6355080"/>
            <a:ext cx="2895600" cy="182880"/>
          </a:xfrm>
          <a:prstGeom prst="rect">
            <a:avLst/>
          </a:prstGeom>
        </p:spPr>
        <p:txBody>
          <a:bodyPr/>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chor="t"/>
          <a:lstStyle/>
          <a:p>
            <a:r>
              <a:rPr lang="en-US" smtClean="0"/>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1"/>
          </p:nvPr>
        </p:nvSpPr>
        <p:spPr/>
        <p:txBody>
          <a:bodyPr/>
          <a:lstStyle/>
          <a:p>
            <a:fld id="{43183C4C-EBF1-1A4D-90EC-74EBA7EEE60F}" type="slidenum">
              <a:rPr lang="en-US" smtClean="0"/>
              <a:pPr/>
              <a:t>‹#›</a:t>
            </a:fld>
            <a:endParaRPr lang="en-US" dirty="0"/>
          </a:p>
        </p:txBody>
      </p:sp>
      <p:sp>
        <p:nvSpPr>
          <p:cNvPr id="11" name="Footer Placeholder 10"/>
          <p:cNvSpPr>
            <a:spLocks noGrp="1"/>
          </p:cNvSpPr>
          <p:nvPr>
            <p:ph type="ftr" sz="quarter" idx="12"/>
          </p:nvPr>
        </p:nvSpPr>
        <p:spPr>
          <a:xfrm>
            <a:off x="457200" y="6355080"/>
            <a:ext cx="2895600" cy="182880"/>
          </a:xfrm>
          <a:prstGeom prst="rect">
            <a:avLst/>
          </a:prstGeom>
        </p:spPr>
        <p:txBody>
          <a:bodyPr/>
          <a:lstStyle/>
          <a:p>
            <a:endParaRPr lang="en-US" dirty="0"/>
          </a:p>
        </p:txBody>
      </p:sp>
      <p:sp>
        <p:nvSpPr>
          <p:cNvPr id="7"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1148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4800600" y="1371600"/>
            <a:ext cx="3886200" cy="4343400"/>
          </a:xfrm>
        </p:spPr>
        <p:txBody>
          <a:bodyPr/>
          <a:lstStyle/>
          <a:p>
            <a:r>
              <a:rPr lang="en-US" smtClean="0"/>
              <a:t>Click icon to add picture</a:t>
            </a:r>
            <a:endParaRPr lang="en-US"/>
          </a:p>
        </p:txBody>
      </p:sp>
      <p:sp>
        <p:nvSpPr>
          <p:cNvPr id="7" name="Slide Number Placeholder 6"/>
          <p:cNvSpPr>
            <a:spLocks noGrp="1"/>
          </p:cNvSpPr>
          <p:nvPr>
            <p:ph type="sldNum" sz="quarter" idx="12"/>
          </p:nvPr>
        </p:nvSpPr>
        <p:spPr/>
        <p:txBody>
          <a:bodyPr/>
          <a:lstStyle/>
          <a:p>
            <a:fld id="{43183C4C-EBF1-1A4D-90EC-74EBA7EEE60F}" type="slidenum">
              <a:rPr lang="en-US" smtClean="0"/>
              <a:pPr/>
              <a:t>‹#›</a:t>
            </a:fld>
            <a:endParaRPr lang="en-US" dirty="0"/>
          </a:p>
        </p:txBody>
      </p:sp>
      <p:sp>
        <p:nvSpPr>
          <p:cNvPr id="8" name="Footer Placeholder 7"/>
          <p:cNvSpPr>
            <a:spLocks noGrp="1"/>
          </p:cNvSpPr>
          <p:nvPr>
            <p:ph type="ftr" sz="quarter" idx="13"/>
          </p:nvPr>
        </p:nvSpPr>
        <p:spPr>
          <a:xfrm>
            <a:off x="457200" y="6355080"/>
            <a:ext cx="2895600" cy="182880"/>
          </a:xfrm>
          <a:prstGeom prst="rect">
            <a:avLst/>
          </a:prstGeom>
        </p:spPr>
        <p:txBody>
          <a:bodyPr/>
          <a:lstStyle/>
          <a:p>
            <a:endParaRPr lang="en-US" dirty="0"/>
          </a:p>
        </p:txBody>
      </p:sp>
      <p:sp>
        <p:nvSpPr>
          <p:cNvPr id="9"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02920"/>
            <a:ext cx="8229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371600"/>
            <a:ext cx="82296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33363" marR="0" lvl="0" indent="-233363" algn="l" defTabSz="914400" rtl="0" eaLnBrk="1" fontAlgn="base" latinLnBrk="0" hangingPunct="1">
              <a:lnSpc>
                <a:spcPct val="100000"/>
              </a:lnSpc>
              <a:spcBef>
                <a:spcPct val="20000"/>
              </a:spcBef>
              <a:spcAft>
                <a:spcPct val="0"/>
              </a:spcAft>
              <a:buClrTx/>
              <a:buSzTx/>
              <a:buFont typeface="Arial"/>
              <a:buChar char="•"/>
              <a:tabLst/>
              <a:defRPr/>
            </a:pPr>
            <a:r>
              <a:rPr lang="en-US" dirty="0" smtClean="0"/>
              <a:t>Click to edit Master text style</a:t>
            </a:r>
          </a:p>
          <a:p>
            <a:pPr marL="460375" marR="0" lvl="1" indent="-285750" algn="l" defTabSz="914400" rtl="0" eaLnBrk="1" fontAlgn="base" latinLnBrk="0" hangingPunct="1">
              <a:lnSpc>
                <a:spcPct val="100000"/>
              </a:lnSpc>
              <a:spcBef>
                <a:spcPct val="20000"/>
              </a:spcBef>
              <a:spcAft>
                <a:spcPct val="0"/>
              </a:spcAft>
              <a:buClrTx/>
              <a:buSzTx/>
              <a:buFont typeface="Arial"/>
              <a:buChar char="•"/>
              <a:tabLst/>
              <a:defRPr/>
            </a:pPr>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Slide Number Placeholder 12"/>
          <p:cNvSpPr>
            <a:spLocks noGrp="1"/>
          </p:cNvSpPr>
          <p:nvPr>
            <p:ph type="sldNum" sz="quarter" idx="4"/>
          </p:nvPr>
        </p:nvSpPr>
        <p:spPr>
          <a:xfrm>
            <a:off x="161924" y="6471578"/>
            <a:ext cx="771526" cy="264795"/>
          </a:xfrm>
          <a:prstGeom prst="rect">
            <a:avLst/>
          </a:prstGeom>
        </p:spPr>
        <p:txBody>
          <a:bodyPr vert="horz" lIns="91440" tIns="0" rIns="0" bIns="0" rtlCol="0" anchor="t" anchorCtr="0"/>
          <a:lstStyle>
            <a:lvl1pPr algn="l">
              <a:defRPr sz="1600" b="0" i="0">
                <a:solidFill>
                  <a:srgbClr val="717171"/>
                </a:solidFill>
                <a:latin typeface="Arial" pitchFamily="34" charset="0"/>
                <a:cs typeface="Arial" pitchFamily="34" charset="0"/>
              </a:defRPr>
            </a:lvl1pPr>
          </a:lstStyle>
          <a:p>
            <a:fld id="{43183C4C-EBF1-1A4D-90EC-74EBA7EEE60F}" type="slidenum">
              <a:rPr lang="en-US" smtClean="0"/>
              <a:pPr/>
              <a:t>‹#›</a:t>
            </a:fld>
            <a:endParaRPr lang="en-US" dirty="0"/>
          </a:p>
        </p:txBody>
      </p:sp>
      <p:sp>
        <p:nvSpPr>
          <p:cNvPr id="2" name="Rectangle 1"/>
          <p:cNvSpPr/>
          <p:nvPr userDrawn="1"/>
        </p:nvSpPr>
        <p:spPr bwMode="auto">
          <a:xfrm>
            <a:off x="0" y="6717323"/>
            <a:ext cx="9144000" cy="140677"/>
          </a:xfrm>
          <a:prstGeom prst="rect">
            <a:avLst/>
          </a:prstGeom>
          <a:ln w="19050">
            <a:solidFill>
              <a:schemeClr val="bg1"/>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12"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5" r:id="rId2"/>
    <p:sldLayoutId id="2147483671" r:id="rId3"/>
    <p:sldLayoutId id="2147483668" r:id="rId4"/>
    <p:sldLayoutId id="2147483680" r:id="rId5"/>
    <p:sldLayoutId id="2147483677" r:id="rId6"/>
    <p:sldLayoutId id="2147483666" r:id="rId7"/>
    <p:sldLayoutId id="2147483667" r:id="rId8"/>
    <p:sldLayoutId id="2147483672" r:id="rId9"/>
    <p:sldLayoutId id="2147483673" r:id="rId10"/>
    <p:sldLayoutId id="2147483669" r:id="rId11"/>
    <p:sldLayoutId id="2147483670" r:id="rId12"/>
    <p:sldLayoutId id="2147483674" r:id="rId13"/>
    <p:sldLayoutId id="2147483675" r:id="rId14"/>
    <p:sldLayoutId id="2147483676" r:id="rId15"/>
    <p:sldLayoutId id="2147483678" r:id="rId16"/>
    <p:sldLayoutId id="2147483681" r:id="rId17"/>
  </p:sldLayoutIdLst>
  <p:timing>
    <p:tnLst>
      <p:par>
        <p:cTn id="1" dur="indefinite" restart="never" nodeType="tmRoot"/>
      </p:par>
    </p:tnLst>
  </p:timing>
  <p:hf hdr="0" ftr="0"/>
  <p:txStyles>
    <p:titleStyle>
      <a:lvl1pPr algn="l" rtl="0" eaLnBrk="1" fontAlgn="base" hangingPunct="1">
        <a:spcBef>
          <a:spcPct val="0"/>
        </a:spcBef>
        <a:spcAft>
          <a:spcPct val="0"/>
        </a:spcAft>
        <a:defRPr kumimoji="0" lang="en-US" sz="2400" b="1" i="0" u="none" strike="noStrike" kern="1200" cap="none" spc="0" normalizeH="0" baseline="0" noProof="0" dirty="0" smtClean="0">
          <a:ln>
            <a:noFill/>
          </a:ln>
          <a:solidFill>
            <a:prstClr val="black">
              <a:lumMod val="65000"/>
              <a:lumOff val="35000"/>
            </a:prstClr>
          </a:solidFill>
          <a:effectLst/>
          <a:uLnTx/>
          <a:uFillTx/>
          <a:latin typeface="Cambria"/>
          <a:ea typeface="+mn-ea"/>
          <a:cs typeface="Cambria"/>
        </a:defRPr>
      </a:lvl1pPr>
      <a:lvl2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2pPr>
      <a:lvl3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3pPr>
      <a:lvl4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4pPr>
      <a:lvl5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marR="0" indent="-233363" algn="l" defTabSz="914400" rtl="0" eaLnBrk="1" fontAlgn="base" latinLnBrk="0" hangingPunct="1">
        <a:lnSpc>
          <a:spcPct val="100000"/>
        </a:lnSpc>
        <a:spcBef>
          <a:spcPct val="20000"/>
        </a:spcBef>
        <a:spcAft>
          <a:spcPct val="0"/>
        </a:spcAft>
        <a:buClrTx/>
        <a:buSzTx/>
        <a:buFontTx/>
        <a:buNone/>
        <a:tabLst/>
        <a:defRPr kumimoji="0" lang="en-US" sz="24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1pPr>
      <a:lvl2pPr marL="460375" marR="0" indent="-285750" algn="l" defTabSz="914400" rtl="0" eaLnBrk="1" fontAlgn="base" latinLnBrk="0" hangingPunct="1">
        <a:lnSpc>
          <a:spcPct val="100000"/>
        </a:lnSpc>
        <a:spcBef>
          <a:spcPct val="20000"/>
        </a:spcBef>
        <a:spcAft>
          <a:spcPct val="0"/>
        </a:spcAft>
        <a:buClrTx/>
        <a:buSzTx/>
        <a:buFont typeface="Arial"/>
        <a:buChar char="•"/>
        <a:tabLst/>
        <a:defRPr kumimoji="0" lang="en-US" sz="18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2pPr>
      <a:lvl3pPr marL="687388" indent="-228600" algn="l" rtl="0" eaLnBrk="1" fontAlgn="base" hangingPunct="1">
        <a:spcBef>
          <a:spcPct val="20000"/>
        </a:spcBef>
        <a:spcAft>
          <a:spcPct val="0"/>
        </a:spcAft>
        <a:buClrTx/>
        <a:buChar char="•"/>
        <a:defRPr kumimoji="0" lang="en-US" sz="18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3pPr>
      <a:lvl4pPr marL="922338" indent="-228600" algn="l" rtl="0" eaLnBrk="1" fontAlgn="base" hangingPunct="1">
        <a:spcBef>
          <a:spcPct val="20000"/>
        </a:spcBef>
        <a:spcAft>
          <a:spcPct val="0"/>
        </a:spcAft>
        <a:buClrTx/>
        <a:buFont typeface="Arial"/>
        <a:buChar char="•"/>
        <a:defRPr kumimoji="0" lang="en-US" sz="18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4pPr>
      <a:lvl5pPr marL="1136650" marR="0" indent="-228600" algn="l" defTabSz="914400" rtl="0" eaLnBrk="1" fontAlgn="base" latinLnBrk="0" hangingPunct="1">
        <a:lnSpc>
          <a:spcPct val="100000"/>
        </a:lnSpc>
        <a:spcBef>
          <a:spcPct val="20000"/>
        </a:spcBef>
        <a:spcAft>
          <a:spcPct val="0"/>
        </a:spcAft>
        <a:buClrTx/>
        <a:buSzTx/>
        <a:buFont typeface="Arial"/>
        <a:buNone/>
        <a:tabLst/>
        <a:defRPr kumimoji="0" lang="en-US" sz="18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1606731"/>
            <a:ext cx="8229600" cy="1593669"/>
          </a:xfrm>
        </p:spPr>
        <p:txBody>
          <a:bodyPr/>
          <a:lstStyle/>
          <a:p>
            <a:r>
              <a:rPr lang="en-US" dirty="0">
                <a:latin typeface="Arial" pitchFamily="34" charset="0"/>
                <a:cs typeface="Arial" pitchFamily="34" charset="0"/>
              </a:rPr>
              <a:t>Regaining Throughput </a:t>
            </a:r>
            <a:r>
              <a:rPr lang="en-US" dirty="0" smtClean="0">
                <a:latin typeface="Arial" pitchFamily="34" charset="0"/>
                <a:cs typeface="Arial" pitchFamily="34" charset="0"/>
              </a:rPr>
              <a:t>Using Completion </a:t>
            </a:r>
            <a:r>
              <a:rPr lang="en-US" dirty="0">
                <a:latin typeface="Arial" pitchFamily="34" charset="0"/>
                <a:cs typeface="Arial" pitchFamily="34" charset="0"/>
              </a:rPr>
              <a:t>Detection for Error-Resilient, Near-Threshold Logic</a:t>
            </a:r>
          </a:p>
        </p:txBody>
      </p:sp>
      <p:sp>
        <p:nvSpPr>
          <p:cNvPr id="5" name="Subtitle 4"/>
          <p:cNvSpPr>
            <a:spLocks noGrp="1"/>
          </p:cNvSpPr>
          <p:nvPr>
            <p:ph type="subTitle" idx="1"/>
          </p:nvPr>
        </p:nvSpPr>
        <p:spPr>
          <a:xfrm>
            <a:off x="457200" y="3886199"/>
            <a:ext cx="8229600" cy="2485571"/>
          </a:xfrm>
        </p:spPr>
        <p:txBody>
          <a:bodyPr>
            <a:normAutofit fontScale="92500" lnSpcReduction="10000"/>
          </a:bodyPr>
          <a:lstStyle/>
          <a:p>
            <a:r>
              <a:rPr lang="en-US" b="1" dirty="0" smtClean="0">
                <a:latin typeface="Arial" pitchFamily="34" charset="0"/>
                <a:cs typeface="Arial" pitchFamily="34" charset="0"/>
              </a:rPr>
              <a:t>Joseph Crop</a:t>
            </a:r>
            <a:r>
              <a:rPr lang="en-US" dirty="0" smtClean="0">
                <a:latin typeface="Arial" pitchFamily="34" charset="0"/>
                <a:cs typeface="Arial" pitchFamily="34" charset="0"/>
              </a:rPr>
              <a:t>, Robert </a:t>
            </a:r>
            <a:r>
              <a:rPr lang="en-US" dirty="0" err="1" smtClean="0">
                <a:latin typeface="Arial" pitchFamily="34" charset="0"/>
                <a:cs typeface="Arial" pitchFamily="34" charset="0"/>
              </a:rPr>
              <a:t>Pawlowski</a:t>
            </a:r>
            <a:r>
              <a:rPr lang="en-US" dirty="0" smtClean="0">
                <a:latin typeface="Arial" pitchFamily="34" charset="0"/>
                <a:cs typeface="Arial" pitchFamily="34" charset="0"/>
              </a:rPr>
              <a:t>, Patrick Chiang</a:t>
            </a:r>
          </a:p>
          <a:p>
            <a:endParaRPr lang="en-US" dirty="0">
              <a:latin typeface="Arial" pitchFamily="34" charset="0"/>
              <a:cs typeface="Arial" pitchFamily="34" charset="0"/>
            </a:endParaRPr>
          </a:p>
          <a:p>
            <a:r>
              <a:rPr lang="en-US" dirty="0" smtClean="0">
                <a:latin typeface="Arial" pitchFamily="34" charset="0"/>
                <a:cs typeface="Arial" pitchFamily="34" charset="0"/>
              </a:rPr>
              <a:t>Oregon State University</a:t>
            </a:r>
          </a:p>
          <a:p>
            <a:endParaRPr lang="en-US" dirty="0">
              <a:latin typeface="Arial" pitchFamily="34" charset="0"/>
              <a:cs typeface="Arial" pitchFamily="34" charset="0"/>
            </a:endParaRPr>
          </a:p>
          <a:p>
            <a:r>
              <a:rPr lang="en-US" dirty="0">
                <a:latin typeface="Arial" pitchFamily="34" charset="0"/>
                <a:cs typeface="Arial" pitchFamily="34" charset="0"/>
              </a:rPr>
              <a:t>This research was funded in part by CDADIC: The Center for the Design of Analog and Digital Circuits and the Department of Energy Early Career Program </a:t>
            </a:r>
          </a:p>
        </p:txBody>
      </p:sp>
      <p:sp>
        <p:nvSpPr>
          <p:cNvPr id="6" name="Date Placeholder 11"/>
          <p:cNvSpPr>
            <a:spLocks noGrp="1"/>
          </p:cNvSpPr>
          <p:nvPr>
            <p:ph type="dt" sz="half" idx="2"/>
          </p:nvPr>
        </p:nvSpPr>
        <p:spPr>
          <a:xfrm>
            <a:off x="2690813" y="6696368"/>
            <a:ext cx="3762375" cy="161632"/>
          </a:xfrm>
          <a:prstGeom prst="rect">
            <a:avLst/>
          </a:prstGeom>
        </p:spPr>
        <p:txBody>
          <a:bodyPr vert="horz" lIns="91440" tIns="0" rIns="91440" bIns="0" rtlCol="0" anchor="ctr"/>
          <a:lstStyle>
            <a:lvl1pPr algn="ctr">
              <a:defRPr sz="1200" b="0" i="0">
                <a:solidFill>
                  <a:schemeClr val="bg1">
                    <a:lumMod val="20000"/>
                    <a:lumOff val="80000"/>
                  </a:schemeClr>
                </a:solidFill>
                <a:latin typeface="Arial" pitchFamily="34" charset="0"/>
                <a:cs typeface="Arial" pitchFamily="34" charset="0"/>
              </a:defRPr>
            </a:lvl1pPr>
          </a:lstStyle>
          <a:p>
            <a:r>
              <a:rPr lang="en-US" dirty="0" smtClean="0"/>
              <a:t>DAC 2012, June 7</a:t>
            </a:r>
            <a:r>
              <a:rPr lang="en-US" baseline="30000" dirty="0" smtClean="0"/>
              <a:t>th</a:t>
            </a:r>
            <a:r>
              <a:rPr lang="en-US" dirty="0" smtClean="0"/>
              <a:t> </a:t>
            </a:r>
            <a:r>
              <a:rPr lang="en-US" dirty="0" err="1" smtClean="0"/>
              <a:t>Moscone</a:t>
            </a:r>
            <a:r>
              <a:rPr lang="en-US" dirty="0" smtClean="0"/>
              <a:t> Center San Francisco</a:t>
            </a:r>
            <a:endParaRPr lang="en-US" dirty="0"/>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 1: Razor Circuit Details</a:t>
            </a:r>
            <a:endParaRPr lang="en-US" dirty="0"/>
          </a:p>
        </p:txBody>
      </p:sp>
      <p:sp>
        <p:nvSpPr>
          <p:cNvPr id="4" name="Slide Number Placeholder 3"/>
          <p:cNvSpPr>
            <a:spLocks noGrp="1"/>
          </p:cNvSpPr>
          <p:nvPr>
            <p:ph type="sldNum" sz="quarter" idx="11"/>
          </p:nvPr>
        </p:nvSpPr>
        <p:spPr/>
        <p:txBody>
          <a:bodyPr/>
          <a:lstStyle/>
          <a:p>
            <a:fld id="{43183C4C-EBF1-1A4D-90EC-74EBA7EEE60F}" type="slidenum">
              <a:rPr lang="en-US" smtClean="0"/>
              <a:pPr/>
              <a:t>9</a:t>
            </a:fld>
            <a:endParaRPr lang="en-US"/>
          </a:p>
        </p:txBody>
      </p:sp>
      <p:sp>
        <p:nvSpPr>
          <p:cNvPr id="5" name="Date Placeholder 4"/>
          <p:cNvSpPr>
            <a:spLocks noGrp="1"/>
          </p:cNvSpPr>
          <p:nvPr>
            <p:ph type="dt" sz="half" idx="2"/>
          </p:nvPr>
        </p:nvSpPr>
        <p:spPr/>
        <p:txBody>
          <a:bodyPr/>
          <a:lstStyle/>
          <a:p>
            <a:r>
              <a:rPr lang="en-US" smtClean="0"/>
              <a:t>DAC 2012, June 7</a:t>
            </a:r>
            <a:r>
              <a:rPr lang="en-US" baseline="30000" smtClean="0"/>
              <a:t>th</a:t>
            </a:r>
            <a:r>
              <a:rPr lang="en-US" smtClean="0"/>
              <a:t> Moscone Center San Francisco</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88" y="957945"/>
            <a:ext cx="8728237" cy="329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4383586" y="4347566"/>
            <a:ext cx="4579954" cy="2185409"/>
            <a:chOff x="701861" y="4100983"/>
            <a:chExt cx="4790440" cy="2285847"/>
          </a:xfrm>
        </p:grpSpPr>
        <p:sp>
          <p:nvSpPr>
            <p:cNvPr id="8" name="Rectangle 7"/>
            <p:cNvSpPr/>
            <p:nvPr/>
          </p:nvSpPr>
          <p:spPr bwMode="auto">
            <a:xfrm>
              <a:off x="701861" y="4100983"/>
              <a:ext cx="4790440" cy="228584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39921"/>
            <a:stretch/>
          </p:blipFill>
          <p:spPr bwMode="auto">
            <a:xfrm>
              <a:off x="701861" y="4148138"/>
              <a:ext cx="4790440" cy="133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9069" t="56181"/>
          <a:stretch/>
        </p:blipFill>
        <p:spPr bwMode="auto">
          <a:xfrm>
            <a:off x="7097153" y="5635335"/>
            <a:ext cx="1866387" cy="928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393498" y="4371712"/>
            <a:ext cx="1027407" cy="400110"/>
          </a:xfrm>
          <a:prstGeom prst="rect">
            <a:avLst/>
          </a:prstGeom>
          <a:noFill/>
        </p:spPr>
        <p:txBody>
          <a:bodyPr wrap="square" rtlCol="0">
            <a:spAutoFit/>
          </a:bodyPr>
          <a:lstStyle/>
          <a:p>
            <a:pPr algn="r"/>
            <a:r>
              <a:rPr lang="en-US" sz="2000" dirty="0" err="1" smtClean="0">
                <a:solidFill>
                  <a:srgbClr val="000000"/>
                </a:solidFill>
                <a:latin typeface="Arial" pitchFamily="34" charset="0"/>
                <a:cs typeface="Arial" pitchFamily="34" charset="0"/>
              </a:rPr>
              <a:t>clk</a:t>
            </a:r>
            <a:endParaRPr lang="en-US" sz="2000" dirty="0">
              <a:solidFill>
                <a:srgbClr val="000000"/>
              </a:solidFill>
              <a:latin typeface="Arial" pitchFamily="34" charset="0"/>
              <a:cs typeface="Arial" pitchFamily="34" charset="0"/>
            </a:endParaRPr>
          </a:p>
        </p:txBody>
      </p:sp>
      <p:sp>
        <p:nvSpPr>
          <p:cNvPr id="12" name="TextBox 11"/>
          <p:cNvSpPr txBox="1"/>
          <p:nvPr/>
        </p:nvSpPr>
        <p:spPr>
          <a:xfrm>
            <a:off x="3380435" y="5066275"/>
            <a:ext cx="1027407" cy="400110"/>
          </a:xfrm>
          <a:prstGeom prst="rect">
            <a:avLst/>
          </a:prstGeom>
          <a:noFill/>
        </p:spPr>
        <p:txBody>
          <a:bodyPr wrap="square" rtlCol="0">
            <a:spAutoFit/>
          </a:bodyPr>
          <a:lstStyle/>
          <a:p>
            <a:pPr algn="r"/>
            <a:r>
              <a:rPr lang="en-US" sz="2000" dirty="0">
                <a:solidFill>
                  <a:srgbClr val="000000"/>
                </a:solidFill>
                <a:latin typeface="Arial" pitchFamily="34" charset="0"/>
                <a:cs typeface="Arial" pitchFamily="34" charset="0"/>
              </a:rPr>
              <a:t>d</a:t>
            </a:r>
            <a:r>
              <a:rPr lang="en-US" sz="2000" dirty="0" smtClean="0">
                <a:solidFill>
                  <a:srgbClr val="000000"/>
                </a:solidFill>
                <a:latin typeface="Arial" pitchFamily="34" charset="0"/>
                <a:cs typeface="Arial" pitchFamily="34" charset="0"/>
              </a:rPr>
              <a:t>ata in</a:t>
            </a:r>
            <a:endParaRPr lang="en-US" sz="2000" dirty="0">
              <a:solidFill>
                <a:srgbClr val="000000"/>
              </a:solidFill>
              <a:latin typeface="Arial" pitchFamily="34" charset="0"/>
              <a:cs typeface="Arial" pitchFamily="34" charset="0"/>
            </a:endParaRPr>
          </a:p>
        </p:txBody>
      </p:sp>
      <p:grpSp>
        <p:nvGrpSpPr>
          <p:cNvPr id="13" name="Group 12"/>
          <p:cNvGrpSpPr/>
          <p:nvPr/>
        </p:nvGrpSpPr>
        <p:grpSpPr>
          <a:xfrm>
            <a:off x="5465386" y="5466385"/>
            <a:ext cx="212782" cy="368303"/>
            <a:chOff x="5555411" y="5087170"/>
            <a:chExt cx="212782" cy="368303"/>
          </a:xfrm>
        </p:grpSpPr>
        <p:cxnSp>
          <p:nvCxnSpPr>
            <p:cNvPr id="14" name="Straight Arrow Connector 13"/>
            <p:cNvCxnSpPr/>
            <p:nvPr/>
          </p:nvCxnSpPr>
          <p:spPr bwMode="auto">
            <a:xfrm flipV="1">
              <a:off x="5555411" y="5087170"/>
              <a:ext cx="0" cy="36830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bwMode="auto">
            <a:xfrm flipV="1">
              <a:off x="5768193" y="5087170"/>
              <a:ext cx="0" cy="36830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grpSp>
        <p:nvGrpSpPr>
          <p:cNvPr id="16" name="Group 15"/>
          <p:cNvGrpSpPr/>
          <p:nvPr/>
        </p:nvGrpSpPr>
        <p:grpSpPr>
          <a:xfrm>
            <a:off x="7532849" y="5451183"/>
            <a:ext cx="212782" cy="368303"/>
            <a:chOff x="5555411" y="5087170"/>
            <a:chExt cx="212782" cy="368303"/>
          </a:xfrm>
        </p:grpSpPr>
        <p:cxnSp>
          <p:nvCxnSpPr>
            <p:cNvPr id="17" name="Straight Arrow Connector 16"/>
            <p:cNvCxnSpPr/>
            <p:nvPr/>
          </p:nvCxnSpPr>
          <p:spPr bwMode="auto">
            <a:xfrm flipV="1">
              <a:off x="5555411" y="5087170"/>
              <a:ext cx="0" cy="36830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bwMode="auto">
            <a:xfrm flipV="1">
              <a:off x="5768193" y="5087170"/>
              <a:ext cx="0" cy="36830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2034996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 2: TACD Timing Requirements</a:t>
            </a:r>
            <a:endParaRPr lang="en-US" dirty="0"/>
          </a:p>
        </p:txBody>
      </p:sp>
      <p:sp>
        <p:nvSpPr>
          <p:cNvPr id="4" name="Slide Number Placeholder 3"/>
          <p:cNvSpPr>
            <a:spLocks noGrp="1"/>
          </p:cNvSpPr>
          <p:nvPr>
            <p:ph type="sldNum" sz="quarter" idx="11"/>
          </p:nvPr>
        </p:nvSpPr>
        <p:spPr/>
        <p:txBody>
          <a:bodyPr/>
          <a:lstStyle/>
          <a:p>
            <a:fld id="{43183C4C-EBF1-1A4D-90EC-74EBA7EEE60F}" type="slidenum">
              <a:rPr lang="en-US" smtClean="0"/>
              <a:pPr/>
              <a:t>10</a:t>
            </a:fld>
            <a:endParaRPr lang="en-US"/>
          </a:p>
        </p:txBody>
      </p:sp>
      <p:sp>
        <p:nvSpPr>
          <p:cNvPr id="5" name="Date Placeholder 4"/>
          <p:cNvSpPr>
            <a:spLocks noGrp="1"/>
          </p:cNvSpPr>
          <p:nvPr>
            <p:ph type="dt" sz="half" idx="2"/>
          </p:nvPr>
        </p:nvSpPr>
        <p:spPr/>
        <p:txBody>
          <a:bodyPr/>
          <a:lstStyle/>
          <a:p>
            <a:r>
              <a:rPr lang="en-US" smtClean="0"/>
              <a:t>DAC 2012, June 7</a:t>
            </a:r>
            <a:r>
              <a:rPr lang="en-US" baseline="30000" smtClean="0"/>
              <a:t>th</a:t>
            </a:r>
            <a:r>
              <a:rPr lang="en-US" smtClean="0"/>
              <a:t> Moscone Center San Francisco</a:t>
            </a:r>
            <a:endParaRPr lang="en-US" dirty="0"/>
          </a:p>
        </p:txBody>
      </p:sp>
      <p:sp>
        <p:nvSpPr>
          <p:cNvPr id="9" name="TextBox 8"/>
          <p:cNvSpPr txBox="1"/>
          <p:nvPr/>
        </p:nvSpPr>
        <p:spPr>
          <a:xfrm>
            <a:off x="159571" y="2547247"/>
            <a:ext cx="8984429" cy="2308324"/>
          </a:xfrm>
          <a:prstGeom prst="rect">
            <a:avLst/>
          </a:prstGeom>
          <a:noFill/>
        </p:spPr>
        <p:txBody>
          <a:bodyPr wrap="square" rtlCol="0">
            <a:spAutoFit/>
          </a:bodyPr>
          <a:lstStyle/>
          <a:p>
            <a:pPr algn="just"/>
            <a:r>
              <a:rPr lang="en-US" sz="2400" b="1" dirty="0">
                <a:latin typeface="Arial" pitchFamily="34" charset="0"/>
                <a:cs typeface="Arial" pitchFamily="34" charset="0"/>
              </a:rPr>
              <a:t>• </a:t>
            </a:r>
            <a:r>
              <a:rPr lang="en-US" sz="2400" b="1" i="1" dirty="0" err="1" smtClean="0">
                <a:latin typeface="Arial" pitchFamily="34" charset="0"/>
                <a:cs typeface="Arial" pitchFamily="34" charset="0"/>
              </a:rPr>
              <a:t>d</a:t>
            </a:r>
            <a:r>
              <a:rPr lang="en-US" sz="2400" b="1" i="1" baseline="-25000" dirty="0" err="1" smtClean="0">
                <a:latin typeface="Arial" pitchFamily="34" charset="0"/>
                <a:cs typeface="Arial" pitchFamily="34" charset="0"/>
              </a:rPr>
              <a:t>inv</a:t>
            </a:r>
            <a:r>
              <a:rPr lang="en-US" sz="2400" dirty="0" smtClean="0">
                <a:latin typeface="Arial" pitchFamily="34" charset="0"/>
                <a:cs typeface="Arial" pitchFamily="34" charset="0"/>
              </a:rPr>
              <a:t>: delay of tunable TDs</a:t>
            </a:r>
          </a:p>
          <a:p>
            <a:pPr algn="just"/>
            <a:r>
              <a:rPr lang="en-US" sz="2400" b="1" dirty="0">
                <a:latin typeface="Arial" pitchFamily="34" charset="0"/>
                <a:cs typeface="Arial" pitchFamily="34" charset="0"/>
              </a:rPr>
              <a:t>• </a:t>
            </a:r>
            <a:r>
              <a:rPr lang="en-US" sz="2400" b="1" i="1" dirty="0" err="1" smtClean="0">
                <a:latin typeface="Arial" pitchFamily="34" charset="0"/>
                <a:cs typeface="Arial" pitchFamily="34" charset="0"/>
              </a:rPr>
              <a:t>d</a:t>
            </a:r>
            <a:r>
              <a:rPr lang="en-US" sz="2400" b="1" i="1" baseline="-25000" dirty="0" err="1" smtClean="0">
                <a:latin typeface="Arial" pitchFamily="34" charset="0"/>
                <a:cs typeface="Arial" pitchFamily="34" charset="0"/>
              </a:rPr>
              <a:t>NAND</a:t>
            </a:r>
            <a:r>
              <a:rPr lang="en-US" sz="2400" b="1" i="1" baseline="-25000" dirty="0" smtClean="0">
                <a:latin typeface="Arial" pitchFamily="34" charset="0"/>
                <a:cs typeface="Arial" pitchFamily="34" charset="0"/>
              </a:rPr>
              <a:t> tree</a:t>
            </a:r>
            <a:r>
              <a:rPr lang="en-US" sz="2400" dirty="0" smtClean="0">
                <a:latin typeface="Arial" pitchFamily="34" charset="0"/>
                <a:cs typeface="Arial" pitchFamily="34" charset="0"/>
              </a:rPr>
              <a:t>: delay of global NAND</a:t>
            </a:r>
          </a:p>
          <a:p>
            <a:pPr algn="just"/>
            <a:r>
              <a:rPr lang="en-US" sz="2400" b="1" dirty="0">
                <a:latin typeface="Arial" pitchFamily="34" charset="0"/>
                <a:cs typeface="Arial" pitchFamily="34" charset="0"/>
              </a:rPr>
              <a:t>• </a:t>
            </a:r>
            <a:r>
              <a:rPr lang="en-US" sz="2400" b="1" i="1" dirty="0" err="1" smtClean="0">
                <a:latin typeface="Arial" pitchFamily="34" charset="0"/>
                <a:cs typeface="Arial" pitchFamily="34" charset="0"/>
              </a:rPr>
              <a:t>d</a:t>
            </a:r>
            <a:r>
              <a:rPr lang="en-US" sz="2400" b="1" i="1" baseline="-25000" dirty="0" err="1" smtClean="0">
                <a:latin typeface="Arial" pitchFamily="34" charset="0"/>
                <a:cs typeface="Arial" pitchFamily="34" charset="0"/>
              </a:rPr>
              <a:t>margin</a:t>
            </a:r>
            <a:r>
              <a:rPr lang="en-US" sz="2400" dirty="0" smtClean="0">
                <a:latin typeface="Arial" pitchFamily="34" charset="0"/>
                <a:cs typeface="Arial" pitchFamily="34" charset="0"/>
              </a:rPr>
              <a:t>: PVT margins from EDA</a:t>
            </a:r>
          </a:p>
          <a:p>
            <a:pPr algn="just"/>
            <a:endParaRPr lang="en-US" sz="2400" dirty="0">
              <a:latin typeface="Arial" pitchFamily="34" charset="0"/>
              <a:cs typeface="Arial" pitchFamily="34" charset="0"/>
            </a:endParaRPr>
          </a:p>
          <a:p>
            <a:pPr algn="just"/>
            <a:r>
              <a:rPr lang="en-US" sz="2400" b="1" dirty="0">
                <a:latin typeface="Arial" pitchFamily="34" charset="0"/>
                <a:cs typeface="Arial" pitchFamily="34" charset="0"/>
              </a:rPr>
              <a:t>• </a:t>
            </a:r>
            <a:r>
              <a:rPr lang="en-US" sz="2400" b="1" dirty="0" smtClean="0">
                <a:latin typeface="Arial" pitchFamily="34" charset="0"/>
                <a:cs typeface="Arial" pitchFamily="34" charset="0"/>
              </a:rPr>
              <a:t>Output Glitch Tolerance</a:t>
            </a:r>
            <a:r>
              <a:rPr lang="en-US" sz="2400" dirty="0" smtClean="0">
                <a:latin typeface="Arial" pitchFamily="34" charset="0"/>
                <a:cs typeface="Arial" pitchFamily="34" charset="0"/>
              </a:rPr>
              <a:t>: </a:t>
            </a:r>
            <a:r>
              <a:rPr lang="en-US" sz="2400" i="1" dirty="0" err="1" smtClean="0">
                <a:latin typeface="Arial" pitchFamily="34" charset="0"/>
                <a:cs typeface="Arial" pitchFamily="34" charset="0"/>
              </a:rPr>
              <a:t>Δ</a:t>
            </a:r>
            <a:r>
              <a:rPr lang="en-US" sz="2400" i="1" baseline="-25000" dirty="0" err="1" smtClean="0">
                <a:latin typeface="Arial" pitchFamily="34" charset="0"/>
                <a:cs typeface="Arial" pitchFamily="34" charset="0"/>
              </a:rPr>
              <a:t>toggle</a:t>
            </a:r>
            <a:r>
              <a:rPr lang="en-US" sz="2400" i="1" baseline="-25000" dirty="0" smtClean="0">
                <a:latin typeface="Arial" pitchFamily="34" charset="0"/>
                <a:cs typeface="Arial" pitchFamily="34" charset="0"/>
              </a:rPr>
              <a:t> </a:t>
            </a:r>
            <a:r>
              <a:rPr lang="en-US" sz="2400" i="1" baseline="-25000" dirty="0">
                <a:latin typeface="Arial" pitchFamily="34" charset="0"/>
                <a:cs typeface="Arial" pitchFamily="34" charset="0"/>
              </a:rPr>
              <a:t>max</a:t>
            </a:r>
            <a:r>
              <a:rPr lang="en-US" sz="2400" dirty="0" smtClean="0">
                <a:latin typeface="Arial" pitchFamily="34" charset="0"/>
                <a:cs typeface="Arial" pitchFamily="34" charset="0"/>
              </a:rPr>
              <a:t> must be less than the time between two consecutive output transitions or unwanted glitches.</a:t>
            </a:r>
            <a:endParaRPr lang="en-US" sz="24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0" y="1661049"/>
                <a:ext cx="9144000" cy="69878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3600" b="1" i="1" smtClean="0">
                              <a:solidFill>
                                <a:srgbClr val="FF0000"/>
                              </a:solidFill>
                              <a:latin typeface="Cambria Math"/>
                            </a:rPr>
                          </m:ctrlPr>
                        </m:sSubPr>
                        <m:e>
                          <m:r>
                            <a:rPr lang="en-US" sz="3600" b="1" i="1" smtClean="0">
                              <a:solidFill>
                                <a:srgbClr val="FF0000"/>
                              </a:solidFill>
                              <a:latin typeface="Cambria Math"/>
                            </a:rPr>
                            <m:t>𝒅</m:t>
                          </m:r>
                        </m:e>
                        <m:sub>
                          <m:r>
                            <a:rPr lang="en-US" sz="3600" b="1" i="1" smtClean="0">
                              <a:solidFill>
                                <a:srgbClr val="FF0000"/>
                              </a:solidFill>
                              <a:latin typeface="Cambria Math"/>
                            </a:rPr>
                            <m:t>𝒊𝒏𝒗</m:t>
                          </m:r>
                        </m:sub>
                      </m:sSub>
                      <m:r>
                        <a:rPr lang="en-US" sz="3600" b="1" i="1" smtClean="0">
                          <a:solidFill>
                            <a:srgbClr val="FF0000"/>
                          </a:solidFill>
                          <a:latin typeface="Cambria Math"/>
                        </a:rPr>
                        <m:t>=</m:t>
                      </m:r>
                      <m:sSub>
                        <m:sSubPr>
                          <m:ctrlPr>
                            <a:rPr lang="en-US" sz="3600" b="1" i="1" smtClean="0">
                              <a:solidFill>
                                <a:srgbClr val="FF0000"/>
                              </a:solidFill>
                              <a:latin typeface="Cambria Math"/>
                            </a:rPr>
                          </m:ctrlPr>
                        </m:sSubPr>
                        <m:e>
                          <m:r>
                            <a:rPr lang="en-US" sz="3600" b="1" i="1" smtClean="0">
                              <a:solidFill>
                                <a:srgbClr val="FF0000"/>
                              </a:solidFill>
                              <a:latin typeface="Cambria Math"/>
                            </a:rPr>
                            <m:t>𝒅</m:t>
                          </m:r>
                        </m:e>
                        <m:sub>
                          <m:r>
                            <a:rPr lang="en-US" sz="3600" b="1" i="1" smtClean="0">
                              <a:solidFill>
                                <a:srgbClr val="FF0000"/>
                              </a:solidFill>
                              <a:latin typeface="Cambria Math"/>
                            </a:rPr>
                            <m:t>𝑵𝑨𝑵𝑫</m:t>
                          </m:r>
                          <m:r>
                            <a:rPr lang="en-US" sz="3600" b="1" i="1" smtClean="0">
                              <a:solidFill>
                                <a:srgbClr val="FF0000"/>
                              </a:solidFill>
                              <a:latin typeface="Cambria Math"/>
                            </a:rPr>
                            <m:t> </m:t>
                          </m:r>
                          <m:r>
                            <a:rPr lang="en-US" sz="3600" b="1" i="1" smtClean="0">
                              <a:solidFill>
                                <a:srgbClr val="FF0000"/>
                              </a:solidFill>
                              <a:latin typeface="Cambria Math"/>
                            </a:rPr>
                            <m:t>𝒕𝒓𝒆𝒆</m:t>
                          </m:r>
                        </m:sub>
                      </m:sSub>
                      <m:r>
                        <a:rPr lang="en-US" sz="3600" b="1" i="1" smtClean="0">
                          <a:solidFill>
                            <a:srgbClr val="FF0000"/>
                          </a:solidFill>
                          <a:latin typeface="Cambria Math"/>
                        </a:rPr>
                        <m:t>+</m:t>
                      </m:r>
                      <m:sSub>
                        <m:sSubPr>
                          <m:ctrlPr>
                            <a:rPr lang="en-US" sz="3600" b="1" i="1" smtClean="0">
                              <a:solidFill>
                                <a:srgbClr val="FF0000"/>
                              </a:solidFill>
                              <a:latin typeface="Cambria Math"/>
                            </a:rPr>
                          </m:ctrlPr>
                        </m:sSubPr>
                        <m:e>
                          <m:r>
                            <a:rPr lang="en-US" sz="3600" b="1" i="1" smtClean="0">
                              <a:solidFill>
                                <a:srgbClr val="FF0000"/>
                              </a:solidFill>
                              <a:latin typeface="Cambria Math"/>
                              <a:ea typeface="Cambria Math"/>
                            </a:rPr>
                            <m:t>∆</m:t>
                          </m:r>
                        </m:e>
                        <m:sub>
                          <m:r>
                            <a:rPr lang="en-US" sz="3600" b="1" i="1" smtClean="0">
                              <a:solidFill>
                                <a:srgbClr val="FF0000"/>
                              </a:solidFill>
                              <a:latin typeface="Cambria Math"/>
                            </a:rPr>
                            <m:t>𝒕𝒐𝒈𝒈𝒍𝒆</m:t>
                          </m:r>
                          <m:r>
                            <a:rPr lang="en-US" sz="3600" b="1" i="1" smtClean="0">
                              <a:solidFill>
                                <a:srgbClr val="FF0000"/>
                              </a:solidFill>
                              <a:latin typeface="Cambria Math"/>
                            </a:rPr>
                            <m:t> </m:t>
                          </m:r>
                          <m:r>
                            <a:rPr lang="en-US" sz="3600" b="1" i="1" smtClean="0">
                              <a:solidFill>
                                <a:srgbClr val="FF0000"/>
                              </a:solidFill>
                              <a:latin typeface="Cambria Math"/>
                            </a:rPr>
                            <m:t>𝒎𝒂𝒙</m:t>
                          </m:r>
                        </m:sub>
                      </m:sSub>
                      <m:r>
                        <a:rPr lang="en-US" sz="3600" b="1" i="1" smtClean="0">
                          <a:solidFill>
                            <a:srgbClr val="FF0000"/>
                          </a:solidFill>
                          <a:latin typeface="Cambria Math"/>
                        </a:rPr>
                        <m:t>+ </m:t>
                      </m:r>
                      <m:sSub>
                        <m:sSubPr>
                          <m:ctrlPr>
                            <a:rPr lang="en-US" sz="3600" b="1" i="1" smtClean="0">
                              <a:solidFill>
                                <a:srgbClr val="FF0000"/>
                              </a:solidFill>
                              <a:latin typeface="Cambria Math"/>
                            </a:rPr>
                          </m:ctrlPr>
                        </m:sSubPr>
                        <m:e>
                          <m:r>
                            <a:rPr lang="en-US" sz="3600" b="1" i="1" smtClean="0">
                              <a:solidFill>
                                <a:srgbClr val="FF0000"/>
                              </a:solidFill>
                              <a:latin typeface="Cambria Math"/>
                            </a:rPr>
                            <m:t>𝒅</m:t>
                          </m:r>
                        </m:e>
                        <m:sub>
                          <m:r>
                            <a:rPr lang="en-US" sz="3600" b="1" i="1" smtClean="0">
                              <a:solidFill>
                                <a:srgbClr val="FF0000"/>
                              </a:solidFill>
                              <a:latin typeface="Cambria Math"/>
                            </a:rPr>
                            <m:t>𝒎𝒂𝒓𝒈𝒊𝒏</m:t>
                          </m:r>
                        </m:sub>
                      </m:sSub>
                    </m:oMath>
                  </m:oMathPara>
                </a14:m>
                <a:endParaRPr lang="en-US" sz="3600"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0" y="1661049"/>
                <a:ext cx="9144000" cy="698781"/>
              </a:xfrm>
              <a:prstGeom prst="rect">
                <a:avLst/>
              </a:prstGeom>
              <a:blipFill rotWithShape="1">
                <a:blip r:embed="rId2"/>
                <a:stretch>
                  <a:fillRect/>
                </a:stretch>
              </a:blipFill>
            </p:spPr>
            <p:txBody>
              <a:bodyPr/>
              <a:lstStyle/>
              <a:p>
                <a:r>
                  <a:rPr lang="en-US">
                    <a:noFill/>
                  </a:rPr>
                  <a:t> </a:t>
                </a:r>
              </a:p>
            </p:txBody>
          </p:sp>
        </mc:Fallback>
      </mc:AlternateContent>
      <p:sp>
        <p:nvSpPr>
          <p:cNvPr id="11" name="Rectangle 10"/>
          <p:cNvSpPr/>
          <p:nvPr/>
        </p:nvSpPr>
        <p:spPr>
          <a:xfrm>
            <a:off x="5158500" y="2547247"/>
            <a:ext cx="3985500" cy="1200329"/>
          </a:xfrm>
          <a:prstGeom prst="rect">
            <a:avLst/>
          </a:prstGeom>
        </p:spPr>
        <p:txBody>
          <a:bodyPr wrap="square">
            <a:spAutoFit/>
          </a:bodyPr>
          <a:lstStyle/>
          <a:p>
            <a:pPr algn="just"/>
            <a:r>
              <a:rPr lang="en-US" sz="2400" b="1" dirty="0">
                <a:latin typeface="Arial" pitchFamily="34" charset="0"/>
                <a:cs typeface="Arial" pitchFamily="34" charset="0"/>
              </a:rPr>
              <a:t>• </a:t>
            </a:r>
            <a:r>
              <a:rPr lang="en-US" sz="2400" b="1" i="1" dirty="0" err="1">
                <a:latin typeface="Arial" pitchFamily="34" charset="0"/>
                <a:cs typeface="Arial" pitchFamily="34" charset="0"/>
              </a:rPr>
              <a:t>Δ</a:t>
            </a:r>
            <a:r>
              <a:rPr lang="en-US" sz="2400" b="1" i="1" baseline="-25000" dirty="0" err="1">
                <a:latin typeface="Arial" pitchFamily="34" charset="0"/>
                <a:cs typeface="Arial" pitchFamily="34" charset="0"/>
              </a:rPr>
              <a:t>toggle</a:t>
            </a:r>
            <a:r>
              <a:rPr lang="en-US" sz="2400" b="1" i="1" baseline="-25000" dirty="0">
                <a:latin typeface="Arial" pitchFamily="34" charset="0"/>
                <a:cs typeface="Arial" pitchFamily="34" charset="0"/>
              </a:rPr>
              <a:t> max</a:t>
            </a:r>
            <a:r>
              <a:rPr lang="en-US" sz="2400" dirty="0">
                <a:latin typeface="Arial" pitchFamily="34" charset="0"/>
                <a:cs typeface="Arial" pitchFamily="34" charset="0"/>
              </a:rPr>
              <a:t>: worst </a:t>
            </a:r>
            <a:r>
              <a:rPr lang="en-US" sz="2400" dirty="0" smtClean="0">
                <a:latin typeface="Arial" pitchFamily="34" charset="0"/>
                <a:cs typeface="Arial" pitchFamily="34" charset="0"/>
              </a:rPr>
              <a:t>case</a:t>
            </a:r>
          </a:p>
          <a:p>
            <a:pPr algn="just"/>
            <a:r>
              <a:rPr lang="en-US" sz="2400" dirty="0">
                <a:latin typeface="Arial" pitchFamily="34" charset="0"/>
                <a:cs typeface="Arial" pitchFamily="34" charset="0"/>
              </a:rPr>
              <a:t> </a:t>
            </a:r>
            <a:r>
              <a:rPr lang="en-US" sz="2400" dirty="0" smtClean="0">
                <a:latin typeface="Arial" pitchFamily="34" charset="0"/>
                <a:cs typeface="Arial" pitchFamily="34" charset="0"/>
              </a:rPr>
              <a:t>  time between </a:t>
            </a:r>
            <a:r>
              <a:rPr lang="en-US" sz="2400" dirty="0">
                <a:latin typeface="Arial" pitchFamily="34" charset="0"/>
                <a:cs typeface="Arial" pitchFamily="34" charset="0"/>
              </a:rPr>
              <a:t>any </a:t>
            </a:r>
            <a:r>
              <a:rPr lang="en-US" sz="2400" dirty="0" smtClean="0">
                <a:latin typeface="Arial" pitchFamily="34" charset="0"/>
                <a:cs typeface="Arial" pitchFamily="34" charset="0"/>
              </a:rPr>
              <a:t>two</a:t>
            </a:r>
          </a:p>
          <a:p>
            <a:pPr algn="just"/>
            <a:r>
              <a:rPr lang="en-US" sz="2400" dirty="0">
                <a:latin typeface="Arial" pitchFamily="34" charset="0"/>
                <a:cs typeface="Arial" pitchFamily="34" charset="0"/>
              </a:rPr>
              <a:t> </a:t>
            </a:r>
            <a:r>
              <a:rPr lang="en-US" sz="2400" dirty="0" smtClean="0">
                <a:latin typeface="Arial" pitchFamily="34" charset="0"/>
                <a:cs typeface="Arial" pitchFamily="34" charset="0"/>
              </a:rPr>
              <a:t>  output transitions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5714139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 3: CSCD Circuit Details</a:t>
            </a:r>
            <a:endParaRPr lang="en-US" dirty="0"/>
          </a:p>
        </p:txBody>
      </p:sp>
      <p:sp>
        <p:nvSpPr>
          <p:cNvPr id="4" name="Slide Number Placeholder 3"/>
          <p:cNvSpPr>
            <a:spLocks noGrp="1"/>
          </p:cNvSpPr>
          <p:nvPr>
            <p:ph type="sldNum" sz="quarter" idx="11"/>
          </p:nvPr>
        </p:nvSpPr>
        <p:spPr/>
        <p:txBody>
          <a:bodyPr/>
          <a:lstStyle/>
          <a:p>
            <a:fld id="{43183C4C-EBF1-1A4D-90EC-74EBA7EEE60F}" type="slidenum">
              <a:rPr lang="en-US" smtClean="0"/>
              <a:pPr/>
              <a:t>11</a:t>
            </a:fld>
            <a:endParaRPr lang="en-US"/>
          </a:p>
        </p:txBody>
      </p:sp>
      <p:sp>
        <p:nvSpPr>
          <p:cNvPr id="5" name="Date Placeholder 4"/>
          <p:cNvSpPr>
            <a:spLocks noGrp="1"/>
          </p:cNvSpPr>
          <p:nvPr>
            <p:ph type="dt" sz="half" idx="2"/>
          </p:nvPr>
        </p:nvSpPr>
        <p:spPr/>
        <p:txBody>
          <a:bodyPr/>
          <a:lstStyle/>
          <a:p>
            <a:r>
              <a:rPr lang="en-US" smtClean="0"/>
              <a:t>DAC 2012, June 7</a:t>
            </a:r>
            <a:r>
              <a:rPr lang="en-US" baseline="30000" smtClean="0"/>
              <a:t>th</a:t>
            </a:r>
            <a:r>
              <a:rPr lang="en-US" smtClean="0"/>
              <a:t> Moscone Center San Francisco</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62" y="868887"/>
            <a:ext cx="7304315" cy="578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7552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 4: CSCD Resiliency</a:t>
            </a:r>
            <a:endParaRPr lang="en-US" dirty="0"/>
          </a:p>
        </p:txBody>
      </p:sp>
      <p:sp>
        <p:nvSpPr>
          <p:cNvPr id="4" name="Slide Number Placeholder 3"/>
          <p:cNvSpPr>
            <a:spLocks noGrp="1"/>
          </p:cNvSpPr>
          <p:nvPr>
            <p:ph type="sldNum" sz="quarter" idx="11"/>
          </p:nvPr>
        </p:nvSpPr>
        <p:spPr/>
        <p:txBody>
          <a:bodyPr/>
          <a:lstStyle/>
          <a:p>
            <a:fld id="{43183C4C-EBF1-1A4D-90EC-74EBA7EEE60F}" type="slidenum">
              <a:rPr lang="en-US" smtClean="0"/>
              <a:pPr/>
              <a:t>12</a:t>
            </a:fld>
            <a:endParaRPr lang="en-US"/>
          </a:p>
        </p:txBody>
      </p:sp>
      <p:sp>
        <p:nvSpPr>
          <p:cNvPr id="5" name="Date Placeholder 4"/>
          <p:cNvSpPr>
            <a:spLocks noGrp="1"/>
          </p:cNvSpPr>
          <p:nvPr>
            <p:ph type="dt" sz="half" idx="2"/>
          </p:nvPr>
        </p:nvSpPr>
        <p:spPr/>
        <p:txBody>
          <a:bodyPr/>
          <a:lstStyle/>
          <a:p>
            <a:r>
              <a:rPr lang="en-US" smtClean="0"/>
              <a:t>DAC 2012, June 7</a:t>
            </a:r>
            <a:r>
              <a:rPr lang="en-US" baseline="30000" smtClean="0"/>
              <a:t>th</a:t>
            </a:r>
            <a:r>
              <a:rPr lang="en-US" smtClean="0"/>
              <a:t> Moscone Center San Francisco</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88" y="3505201"/>
            <a:ext cx="7188423" cy="306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55" y="1133756"/>
            <a:ext cx="4581690" cy="225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47656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51328" y="5046346"/>
            <a:ext cx="8135471" cy="523220"/>
          </a:xfrm>
          <a:prstGeom prst="rect">
            <a:avLst/>
          </a:prstGeom>
          <a:noFill/>
        </p:spPr>
        <p:txBody>
          <a:bodyPr wrap="square" rtlCol="0">
            <a:spAutoFit/>
          </a:bodyPr>
          <a:lstStyle/>
          <a:p>
            <a:pPr algn="ctr"/>
            <a:r>
              <a:rPr lang="en-US" sz="2800" b="1" dirty="0">
                <a:solidFill>
                  <a:srgbClr val="000000"/>
                </a:solidFill>
                <a:latin typeface="Arial" pitchFamily="34" charset="0"/>
                <a:cs typeface="Arial" pitchFamily="34" charset="0"/>
              </a:rPr>
              <a:t>PROBLEM: Lower VDD </a:t>
            </a:r>
            <a:r>
              <a:rPr lang="en-US" sz="2800" b="1" dirty="0">
                <a:solidFill>
                  <a:srgbClr val="000000"/>
                </a:solidFill>
                <a:latin typeface="Arial" pitchFamily="34" charset="0"/>
                <a:cs typeface="Arial" pitchFamily="34" charset="0"/>
                <a:sym typeface="Wingdings"/>
              </a:rPr>
              <a:t> Delay Uncertainty</a:t>
            </a:r>
            <a:endParaRPr lang="en-US" sz="2800" b="1" dirty="0">
              <a:solidFill>
                <a:srgbClr val="000000"/>
              </a:solidFill>
              <a:latin typeface="Arial" pitchFamily="34" charset="0"/>
              <a:cs typeface="Arial" pitchFamily="34" charset="0"/>
            </a:endParaRPr>
          </a:p>
        </p:txBody>
      </p:sp>
      <p:sp>
        <p:nvSpPr>
          <p:cNvPr id="14" name="Rectangle 13"/>
          <p:cNvSpPr/>
          <p:nvPr/>
        </p:nvSpPr>
        <p:spPr bwMode="auto">
          <a:xfrm>
            <a:off x="0" y="0"/>
            <a:ext cx="9144000" cy="8509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a:xfrm>
            <a:off x="457200" y="165100"/>
            <a:ext cx="8229600" cy="685800"/>
          </a:xfrm>
        </p:spPr>
        <p:txBody>
          <a:bodyPr/>
          <a:lstStyle/>
          <a:p>
            <a:r>
              <a:rPr lang="en-US" dirty="0" smtClean="0">
                <a:latin typeface="Arial" pitchFamily="34" charset="0"/>
                <a:cs typeface="Arial" pitchFamily="34" charset="0"/>
              </a:rPr>
              <a:t>Near Threshold Operation (NTV)</a:t>
            </a:r>
            <a:endParaRPr lang="en-US"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fld id="{43183C4C-EBF1-1A4D-90EC-74EBA7EEE60F}" type="slidenum">
              <a:rPr lang="en-US" smtClean="0"/>
              <a:pPr/>
              <a:t>1</a:t>
            </a:fld>
            <a:endParaRPr lang="en-US" dirty="0"/>
          </a:p>
        </p:txBody>
      </p:sp>
      <p:sp>
        <p:nvSpPr>
          <p:cNvPr id="10" name="TextBox 3"/>
          <p:cNvSpPr txBox="1">
            <a:spLocks noChangeArrowheads="1"/>
          </p:cNvSpPr>
          <p:nvPr/>
        </p:nvSpPr>
        <p:spPr bwMode="auto">
          <a:xfrm>
            <a:off x="231775" y="1550988"/>
            <a:ext cx="4545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sz="2400" b="1" dirty="0">
                <a:solidFill>
                  <a:srgbClr val="000000"/>
                </a:solidFill>
                <a:latin typeface="Arial" charset="0"/>
                <a:cs typeface="Arial" charset="0"/>
              </a:rPr>
              <a:t>Energy/Computation Vs. VDD</a:t>
            </a:r>
          </a:p>
        </p:txBody>
      </p:sp>
      <p:sp>
        <p:nvSpPr>
          <p:cNvPr id="11" name="TextBox 16"/>
          <p:cNvSpPr txBox="1">
            <a:spLocks noChangeArrowheads="1"/>
          </p:cNvSpPr>
          <p:nvPr/>
        </p:nvSpPr>
        <p:spPr bwMode="auto">
          <a:xfrm>
            <a:off x="5786438" y="1550988"/>
            <a:ext cx="2468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sz="2400" b="1" dirty="0">
                <a:solidFill>
                  <a:srgbClr val="000000"/>
                </a:solidFill>
                <a:latin typeface="Arial" charset="0"/>
                <a:cs typeface="Arial" charset="0"/>
              </a:rPr>
              <a:t>Delay Vs. VDD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2950"/>
            <a:ext cx="4776787" cy="2764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5373"/>
          <a:stretch/>
        </p:blipFill>
        <p:spPr bwMode="auto">
          <a:xfrm>
            <a:off x="4628945" y="2118776"/>
            <a:ext cx="4371364" cy="267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50" y="1188415"/>
            <a:ext cx="7581900" cy="4803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57980" y="1412784"/>
            <a:ext cx="3952626" cy="1200329"/>
          </a:xfrm>
          <a:prstGeom prst="rect">
            <a:avLst/>
          </a:prstGeom>
          <a:noFill/>
        </p:spPr>
        <p:txBody>
          <a:bodyPr wrap="square" rtlCol="0">
            <a:spAutoFit/>
          </a:bodyPr>
          <a:lstStyle/>
          <a:p>
            <a:r>
              <a:rPr lang="en-US" sz="2400" b="1" dirty="0" smtClean="0">
                <a:solidFill>
                  <a:srgbClr val="FF0000"/>
                </a:solidFill>
                <a:latin typeface="Arial" pitchFamily="34" charset="0"/>
                <a:cs typeface="Arial" pitchFamily="34" charset="0"/>
              </a:rPr>
              <a:t>+ Temperature Variations</a:t>
            </a:r>
          </a:p>
          <a:p>
            <a:r>
              <a:rPr lang="en-US" sz="2400" b="1" dirty="0" smtClean="0">
                <a:solidFill>
                  <a:srgbClr val="FF0000"/>
                </a:solidFill>
                <a:latin typeface="Arial" pitchFamily="34" charset="0"/>
                <a:cs typeface="Arial" pitchFamily="34" charset="0"/>
              </a:rPr>
              <a:t>+ Voltage Variations</a:t>
            </a:r>
          </a:p>
          <a:p>
            <a:r>
              <a:rPr lang="en-US" sz="2400" b="1" dirty="0" smtClean="0">
                <a:solidFill>
                  <a:srgbClr val="FF0000"/>
                </a:solidFill>
                <a:latin typeface="Arial" pitchFamily="34" charset="0"/>
                <a:cs typeface="Arial" pitchFamily="34" charset="0"/>
              </a:rPr>
              <a:t>+ Aging</a:t>
            </a:r>
          </a:p>
        </p:txBody>
      </p:sp>
    </p:spTree>
    <p:extLst>
      <p:ext uri="{BB962C8B-B14F-4D97-AF65-F5344CB8AC3E}">
        <p14:creationId xmlns:p14="http://schemas.microsoft.com/office/powerpoint/2010/main" val="24189290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anim calcmode="lin" valueType="num">
                                      <p:cBhvr>
                                        <p:cTn id="17" dur="500" fill="hold"/>
                                        <p:tgtEl>
                                          <p:spTgt spid="1032"/>
                                        </p:tgtEl>
                                        <p:attrNameLst>
                                          <p:attrName>ppt_w</p:attrName>
                                        </p:attrNameLst>
                                      </p:cBhvr>
                                      <p:tavLst>
                                        <p:tav tm="0">
                                          <p:val>
                                            <p:fltVal val="0"/>
                                          </p:val>
                                        </p:tav>
                                        <p:tav tm="100000">
                                          <p:val>
                                            <p:strVal val="#ppt_w"/>
                                          </p:val>
                                        </p:tav>
                                      </p:tavLst>
                                    </p:anim>
                                    <p:anim calcmode="lin" valueType="num">
                                      <p:cBhvr>
                                        <p:cTn id="18" dur="500" fill="hold"/>
                                        <p:tgtEl>
                                          <p:spTgt spid="1032"/>
                                        </p:tgtEl>
                                        <p:attrNameLst>
                                          <p:attrName>ppt_h</p:attrName>
                                        </p:attrNameLst>
                                      </p:cBhvr>
                                      <p:tavLst>
                                        <p:tav tm="0">
                                          <p:val>
                                            <p:fltVal val="0"/>
                                          </p:val>
                                        </p:tav>
                                        <p:tav tm="100000">
                                          <p:val>
                                            <p:strVal val="#ppt_h"/>
                                          </p:val>
                                        </p:tav>
                                      </p:tavLst>
                                    </p:anim>
                                    <p:animEffect transition="in" filter="fade">
                                      <p:cBhvr>
                                        <p:cTn id="19" dur="500"/>
                                        <p:tgtEl>
                                          <p:spTgt spid="103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586" y="983411"/>
            <a:ext cx="4850215" cy="242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14300"/>
            <a:ext cx="8229600" cy="685800"/>
          </a:xfrm>
        </p:spPr>
        <p:txBody>
          <a:bodyPr/>
          <a:lstStyle/>
          <a:p>
            <a:r>
              <a:rPr lang="en-US" dirty="0" smtClean="0">
                <a:latin typeface="Arial" pitchFamily="34" charset="0"/>
                <a:cs typeface="Arial" pitchFamily="34" charset="0"/>
              </a:rPr>
              <a:t>Conventional Variation Tolerance</a:t>
            </a:r>
            <a:endParaRPr lang="en-US" dirty="0">
              <a:latin typeface="Arial" pitchFamily="34" charset="0"/>
              <a:cs typeface="Arial" pitchFamily="34" charset="0"/>
            </a:endParaRPr>
          </a:p>
        </p:txBody>
      </p:sp>
      <p:sp>
        <p:nvSpPr>
          <p:cNvPr id="3" name="Content Placeholder 2"/>
          <p:cNvSpPr>
            <a:spLocks noGrp="1"/>
          </p:cNvSpPr>
          <p:nvPr>
            <p:ph idx="1"/>
          </p:nvPr>
        </p:nvSpPr>
        <p:spPr>
          <a:xfrm>
            <a:off x="1" y="983411"/>
            <a:ext cx="4346215" cy="2087593"/>
          </a:xfrm>
        </p:spPr>
        <p:txBody>
          <a:bodyPr>
            <a:normAutofit fontScale="92500"/>
          </a:bodyPr>
          <a:lstStyle/>
          <a:p>
            <a:r>
              <a:rPr lang="en-US" sz="3200" dirty="0" smtClean="0">
                <a:solidFill>
                  <a:srgbClr val="000000"/>
                </a:solidFill>
                <a:latin typeface="Arial" pitchFamily="34" charset="0"/>
                <a:cs typeface="Arial" pitchFamily="34" charset="0"/>
              </a:rPr>
              <a:t>Delay Margining</a:t>
            </a:r>
          </a:p>
          <a:p>
            <a:pPr lvl="1">
              <a:buFont typeface="Arial" pitchFamily="34" charset="0"/>
              <a:buChar char="−"/>
            </a:pPr>
            <a:r>
              <a:rPr lang="en-US" sz="2600" dirty="0" smtClean="0">
                <a:solidFill>
                  <a:srgbClr val="000000"/>
                </a:solidFill>
                <a:latin typeface="Arial" pitchFamily="34" charset="0"/>
                <a:cs typeface="Arial" pitchFamily="34" charset="0"/>
              </a:rPr>
              <a:t>Increase cycle time in NTV</a:t>
            </a:r>
          </a:p>
          <a:p>
            <a:pPr lvl="1">
              <a:buFont typeface="Arial" pitchFamily="34" charset="0"/>
              <a:buChar char="−"/>
            </a:pPr>
            <a:r>
              <a:rPr lang="en-US" sz="2600" dirty="0" smtClean="0">
                <a:solidFill>
                  <a:srgbClr val="000000"/>
                </a:solidFill>
                <a:latin typeface="Arial" pitchFamily="34" charset="0"/>
                <a:cs typeface="Arial" pitchFamily="34" charset="0"/>
              </a:rPr>
              <a:t>Worst-case path delay from Monte Carlo [6]</a:t>
            </a:r>
          </a:p>
        </p:txBody>
      </p:sp>
      <p:sp>
        <p:nvSpPr>
          <p:cNvPr id="5" name="Slide Number Placeholder 4"/>
          <p:cNvSpPr>
            <a:spLocks noGrp="1"/>
          </p:cNvSpPr>
          <p:nvPr>
            <p:ph type="sldNum" sz="quarter" idx="11"/>
          </p:nvPr>
        </p:nvSpPr>
        <p:spPr/>
        <p:txBody>
          <a:bodyPr/>
          <a:lstStyle/>
          <a:p>
            <a:fld id="{43183C4C-EBF1-1A4D-90EC-74EBA7EEE60F}" type="slidenum">
              <a:rPr lang="en-US" smtClean="0"/>
              <a:pPr/>
              <a:t>2</a:t>
            </a:fld>
            <a:endParaRPr lang="en-US"/>
          </a:p>
        </p:txBody>
      </p:sp>
      <p:cxnSp>
        <p:nvCxnSpPr>
          <p:cNvPr id="7" name="Straight Connector 6"/>
          <p:cNvCxnSpPr/>
          <p:nvPr/>
        </p:nvCxnSpPr>
        <p:spPr bwMode="auto">
          <a:xfrm>
            <a:off x="0" y="3383283"/>
            <a:ext cx="91440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Content Placeholder 2"/>
          <p:cNvSpPr txBox="1">
            <a:spLocks/>
          </p:cNvSpPr>
          <p:nvPr/>
        </p:nvSpPr>
        <p:spPr bwMode="auto">
          <a:xfrm>
            <a:off x="1" y="3429293"/>
            <a:ext cx="6800007" cy="25619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28600" marR="0" indent="-228600" algn="l" defTabSz="914400" rtl="0" eaLnBrk="1" fontAlgn="base" latinLnBrk="0" hangingPunct="1">
              <a:lnSpc>
                <a:spcPct val="100000"/>
              </a:lnSpc>
              <a:spcBef>
                <a:spcPct val="20000"/>
              </a:spcBef>
              <a:spcAft>
                <a:spcPct val="0"/>
              </a:spcAft>
              <a:buClrTx/>
              <a:buSzTx/>
              <a:buFont typeface="Arial"/>
              <a:buChar char="•"/>
              <a:tabLst/>
              <a:defRPr kumimoji="0" lang="en-US" sz="2400" b="0" i="0" u="none" strike="noStrike" kern="1200" cap="none" spc="0" normalizeH="0" baseline="0" noProof="0">
                <a:ln>
                  <a:noFill/>
                </a:ln>
                <a:solidFill>
                  <a:prstClr val="black">
                    <a:lumMod val="65000"/>
                    <a:lumOff val="35000"/>
                  </a:prstClr>
                </a:solidFill>
                <a:effectLst/>
                <a:uLnTx/>
                <a:uFillTx/>
                <a:latin typeface="Calibri"/>
                <a:ea typeface="+mn-ea"/>
                <a:cs typeface="Calibri"/>
              </a:defRPr>
            </a:lvl1pPr>
            <a:lvl2pPr marL="457200" marR="0" indent="-228600" algn="l" defTabSz="914400" rtl="0" eaLnBrk="1" fontAlgn="base" latinLnBrk="0" hangingPunct="1">
              <a:lnSpc>
                <a:spcPct val="100000"/>
              </a:lnSpc>
              <a:spcBef>
                <a:spcPct val="20000"/>
              </a:spcBef>
              <a:spcAft>
                <a:spcPct val="0"/>
              </a:spcAft>
              <a:buClrTx/>
              <a:buSzTx/>
              <a:buFont typeface="Arial"/>
              <a:buChar char="•"/>
              <a:tabLst/>
              <a:defRPr kumimoji="0" lang="en-US" sz="2000" b="0" i="0" u="none" strike="noStrike" kern="1200" cap="none" spc="0" normalizeH="0" baseline="0" noProof="0">
                <a:ln>
                  <a:noFill/>
                </a:ln>
                <a:solidFill>
                  <a:prstClr val="black">
                    <a:lumMod val="65000"/>
                    <a:lumOff val="35000"/>
                  </a:prstClr>
                </a:solidFill>
                <a:effectLst/>
                <a:uLnTx/>
                <a:uFillTx/>
                <a:latin typeface="Calibri"/>
                <a:ea typeface="+mn-ea"/>
                <a:cs typeface="Calibri"/>
              </a:defRPr>
            </a:lvl2pPr>
            <a:lvl3pPr marL="685800" indent="-228600" algn="l" rtl="0" eaLnBrk="1" fontAlgn="base" hangingPunct="1">
              <a:spcBef>
                <a:spcPct val="20000"/>
              </a:spcBef>
              <a:spcAft>
                <a:spcPct val="0"/>
              </a:spcAft>
              <a:buClrTx/>
              <a:buFont typeface="Arial"/>
              <a:buChar char="•"/>
              <a:defRPr kumimoji="0" lang="en-US" sz="1800" b="0" i="0" u="none" strike="noStrike" kern="1200" cap="none" spc="0" normalizeH="0" baseline="0" noProof="0">
                <a:ln>
                  <a:noFill/>
                </a:ln>
                <a:solidFill>
                  <a:prstClr val="black">
                    <a:lumMod val="65000"/>
                    <a:lumOff val="35000"/>
                  </a:prstClr>
                </a:solidFill>
                <a:effectLst/>
                <a:uLnTx/>
                <a:uFillTx/>
                <a:latin typeface="Calibri"/>
                <a:ea typeface="+mn-ea"/>
                <a:cs typeface="Calibri"/>
              </a:defRPr>
            </a:lvl3pPr>
            <a:lvl4pPr marL="914400" indent="-228600" algn="l" rtl="0" eaLnBrk="1" fontAlgn="base" hangingPunct="1">
              <a:spcBef>
                <a:spcPct val="20000"/>
              </a:spcBef>
              <a:spcAft>
                <a:spcPct val="0"/>
              </a:spcAft>
              <a:buClrTx/>
              <a:buFont typeface="Arial"/>
              <a:buChar char="•"/>
              <a:defRPr kumimoji="0" lang="en-US" sz="1800" b="0" i="0" u="none" strike="noStrike" kern="1200" cap="none" spc="0" normalizeH="0" baseline="0" noProof="0">
                <a:ln>
                  <a:noFill/>
                </a:ln>
                <a:solidFill>
                  <a:prstClr val="black">
                    <a:lumMod val="65000"/>
                    <a:lumOff val="35000"/>
                  </a:prstClr>
                </a:solidFill>
                <a:effectLst/>
                <a:uLnTx/>
                <a:uFillTx/>
                <a:latin typeface="Calibri"/>
                <a:ea typeface="+mn-ea"/>
                <a:cs typeface="Calibri"/>
              </a:defRPr>
            </a:lvl4pPr>
            <a:lvl5pPr marL="1143000" marR="0" indent="-228600" algn="l" defTabSz="914400" rtl="0" eaLnBrk="1" fontAlgn="base" latinLnBrk="0" hangingPunct="1">
              <a:lnSpc>
                <a:spcPct val="100000"/>
              </a:lnSpc>
              <a:spcBef>
                <a:spcPct val="20000"/>
              </a:spcBef>
              <a:spcAft>
                <a:spcPct val="0"/>
              </a:spcAft>
              <a:buClrTx/>
              <a:buSzTx/>
              <a:buFont typeface="Arial"/>
              <a:buNone/>
              <a:tabLst/>
              <a:defRPr kumimoji="0" lang="en-US" sz="1800" b="0" i="0" u="none" strike="noStrike" kern="1200" cap="none" spc="0" normalizeH="0" baseline="0" noProof="0">
                <a:ln>
                  <a:noFill/>
                </a:ln>
                <a:solidFill>
                  <a:prstClr val="black">
                    <a:lumMod val="65000"/>
                    <a:lumOff val="35000"/>
                  </a:prstClr>
                </a:solidFill>
                <a:effectLst/>
                <a:uLnTx/>
                <a:uFillTx/>
                <a:latin typeface="Calibri"/>
                <a:ea typeface="+mn-ea"/>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a:lstStyle>
          <a:p>
            <a:r>
              <a:rPr lang="en-US" sz="3000" dirty="0" smtClean="0">
                <a:solidFill>
                  <a:srgbClr val="000000"/>
                </a:solidFill>
                <a:latin typeface="Arial" pitchFamily="34" charset="0"/>
                <a:cs typeface="Arial" pitchFamily="34" charset="0"/>
              </a:rPr>
              <a:t>Timing Error Detection (Razor) [5]</a:t>
            </a:r>
          </a:p>
          <a:p>
            <a:pPr lvl="4"/>
            <a:endParaRPr lang="en-US" sz="1200" dirty="0" smtClean="0">
              <a:solidFill>
                <a:srgbClr val="000000"/>
              </a:solidFill>
              <a:latin typeface="Arial" pitchFamily="34" charset="0"/>
              <a:cs typeface="Arial" pitchFamily="34" charset="0"/>
            </a:endParaRPr>
          </a:p>
          <a:p>
            <a:pPr lvl="1">
              <a:buFont typeface="Arial" pitchFamily="34" charset="0"/>
              <a:buChar char="−"/>
            </a:pPr>
            <a:r>
              <a:rPr lang="en-US" sz="2400" dirty="0" smtClean="0">
                <a:solidFill>
                  <a:srgbClr val="000000"/>
                </a:solidFill>
                <a:latin typeface="Arial" pitchFamily="34" charset="0"/>
                <a:cs typeface="Arial" pitchFamily="34" charset="0"/>
              </a:rPr>
              <a:t>NTV needs aggressive</a:t>
            </a:r>
          </a:p>
          <a:p>
            <a:pPr marL="228600" lvl="1" indent="0">
              <a:buNone/>
            </a:pPr>
            <a:r>
              <a:rPr lang="en-US" sz="2400" dirty="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  min-path buffer insertion</a:t>
            </a:r>
          </a:p>
          <a:p>
            <a:pPr lvl="1">
              <a:buFont typeface="Arial" pitchFamily="34" charset="0"/>
              <a:buChar char="−"/>
            </a:pPr>
            <a:r>
              <a:rPr lang="en-US" sz="2400" dirty="0" smtClean="0">
                <a:solidFill>
                  <a:srgbClr val="000000"/>
                </a:solidFill>
                <a:latin typeface="Arial" pitchFamily="34" charset="0"/>
                <a:cs typeface="Arial" pitchFamily="34" charset="0"/>
              </a:rPr>
              <a:t>Limited Detection Window</a:t>
            </a:r>
          </a:p>
        </p:txBody>
      </p:sp>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679" y="3961371"/>
            <a:ext cx="4907023" cy="24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Group 29"/>
          <p:cNvGrpSpPr/>
          <p:nvPr/>
        </p:nvGrpSpPr>
        <p:grpSpPr>
          <a:xfrm>
            <a:off x="4464985" y="3968351"/>
            <a:ext cx="4579954" cy="2185409"/>
            <a:chOff x="701861" y="4100983"/>
            <a:chExt cx="4790440" cy="2285847"/>
          </a:xfrm>
        </p:grpSpPr>
        <p:sp>
          <p:nvSpPr>
            <p:cNvPr id="9" name="Rectangle 8"/>
            <p:cNvSpPr/>
            <p:nvPr/>
          </p:nvSpPr>
          <p:spPr bwMode="auto">
            <a:xfrm>
              <a:off x="701861" y="4100983"/>
              <a:ext cx="4790440" cy="228584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pic>
          <p:nvPicPr>
            <p:cNvPr id="2052"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b="39921"/>
            <a:stretch/>
          </p:blipFill>
          <p:spPr bwMode="auto">
            <a:xfrm>
              <a:off x="701861" y="4148138"/>
              <a:ext cx="4790440" cy="133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4"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59069" t="56181"/>
          <a:stretch/>
        </p:blipFill>
        <p:spPr bwMode="auto">
          <a:xfrm>
            <a:off x="7178552" y="5256120"/>
            <a:ext cx="1866387" cy="928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474897" y="3992497"/>
            <a:ext cx="1027407" cy="400110"/>
          </a:xfrm>
          <a:prstGeom prst="rect">
            <a:avLst/>
          </a:prstGeom>
          <a:noFill/>
        </p:spPr>
        <p:txBody>
          <a:bodyPr wrap="square" rtlCol="0">
            <a:spAutoFit/>
          </a:bodyPr>
          <a:lstStyle/>
          <a:p>
            <a:pPr algn="r"/>
            <a:r>
              <a:rPr lang="en-US" sz="2000" dirty="0" smtClean="0">
                <a:solidFill>
                  <a:srgbClr val="000000"/>
                </a:solidFill>
                <a:latin typeface="Arial" pitchFamily="34" charset="0"/>
                <a:cs typeface="Arial" pitchFamily="34" charset="0"/>
              </a:rPr>
              <a:t>clock</a:t>
            </a:r>
            <a:endParaRPr lang="en-US" sz="2000" dirty="0">
              <a:solidFill>
                <a:srgbClr val="000000"/>
              </a:solidFill>
              <a:latin typeface="Arial" pitchFamily="34" charset="0"/>
              <a:cs typeface="Arial" pitchFamily="34" charset="0"/>
            </a:endParaRPr>
          </a:p>
        </p:txBody>
      </p:sp>
      <p:sp>
        <p:nvSpPr>
          <p:cNvPr id="36" name="TextBox 35"/>
          <p:cNvSpPr txBox="1"/>
          <p:nvPr/>
        </p:nvSpPr>
        <p:spPr>
          <a:xfrm>
            <a:off x="3461834" y="4687060"/>
            <a:ext cx="1027407" cy="400110"/>
          </a:xfrm>
          <a:prstGeom prst="rect">
            <a:avLst/>
          </a:prstGeom>
          <a:noFill/>
        </p:spPr>
        <p:txBody>
          <a:bodyPr wrap="square" rtlCol="0">
            <a:spAutoFit/>
          </a:bodyPr>
          <a:lstStyle/>
          <a:p>
            <a:pPr algn="r"/>
            <a:r>
              <a:rPr lang="en-US" sz="2000" dirty="0" smtClean="0">
                <a:solidFill>
                  <a:srgbClr val="000000"/>
                </a:solidFill>
                <a:latin typeface="Arial" pitchFamily="34" charset="0"/>
                <a:cs typeface="Arial" pitchFamily="34" charset="0"/>
              </a:rPr>
              <a:t>data</a:t>
            </a:r>
            <a:endParaRPr lang="en-US" sz="2000" dirty="0">
              <a:solidFill>
                <a:srgbClr val="000000"/>
              </a:solidFill>
              <a:latin typeface="Arial" pitchFamily="34" charset="0"/>
              <a:cs typeface="Arial" pitchFamily="34" charset="0"/>
            </a:endParaRPr>
          </a:p>
        </p:txBody>
      </p:sp>
      <p:grpSp>
        <p:nvGrpSpPr>
          <p:cNvPr id="2049" name="Group 2048"/>
          <p:cNvGrpSpPr/>
          <p:nvPr/>
        </p:nvGrpSpPr>
        <p:grpSpPr>
          <a:xfrm>
            <a:off x="5546785" y="5087170"/>
            <a:ext cx="212782" cy="368303"/>
            <a:chOff x="5555411" y="5087170"/>
            <a:chExt cx="212782" cy="368303"/>
          </a:xfrm>
        </p:grpSpPr>
        <p:cxnSp>
          <p:nvCxnSpPr>
            <p:cNvPr id="2048" name="Straight Arrow Connector 2047"/>
            <p:cNvCxnSpPr/>
            <p:nvPr/>
          </p:nvCxnSpPr>
          <p:spPr bwMode="auto">
            <a:xfrm flipV="1">
              <a:off x="5555411" y="5087170"/>
              <a:ext cx="0" cy="36830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bwMode="auto">
            <a:xfrm flipV="1">
              <a:off x="5768193" y="5087170"/>
              <a:ext cx="0" cy="36830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grpSp>
        <p:nvGrpSpPr>
          <p:cNvPr id="47" name="Group 46"/>
          <p:cNvGrpSpPr/>
          <p:nvPr/>
        </p:nvGrpSpPr>
        <p:grpSpPr>
          <a:xfrm>
            <a:off x="7614248" y="5071968"/>
            <a:ext cx="212782" cy="368303"/>
            <a:chOff x="5555411" y="5087170"/>
            <a:chExt cx="212782" cy="368303"/>
          </a:xfrm>
        </p:grpSpPr>
        <p:cxnSp>
          <p:nvCxnSpPr>
            <p:cNvPr id="48" name="Straight Arrow Connector 47"/>
            <p:cNvCxnSpPr/>
            <p:nvPr/>
          </p:nvCxnSpPr>
          <p:spPr bwMode="auto">
            <a:xfrm flipV="1">
              <a:off x="5555411" y="5087170"/>
              <a:ext cx="0" cy="36830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bwMode="auto">
            <a:xfrm flipV="1">
              <a:off x="5768193" y="5087170"/>
              <a:ext cx="0" cy="36830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sp>
        <p:nvSpPr>
          <p:cNvPr id="37" name="Rectangle 36"/>
          <p:cNvSpPr/>
          <p:nvPr/>
        </p:nvSpPr>
        <p:spPr bwMode="auto">
          <a:xfrm>
            <a:off x="838200" y="1295194"/>
            <a:ext cx="7467600" cy="181183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3200" dirty="0" smtClean="0">
                <a:solidFill>
                  <a:schemeClr val="accent2">
                    <a:lumMod val="50000"/>
                  </a:schemeClr>
                </a:solidFill>
                <a:latin typeface="Arial" charset="0"/>
                <a:ea typeface="ＭＳ Ｐゴシック" pitchFamily="-96" charset="-128"/>
              </a:rPr>
              <a:t>OUR GOAL: </a:t>
            </a:r>
            <a:endParaRPr lang="en-US" sz="3200" dirty="0">
              <a:solidFill>
                <a:schemeClr val="accent2">
                  <a:lumMod val="50000"/>
                </a:schemeClr>
              </a:solidFill>
              <a:latin typeface="Arial" charset="0"/>
              <a:ea typeface="ＭＳ Ｐゴシック" pitchFamily="-96" charset="-128"/>
            </a:endParaRPr>
          </a:p>
          <a:p>
            <a:pPr algn="ctr" defTabSz="914400" eaLnBrk="0" fontAlgn="base" hangingPunct="0">
              <a:spcBef>
                <a:spcPct val="0"/>
              </a:spcBef>
              <a:spcAft>
                <a:spcPct val="0"/>
              </a:spcAft>
            </a:pPr>
            <a:r>
              <a:rPr lang="en-US" sz="3200" dirty="0">
                <a:solidFill>
                  <a:schemeClr val="accent2">
                    <a:lumMod val="50000"/>
                  </a:schemeClr>
                </a:solidFill>
                <a:latin typeface="Arial" charset="0"/>
                <a:ea typeface="ＭＳ Ｐゴシック" pitchFamily="-96" charset="-128"/>
              </a:rPr>
              <a:t>Error </a:t>
            </a:r>
            <a:r>
              <a:rPr lang="en-US" sz="3200" dirty="0" smtClean="0">
                <a:solidFill>
                  <a:schemeClr val="accent2">
                    <a:lumMod val="50000"/>
                  </a:schemeClr>
                </a:solidFill>
                <a:latin typeface="Arial" charset="0"/>
                <a:ea typeface="ＭＳ Ｐゴシック" pitchFamily="-96" charset="-128"/>
              </a:rPr>
              <a:t>detectors </a:t>
            </a:r>
            <a:r>
              <a:rPr lang="en-US" sz="3200" dirty="0">
                <a:solidFill>
                  <a:schemeClr val="accent2">
                    <a:lumMod val="50000"/>
                  </a:schemeClr>
                </a:solidFill>
                <a:latin typeface="Arial" charset="0"/>
                <a:ea typeface="ＭＳ Ｐゴシック" pitchFamily="-96" charset="-128"/>
              </a:rPr>
              <a:t>that significantly </a:t>
            </a:r>
            <a:br>
              <a:rPr lang="en-US" sz="3200" dirty="0">
                <a:solidFill>
                  <a:schemeClr val="accent2">
                    <a:lumMod val="50000"/>
                  </a:schemeClr>
                </a:solidFill>
                <a:latin typeface="Arial" charset="0"/>
                <a:ea typeface="ＭＳ Ｐゴシック" pitchFamily="-96" charset="-128"/>
              </a:rPr>
            </a:br>
            <a:r>
              <a:rPr lang="en-US" sz="3200" dirty="0" smtClean="0">
                <a:solidFill>
                  <a:schemeClr val="accent2">
                    <a:lumMod val="50000"/>
                  </a:schemeClr>
                </a:solidFill>
                <a:latin typeface="Arial" charset="0"/>
                <a:ea typeface="ＭＳ Ｐゴシック" pitchFamily="-96" charset="-128"/>
              </a:rPr>
              <a:t>improve </a:t>
            </a:r>
            <a:r>
              <a:rPr lang="en-US" sz="3200" dirty="0">
                <a:solidFill>
                  <a:schemeClr val="accent2">
                    <a:lumMod val="50000"/>
                  </a:schemeClr>
                </a:solidFill>
                <a:latin typeface="Arial" charset="0"/>
                <a:ea typeface="ＭＳ Ｐゴシック" pitchFamily="-96" charset="-128"/>
              </a:rPr>
              <a:t>throughput at NTV</a:t>
            </a:r>
          </a:p>
        </p:txBody>
      </p:sp>
      <p:sp>
        <p:nvSpPr>
          <p:cNvPr id="38" name="Rectangle 37"/>
          <p:cNvSpPr/>
          <p:nvPr/>
        </p:nvSpPr>
        <p:spPr bwMode="auto">
          <a:xfrm>
            <a:off x="838200" y="3658908"/>
            <a:ext cx="7467600" cy="1824601"/>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3200" dirty="0" smtClean="0">
                <a:solidFill>
                  <a:schemeClr val="accent2">
                    <a:lumMod val="50000"/>
                  </a:schemeClr>
                </a:solidFill>
                <a:latin typeface="Arial" charset="0"/>
                <a:ea typeface="ＭＳ Ｐゴシック" pitchFamily="-96" charset="-128"/>
              </a:rPr>
              <a:t>FURTHER: </a:t>
            </a:r>
            <a:endParaRPr lang="en-US" sz="3200" dirty="0">
              <a:solidFill>
                <a:schemeClr val="accent2">
                  <a:lumMod val="50000"/>
                </a:schemeClr>
              </a:solidFill>
              <a:latin typeface="Arial" charset="0"/>
              <a:ea typeface="ＭＳ Ｐゴシック" pitchFamily="-96" charset="-128"/>
            </a:endParaRPr>
          </a:p>
          <a:p>
            <a:pPr algn="ctr" defTabSz="914400" eaLnBrk="0" fontAlgn="base" hangingPunct="0">
              <a:spcBef>
                <a:spcPct val="0"/>
              </a:spcBef>
              <a:spcAft>
                <a:spcPct val="0"/>
              </a:spcAft>
            </a:pPr>
            <a:r>
              <a:rPr lang="en-US" sz="3200" dirty="0" smtClean="0">
                <a:solidFill>
                  <a:schemeClr val="accent2">
                    <a:lumMod val="50000"/>
                  </a:schemeClr>
                </a:solidFill>
                <a:latin typeface="Arial" charset="0"/>
                <a:ea typeface="ＭＳ Ｐゴシック" pitchFamily="-96" charset="-128"/>
              </a:rPr>
              <a:t>Detector must be robust and resilient</a:t>
            </a:r>
            <a:br>
              <a:rPr lang="en-US" sz="3200" dirty="0" smtClean="0">
                <a:solidFill>
                  <a:schemeClr val="accent2">
                    <a:lumMod val="50000"/>
                  </a:schemeClr>
                </a:solidFill>
                <a:latin typeface="Arial" charset="0"/>
                <a:ea typeface="ＭＳ Ｐゴシック" pitchFamily="-96" charset="-128"/>
              </a:rPr>
            </a:br>
            <a:r>
              <a:rPr lang="en-US" sz="3200" dirty="0" smtClean="0">
                <a:solidFill>
                  <a:schemeClr val="accent2">
                    <a:lumMod val="50000"/>
                  </a:schemeClr>
                </a:solidFill>
                <a:latin typeface="Arial" charset="0"/>
                <a:ea typeface="ＭＳ Ｐゴシック" pitchFamily="-96" charset="-128"/>
              </a:rPr>
              <a:t>to variation at NTV</a:t>
            </a:r>
            <a:endParaRPr lang="en-US" sz="3200" dirty="0">
              <a:solidFill>
                <a:schemeClr val="accent2">
                  <a:lumMod val="50000"/>
                </a:schemeClr>
              </a:solidFill>
              <a:latin typeface="Arial" charset="0"/>
              <a:ea typeface="ＭＳ Ｐゴシック" pitchFamily="-96" charset="-128"/>
            </a:endParaRPr>
          </a:p>
        </p:txBody>
      </p:sp>
    </p:spTree>
    <p:extLst>
      <p:ext uri="{BB962C8B-B14F-4D97-AF65-F5344CB8AC3E}">
        <p14:creationId xmlns:p14="http://schemas.microsoft.com/office/powerpoint/2010/main" val="8132176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04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4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2055"/>
                                        </p:tgtEl>
                                        <p:attrNameLst>
                                          <p:attrName>style.visibility</p:attrName>
                                        </p:attrNameLst>
                                      </p:cBhvr>
                                      <p:to>
                                        <p:strVal val="visible"/>
                                      </p:to>
                                    </p:set>
                                    <p:anim calcmode="lin" valueType="num">
                                      <p:cBhvr additive="base">
                                        <p:cTn id="61" dur="500" fill="hold"/>
                                        <p:tgtEl>
                                          <p:spTgt spid="2055"/>
                                        </p:tgtEl>
                                        <p:attrNameLst>
                                          <p:attrName>ppt_x</p:attrName>
                                        </p:attrNameLst>
                                      </p:cBhvr>
                                      <p:tavLst>
                                        <p:tav tm="0">
                                          <p:val>
                                            <p:strVal val="1+#ppt_w/2"/>
                                          </p:val>
                                        </p:tav>
                                        <p:tav tm="100000">
                                          <p:val>
                                            <p:strVal val="#ppt_x"/>
                                          </p:val>
                                        </p:tav>
                                      </p:tavLst>
                                    </p:anim>
                                    <p:anim calcmode="lin" valueType="num">
                                      <p:cBhvr additive="base">
                                        <p:cTn id="62" dur="500" fill="hold"/>
                                        <p:tgtEl>
                                          <p:spTgt spid="2055"/>
                                        </p:tgtEl>
                                        <p:attrNameLst>
                                          <p:attrName>ppt_y</p:attrName>
                                        </p:attrNameLst>
                                      </p:cBhvr>
                                      <p:tavLst>
                                        <p:tav tm="0">
                                          <p:val>
                                            <p:strVal val="#ppt_y"/>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3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5"/>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35" grpId="0"/>
      <p:bldP spid="35" grpId="1"/>
      <p:bldP spid="36" grpId="0"/>
      <p:bldP spid="36" grpId="1"/>
      <p:bldP spid="37" grpId="0" animBg="1"/>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12" y="2489175"/>
            <a:ext cx="1703387" cy="353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2485593"/>
            <a:ext cx="4741863" cy="353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152" y="3866772"/>
            <a:ext cx="37115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38100"/>
            <a:ext cx="8229600" cy="685800"/>
          </a:xfrm>
        </p:spPr>
        <p:txBody>
          <a:bodyPr/>
          <a:lstStyle/>
          <a:p>
            <a:r>
              <a:rPr lang="en-US" dirty="0" smtClean="0">
                <a:latin typeface="Arial" pitchFamily="34" charset="0"/>
                <a:cs typeface="Arial" pitchFamily="34" charset="0"/>
              </a:rPr>
              <a:t>NTV Error Detection: </a:t>
            </a:r>
            <a:br>
              <a:rPr lang="en-US" dirty="0" smtClean="0">
                <a:latin typeface="Arial" pitchFamily="34" charset="0"/>
                <a:cs typeface="Arial" pitchFamily="34" charset="0"/>
              </a:rPr>
            </a:br>
            <a:r>
              <a:rPr lang="en-US" dirty="0" smtClean="0">
                <a:latin typeface="Arial" pitchFamily="34" charset="0"/>
                <a:cs typeface="Arial" pitchFamily="34" charset="0"/>
              </a:rPr>
              <a:t>Transition Aware Completion Detection (TACD)</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054100"/>
            <a:ext cx="8572500" cy="1502931"/>
          </a:xfrm>
        </p:spPr>
        <p:txBody>
          <a:bodyPr/>
          <a:lstStyle/>
          <a:p>
            <a:r>
              <a:rPr lang="en-US" dirty="0">
                <a:solidFill>
                  <a:srgbClr val="000000"/>
                </a:solidFill>
                <a:latin typeface="Arial" pitchFamily="34" charset="0"/>
                <a:cs typeface="Arial" pitchFamily="34" charset="0"/>
              </a:rPr>
              <a:t>Don’t look at output values, look at output </a:t>
            </a:r>
            <a:r>
              <a:rPr lang="en-US" dirty="0" smtClean="0">
                <a:solidFill>
                  <a:srgbClr val="000000"/>
                </a:solidFill>
                <a:latin typeface="Arial" pitchFamily="34" charset="0"/>
                <a:cs typeface="Arial" pitchFamily="34" charset="0"/>
              </a:rPr>
              <a:t>transitions</a:t>
            </a:r>
          </a:p>
          <a:p>
            <a:r>
              <a:rPr lang="en-US" dirty="0">
                <a:solidFill>
                  <a:srgbClr val="000000"/>
                </a:solidFill>
                <a:latin typeface="Arial" pitchFamily="34" charset="0"/>
                <a:cs typeface="Arial" pitchFamily="34" charset="0"/>
              </a:rPr>
              <a:t>T</a:t>
            </a:r>
            <a:r>
              <a:rPr lang="en-US" dirty="0" smtClean="0">
                <a:solidFill>
                  <a:srgbClr val="000000"/>
                </a:solidFill>
                <a:latin typeface="Arial" pitchFamily="34" charset="0"/>
                <a:cs typeface="Arial" pitchFamily="34" charset="0"/>
              </a:rPr>
              <a:t>ransition Detectors:</a:t>
            </a:r>
          </a:p>
          <a:p>
            <a:r>
              <a:rPr lang="en-US" dirty="0" smtClean="0">
                <a:solidFill>
                  <a:srgbClr val="000000"/>
                </a:solidFill>
                <a:latin typeface="Arial" pitchFamily="34" charset="0"/>
                <a:cs typeface="Arial" pitchFamily="34" charset="0"/>
              </a:rPr>
              <a:t>UNLIKE RAZOR: Take min-path buffers out of the </a:t>
            </a:r>
            <a:r>
              <a:rPr lang="en-US" dirty="0" err="1" smtClean="0">
                <a:solidFill>
                  <a:srgbClr val="000000"/>
                </a:solidFill>
                <a:latin typeface="Arial" pitchFamily="34" charset="0"/>
                <a:cs typeface="Arial" pitchFamily="34" charset="0"/>
              </a:rPr>
              <a:t>datapath</a:t>
            </a:r>
            <a:endParaRPr lang="en-US" dirty="0" smtClean="0">
              <a:solidFill>
                <a:srgbClr val="000000"/>
              </a:solidFill>
              <a:latin typeface="Arial" pitchFamily="34" charset="0"/>
              <a:cs typeface="Arial" pitchFamily="34" charset="0"/>
            </a:endParaRPr>
          </a:p>
          <a:p>
            <a:endParaRPr lang="en-US" dirty="0">
              <a:solidFill>
                <a:srgbClr val="000000"/>
              </a:solidFill>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fld id="{43183C4C-EBF1-1A4D-90EC-74EBA7EEE60F}" type="slidenum">
              <a:rPr lang="en-US" smtClean="0"/>
              <a:pPr/>
              <a:t>3</a:t>
            </a:fld>
            <a:endParaRPr lang="en-US"/>
          </a:p>
        </p:txBody>
      </p:sp>
      <p:pic>
        <p:nvPicPr>
          <p:cNvPr id="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0513" y="2835184"/>
            <a:ext cx="2906487" cy="2579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3954" y="2557031"/>
            <a:ext cx="2163763"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1562100" y="5880417"/>
            <a:ext cx="7467600" cy="71437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C00000"/>
                </a:solidFill>
                <a:effectLst/>
                <a:latin typeface="Arial" charset="0"/>
                <a:ea typeface="ＭＳ Ｐゴシック" pitchFamily="-96" charset="-128"/>
              </a:rPr>
              <a:t>To learn more about TACD come visit my poster</a:t>
            </a:r>
          </a:p>
        </p:txBody>
      </p:sp>
      <p:sp>
        <p:nvSpPr>
          <p:cNvPr id="8" name="Rectangle 7"/>
          <p:cNvSpPr/>
          <p:nvPr/>
        </p:nvSpPr>
        <p:spPr>
          <a:xfrm>
            <a:off x="3536156" y="1514385"/>
            <a:ext cx="3305520" cy="461665"/>
          </a:xfrm>
          <a:prstGeom prst="rect">
            <a:avLst/>
          </a:prstGeom>
        </p:spPr>
        <p:txBody>
          <a:bodyPr wrap="none">
            <a:spAutoFit/>
          </a:bodyPr>
          <a:lstStyle/>
          <a:p>
            <a:r>
              <a:rPr lang="en-US" sz="2400" dirty="0">
                <a:solidFill>
                  <a:srgbClr val="000000"/>
                </a:solidFill>
                <a:latin typeface="Arial" pitchFamily="34" charset="0"/>
                <a:cs typeface="Arial" pitchFamily="34" charset="0"/>
              </a:rPr>
              <a:t>Tunable (NTV tolerant)</a:t>
            </a:r>
          </a:p>
        </p:txBody>
      </p:sp>
    </p:spTree>
    <p:extLst>
      <p:ext uri="{BB962C8B-B14F-4D97-AF65-F5344CB8AC3E}">
        <p14:creationId xmlns:p14="http://schemas.microsoft.com/office/powerpoint/2010/main" val="7789133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685800"/>
          </a:xfrm>
        </p:spPr>
        <p:txBody>
          <a:bodyPr/>
          <a:lstStyle/>
          <a:p>
            <a:r>
              <a:rPr lang="en-US" dirty="0" smtClean="0">
                <a:latin typeface="Arial" pitchFamily="34" charset="0"/>
                <a:cs typeface="Arial" pitchFamily="34" charset="0"/>
              </a:rPr>
              <a:t>NTV Error Detection:</a:t>
            </a:r>
            <a:br>
              <a:rPr lang="en-US" dirty="0" smtClean="0">
                <a:latin typeface="Arial" pitchFamily="34" charset="0"/>
                <a:cs typeface="Arial" pitchFamily="34" charset="0"/>
              </a:rPr>
            </a:br>
            <a:r>
              <a:rPr lang="en-US" dirty="0" smtClean="0">
                <a:latin typeface="Arial" pitchFamily="34" charset="0"/>
                <a:cs typeface="Arial" pitchFamily="34" charset="0"/>
              </a:rPr>
              <a:t>Current Sensing Completion Detection (CSCD)</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079500"/>
            <a:ext cx="8229600" cy="4681220"/>
          </a:xfrm>
        </p:spPr>
        <p:txBody>
          <a:bodyPr>
            <a:normAutofit/>
          </a:bodyPr>
          <a:lstStyle/>
          <a:p>
            <a:r>
              <a:rPr lang="en-US" dirty="0" smtClean="0">
                <a:latin typeface="Arial" pitchFamily="34" charset="0"/>
                <a:cs typeface="Arial" pitchFamily="34" charset="0"/>
              </a:rPr>
              <a:t>Measure logic’s dynamic current across power gate</a:t>
            </a:r>
          </a:p>
          <a:p>
            <a:r>
              <a:rPr lang="en-US" dirty="0" smtClean="0">
                <a:latin typeface="Arial" pitchFamily="34" charset="0"/>
                <a:cs typeface="Arial" pitchFamily="34" charset="0"/>
              </a:rPr>
              <a:t>Clocked analog comparator</a:t>
            </a:r>
          </a:p>
          <a:p>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endParaRPr lang="en-US" dirty="0" smtClean="0">
              <a:latin typeface="Arial" pitchFamily="34" charset="0"/>
              <a:cs typeface="Arial" pitchFamily="34" charset="0"/>
            </a:endParaRPr>
          </a:p>
          <a:p>
            <a:r>
              <a:rPr lang="en-US" dirty="0">
                <a:latin typeface="Arial" pitchFamily="34" charset="0"/>
                <a:cs typeface="Arial" pitchFamily="34" charset="0"/>
              </a:rPr>
              <a:t>Error-detection window not limited by </a:t>
            </a:r>
            <a:r>
              <a:rPr lang="en-US" dirty="0" smtClean="0">
                <a:latin typeface="Arial" pitchFamily="34" charset="0"/>
                <a:cs typeface="Arial" pitchFamily="34" charset="0"/>
              </a:rPr>
              <a:t>min-path</a:t>
            </a:r>
          </a:p>
          <a:p>
            <a:r>
              <a:rPr lang="en-US" dirty="0" smtClean="0">
                <a:latin typeface="Arial" pitchFamily="34" charset="0"/>
                <a:cs typeface="Arial" pitchFamily="34" charset="0"/>
              </a:rPr>
              <a:t>Sensor calibrated for variations</a:t>
            </a:r>
          </a:p>
        </p:txBody>
      </p:sp>
      <p:sp>
        <p:nvSpPr>
          <p:cNvPr id="5" name="Slide Number Placeholder 4"/>
          <p:cNvSpPr>
            <a:spLocks noGrp="1"/>
          </p:cNvSpPr>
          <p:nvPr>
            <p:ph type="sldNum" sz="quarter" idx="11"/>
          </p:nvPr>
        </p:nvSpPr>
        <p:spPr/>
        <p:txBody>
          <a:bodyPr/>
          <a:lstStyle/>
          <a:p>
            <a:fld id="{43183C4C-EBF1-1A4D-90EC-74EBA7EEE60F}" type="slidenum">
              <a:rPr lang="en-US" smtClean="0"/>
              <a:pPr/>
              <a:t>4</a:t>
            </a:fld>
            <a:endParaRPr lang="en-US"/>
          </a:p>
        </p:txBody>
      </p:sp>
      <p:sp>
        <p:nvSpPr>
          <p:cNvPr id="8" name="Rectangle 7"/>
          <p:cNvSpPr/>
          <p:nvPr/>
        </p:nvSpPr>
        <p:spPr bwMode="auto">
          <a:xfrm>
            <a:off x="1562100" y="5880417"/>
            <a:ext cx="7467600" cy="71437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C00000"/>
                </a:solidFill>
                <a:effectLst/>
                <a:latin typeface="Arial" charset="0"/>
                <a:ea typeface="ＭＳ Ｐゴシック" pitchFamily="-96" charset="-128"/>
              </a:rPr>
              <a:t>To learn more about CSCD come visit my poster</a:t>
            </a:r>
          </a:p>
        </p:txBody>
      </p:sp>
      <p:sp>
        <p:nvSpPr>
          <p:cNvPr id="7" name="TextBox 6"/>
          <p:cNvSpPr txBox="1"/>
          <p:nvPr/>
        </p:nvSpPr>
        <p:spPr>
          <a:xfrm>
            <a:off x="407034" y="2200978"/>
            <a:ext cx="794385" cy="369332"/>
          </a:xfrm>
          <a:prstGeom prst="rect">
            <a:avLst/>
          </a:prstGeom>
          <a:noFill/>
        </p:spPr>
        <p:txBody>
          <a:bodyPr wrap="square" rtlCol="0">
            <a:spAutoFit/>
          </a:bodyPr>
          <a:lstStyle/>
          <a:p>
            <a:pPr algn="r"/>
            <a:r>
              <a:rPr lang="en-US" dirty="0" smtClean="0">
                <a:solidFill>
                  <a:srgbClr val="000000"/>
                </a:solidFill>
                <a:latin typeface="Arial" pitchFamily="34" charset="0"/>
                <a:cs typeface="Arial" pitchFamily="34" charset="0"/>
              </a:rPr>
              <a:t>clock</a:t>
            </a:r>
            <a:endParaRPr lang="en-US" dirty="0">
              <a:solidFill>
                <a:srgbClr val="000000"/>
              </a:solidFill>
              <a:latin typeface="Arial" pitchFamily="34" charset="0"/>
              <a:cs typeface="Arial" pitchFamily="34" charset="0"/>
            </a:endParaRPr>
          </a:p>
        </p:txBody>
      </p:sp>
      <p:sp>
        <p:nvSpPr>
          <p:cNvPr id="15" name="TextBox 14"/>
          <p:cNvSpPr txBox="1"/>
          <p:nvPr/>
        </p:nvSpPr>
        <p:spPr>
          <a:xfrm>
            <a:off x="407034" y="2589953"/>
            <a:ext cx="794385" cy="369332"/>
          </a:xfrm>
          <a:prstGeom prst="rect">
            <a:avLst/>
          </a:prstGeom>
          <a:noFill/>
        </p:spPr>
        <p:txBody>
          <a:bodyPr wrap="square" rtlCol="0">
            <a:spAutoFit/>
          </a:bodyPr>
          <a:lstStyle/>
          <a:p>
            <a:pPr algn="r"/>
            <a:r>
              <a:rPr lang="en-US" dirty="0" smtClean="0">
                <a:solidFill>
                  <a:srgbClr val="000000"/>
                </a:solidFill>
                <a:latin typeface="Arial" pitchFamily="34" charset="0"/>
                <a:cs typeface="Arial" pitchFamily="34" charset="0"/>
              </a:rPr>
              <a:t>data</a:t>
            </a:r>
            <a:endParaRPr lang="en-US" dirty="0">
              <a:solidFill>
                <a:srgbClr val="000000"/>
              </a:solidFill>
              <a:latin typeface="Arial" pitchFamily="34" charset="0"/>
              <a:cs typeface="Arial" pitchFamily="34" charset="0"/>
            </a:endParaRPr>
          </a:p>
        </p:txBody>
      </p:sp>
      <p:sp>
        <p:nvSpPr>
          <p:cNvPr id="16" name="TextBox 15"/>
          <p:cNvSpPr txBox="1"/>
          <p:nvPr/>
        </p:nvSpPr>
        <p:spPr>
          <a:xfrm>
            <a:off x="237594" y="3069516"/>
            <a:ext cx="963825" cy="369332"/>
          </a:xfrm>
          <a:prstGeom prst="rect">
            <a:avLst/>
          </a:prstGeom>
          <a:noFill/>
        </p:spPr>
        <p:txBody>
          <a:bodyPr wrap="square" rtlCol="0">
            <a:spAutoFit/>
          </a:bodyPr>
          <a:lstStyle/>
          <a:p>
            <a:pPr algn="r"/>
            <a:r>
              <a:rPr lang="en-US" dirty="0" err="1" smtClean="0">
                <a:solidFill>
                  <a:srgbClr val="000000"/>
                </a:solidFill>
                <a:latin typeface="Arial" pitchFamily="34" charset="0"/>
                <a:cs typeface="Arial" pitchFamily="34" charset="0"/>
              </a:rPr>
              <a:t>Vsense</a:t>
            </a:r>
            <a:endParaRPr lang="en-US" dirty="0">
              <a:solidFill>
                <a:srgbClr val="000000"/>
              </a:solidFill>
              <a:latin typeface="Arial" pitchFamily="34" charset="0"/>
              <a:cs typeface="Arial" pitchFamily="34" charset="0"/>
            </a:endParaRPr>
          </a:p>
        </p:txBody>
      </p:sp>
      <p:grpSp>
        <p:nvGrpSpPr>
          <p:cNvPr id="11" name="Group 10"/>
          <p:cNvGrpSpPr/>
          <p:nvPr/>
        </p:nvGrpSpPr>
        <p:grpSpPr>
          <a:xfrm>
            <a:off x="1159042" y="2212559"/>
            <a:ext cx="3217015" cy="1754658"/>
            <a:chOff x="1159042" y="2865709"/>
            <a:chExt cx="3217015" cy="1754658"/>
          </a:xfrm>
        </p:grpSpPr>
        <p:sp>
          <p:nvSpPr>
            <p:cNvPr id="12" name="Rectangle 11"/>
            <p:cNvSpPr/>
            <p:nvPr/>
          </p:nvSpPr>
          <p:spPr bwMode="auto">
            <a:xfrm>
              <a:off x="1172105" y="2865709"/>
              <a:ext cx="3125575" cy="171794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042" y="2918731"/>
              <a:ext cx="3217015" cy="170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1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9953" y="1971296"/>
            <a:ext cx="5289748" cy="229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p:nvPr/>
        </p:nvCxnSpPr>
        <p:spPr bwMode="auto">
          <a:xfrm flipV="1">
            <a:off x="2639476" y="3116400"/>
            <a:ext cx="0" cy="55951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V="1">
            <a:off x="3880448" y="3127101"/>
            <a:ext cx="0" cy="55951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3617" y="1716979"/>
            <a:ext cx="2578100"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450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02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42" presetClass="path" presetSubtype="0" fill="hold" nodeType="withEffect">
                                  <p:stCondLst>
                                    <p:cond delay="0"/>
                                  </p:stCondLst>
                                  <p:childTnLst>
                                    <p:animMotion origin="layout" path="M -4.16667E-6 -1.85185E-6 L -0.11684 -1.85185E-6 " pathEditMode="relative" rAng="0" ptsTypes="AA">
                                      <p:cBhvr>
                                        <p:cTn id="42" dur="500" fill="hold"/>
                                        <p:tgtEl>
                                          <p:spTgt spid="11"/>
                                        </p:tgtEl>
                                        <p:attrNameLst>
                                          <p:attrName>ppt_x</p:attrName>
                                          <p:attrName>ppt_y</p:attrName>
                                        </p:attrNameLst>
                                      </p:cBhvr>
                                      <p:rCtr x="-5851" y="0"/>
                                    </p:animMotion>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51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7" grpId="1"/>
      <p:bldP spid="15" grpId="0"/>
      <p:bldP spid="15" grpId="1"/>
      <p:bldP spid="16" grpId="0"/>
      <p:bldP spid="1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685800"/>
          </a:xfrm>
        </p:spPr>
        <p:txBody>
          <a:bodyPr/>
          <a:lstStyle/>
          <a:p>
            <a:r>
              <a:rPr lang="en-US" dirty="0" smtClean="0">
                <a:latin typeface="Arial" pitchFamily="34" charset="0"/>
                <a:cs typeface="Arial" pitchFamily="34" charset="0"/>
              </a:rPr>
              <a:t>Resiliency of Error Detectors</a:t>
            </a:r>
            <a:endParaRPr lang="en-US" dirty="0">
              <a:latin typeface="Arial" pitchFamily="34" charset="0"/>
              <a:cs typeface="Arial" pitchFamily="34" charset="0"/>
            </a:endParaRPr>
          </a:p>
        </p:txBody>
      </p:sp>
      <p:sp>
        <p:nvSpPr>
          <p:cNvPr id="3" name="Content Placeholder 2"/>
          <p:cNvSpPr>
            <a:spLocks noGrp="1"/>
          </p:cNvSpPr>
          <p:nvPr>
            <p:ph idx="1"/>
          </p:nvPr>
        </p:nvSpPr>
        <p:spPr>
          <a:xfrm>
            <a:off x="323308" y="4570276"/>
            <a:ext cx="8363492" cy="1737619"/>
          </a:xfrm>
        </p:spPr>
        <p:txBody>
          <a:bodyPr>
            <a:normAutofit/>
          </a:bodyPr>
          <a:lstStyle/>
          <a:p>
            <a:r>
              <a:rPr lang="en-US" dirty="0" smtClean="0">
                <a:latin typeface="Arial" pitchFamily="34" charset="0"/>
                <a:cs typeface="Arial" pitchFamily="34" charset="0"/>
              </a:rPr>
              <a:t>Larger Detection Window </a:t>
            </a:r>
            <a:r>
              <a:rPr lang="en-US" dirty="0" smtClean="0">
                <a:latin typeface="Arial" pitchFamily="34" charset="0"/>
                <a:cs typeface="Arial" pitchFamily="34" charset="0"/>
                <a:sym typeface="Wingdings" pitchFamily="2" charset="2"/>
              </a:rPr>
              <a:t></a:t>
            </a:r>
            <a:r>
              <a:rPr lang="en-US" dirty="0" smtClean="0">
                <a:latin typeface="Arial" pitchFamily="34" charset="0"/>
                <a:cs typeface="Arial" pitchFamily="34" charset="0"/>
              </a:rPr>
              <a:t> Larger Throughput Potential</a:t>
            </a:r>
          </a:p>
          <a:p>
            <a:r>
              <a:rPr lang="en-US" dirty="0" smtClean="0">
                <a:latin typeface="Arial" pitchFamily="34" charset="0"/>
                <a:cs typeface="Arial" pitchFamily="34" charset="0"/>
              </a:rPr>
              <a:t>NTV Adaptability comes with tradeoffs</a:t>
            </a:r>
          </a:p>
          <a:p>
            <a:pPr lvl="1"/>
            <a:r>
              <a:rPr lang="en-US" dirty="0" smtClean="0">
                <a:latin typeface="Arial" pitchFamily="34" charset="0"/>
                <a:cs typeface="Arial" pitchFamily="34" charset="0"/>
              </a:rPr>
              <a:t>CSCD </a:t>
            </a:r>
            <a:r>
              <a:rPr lang="en-US" dirty="0">
                <a:latin typeface="Arial" pitchFamily="34" charset="0"/>
                <a:cs typeface="Arial" pitchFamily="34" charset="0"/>
              </a:rPr>
              <a:t>– Mixed-Signal Integration, Supply </a:t>
            </a:r>
            <a:r>
              <a:rPr lang="en-US" dirty="0" smtClean="0">
                <a:latin typeface="Arial" pitchFamily="34" charset="0"/>
                <a:cs typeface="Arial" pitchFamily="34" charset="0"/>
              </a:rPr>
              <a:t>Noise</a:t>
            </a:r>
            <a:r>
              <a:rPr lang="en-US" dirty="0">
                <a:latin typeface="Arial" pitchFamily="34" charset="0"/>
                <a:cs typeface="Arial" pitchFamily="34" charset="0"/>
              </a:rPr>
              <a:t> </a:t>
            </a:r>
            <a:r>
              <a:rPr lang="en-US" dirty="0" smtClean="0">
                <a:latin typeface="Arial" pitchFamily="34" charset="0"/>
                <a:cs typeface="Arial" pitchFamily="34" charset="0"/>
              </a:rPr>
              <a:t>Concerns</a:t>
            </a:r>
          </a:p>
          <a:p>
            <a:pPr lvl="1"/>
            <a:r>
              <a:rPr lang="en-US" dirty="0" smtClean="0">
                <a:latin typeface="Arial" pitchFamily="34" charset="0"/>
                <a:cs typeface="Arial" pitchFamily="34" charset="0"/>
              </a:rPr>
              <a:t>TACD – Test-ability, Delay in error-window</a:t>
            </a:r>
          </a:p>
        </p:txBody>
      </p:sp>
      <p:sp>
        <p:nvSpPr>
          <p:cNvPr id="5" name="Slide Number Placeholder 4"/>
          <p:cNvSpPr>
            <a:spLocks noGrp="1"/>
          </p:cNvSpPr>
          <p:nvPr>
            <p:ph type="sldNum" sz="quarter" idx="11"/>
          </p:nvPr>
        </p:nvSpPr>
        <p:spPr/>
        <p:txBody>
          <a:bodyPr/>
          <a:lstStyle/>
          <a:p>
            <a:fld id="{43183C4C-EBF1-1A4D-90EC-74EBA7EEE60F}" type="slidenum">
              <a:rPr lang="en-US" smtClean="0"/>
              <a:pPr/>
              <a:t>5</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930087103"/>
              </p:ext>
            </p:extLst>
          </p:nvPr>
        </p:nvGraphicFramePr>
        <p:xfrm>
          <a:off x="161922" y="2192044"/>
          <a:ext cx="8826800" cy="701040"/>
        </p:xfrm>
        <a:graphic>
          <a:graphicData uri="http://schemas.openxmlformats.org/drawingml/2006/table">
            <a:tbl>
              <a:tblPr firstRow="1" bandRow="1">
                <a:tableStyleId>{BC89EF96-8CEA-46FF-86C4-4CE0E7609802}</a:tableStyleId>
              </a:tblPr>
              <a:tblGrid>
                <a:gridCol w="1952899"/>
                <a:gridCol w="1231492"/>
                <a:gridCol w="2368686"/>
                <a:gridCol w="3273723"/>
              </a:tblGrid>
              <a:tr h="370840">
                <a:tc>
                  <a:txBody>
                    <a:bodyPr/>
                    <a:lstStyle/>
                    <a:p>
                      <a:r>
                        <a:rPr lang="en-US" sz="2000" b="0" dirty="0" smtClean="0">
                          <a:solidFill>
                            <a:schemeClr val="bg1"/>
                          </a:solidFill>
                          <a:latin typeface="Arial" pitchFamily="34" charset="0"/>
                          <a:cs typeface="Arial" pitchFamily="34" charset="0"/>
                        </a:rPr>
                        <a:t>Detection Window</a:t>
                      </a:r>
                      <a:endParaRPr lang="en-US" sz="20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2000" b="0" dirty="0" smtClean="0">
                          <a:solidFill>
                            <a:schemeClr val="bg1"/>
                          </a:solidFill>
                          <a:latin typeface="Arial" pitchFamily="34" charset="0"/>
                          <a:cs typeface="Arial" pitchFamily="34" charset="0"/>
                        </a:rPr>
                        <a:t>~20%</a:t>
                      </a:r>
                      <a:r>
                        <a:rPr lang="en-US" sz="2000" b="0" baseline="0" dirty="0" smtClean="0">
                          <a:solidFill>
                            <a:schemeClr val="bg1"/>
                          </a:solidFill>
                          <a:latin typeface="Arial" pitchFamily="34" charset="0"/>
                          <a:cs typeface="Arial" pitchFamily="34" charset="0"/>
                        </a:rPr>
                        <a:t> after </a:t>
                      </a:r>
                      <a:r>
                        <a:rPr lang="en-US" sz="2000" b="0" baseline="0" dirty="0" err="1" smtClean="0">
                          <a:solidFill>
                            <a:schemeClr val="bg1"/>
                          </a:solidFill>
                          <a:latin typeface="Arial" pitchFamily="34" charset="0"/>
                          <a:cs typeface="Arial" pitchFamily="34" charset="0"/>
                        </a:rPr>
                        <a:t>clk</a:t>
                      </a:r>
                      <a:endParaRPr lang="en-US" sz="2000" b="0" dirty="0">
                        <a:solidFill>
                          <a:schemeClr val="bg1"/>
                        </a:solidFill>
                        <a:latin typeface="Arial" pitchFamily="34" charset="0"/>
                        <a:cs typeface="Arial" pitchFamily="34" charset="0"/>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2000" b="0" dirty="0" smtClean="0">
                          <a:solidFill>
                            <a:schemeClr val="bg1"/>
                          </a:solidFill>
                          <a:latin typeface="Arial" pitchFamily="34" charset="0"/>
                          <a:cs typeface="Arial" pitchFamily="34" charset="0"/>
                        </a:rPr>
                        <a:t>&gt; 70%</a:t>
                      </a:r>
                      <a:r>
                        <a:rPr lang="en-US" sz="2000" b="0" baseline="0" dirty="0" smtClean="0">
                          <a:solidFill>
                            <a:schemeClr val="bg1"/>
                          </a:solidFill>
                          <a:latin typeface="Arial" pitchFamily="34" charset="0"/>
                          <a:cs typeface="Arial" pitchFamily="34" charset="0"/>
                        </a:rPr>
                        <a:t> before clock</a:t>
                      </a:r>
                      <a:endParaRPr lang="en-US" sz="20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2000" b="0" dirty="0" smtClean="0">
                          <a:solidFill>
                            <a:schemeClr val="bg1"/>
                          </a:solidFill>
                          <a:latin typeface="Arial" pitchFamily="34" charset="0"/>
                          <a:cs typeface="Arial" pitchFamily="34" charset="0"/>
                        </a:rPr>
                        <a:t>~ 95% before clock</a:t>
                      </a:r>
                      <a:endParaRPr lang="en-US" sz="20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36148389"/>
              </p:ext>
            </p:extLst>
          </p:nvPr>
        </p:nvGraphicFramePr>
        <p:xfrm>
          <a:off x="161924" y="3597688"/>
          <a:ext cx="8826800" cy="701040"/>
        </p:xfrm>
        <a:graphic>
          <a:graphicData uri="http://schemas.openxmlformats.org/drawingml/2006/table">
            <a:tbl>
              <a:tblPr firstRow="1" bandRow="1">
                <a:tableStyleId>{BC89EF96-8CEA-46FF-86C4-4CE0E7609802}</a:tableStyleId>
              </a:tblPr>
              <a:tblGrid>
                <a:gridCol w="1952897"/>
                <a:gridCol w="1231494"/>
                <a:gridCol w="2368686"/>
                <a:gridCol w="3273723"/>
              </a:tblGrid>
              <a:tr h="370840">
                <a:tc>
                  <a:txBody>
                    <a:bodyPr/>
                    <a:lstStyle/>
                    <a:p>
                      <a:r>
                        <a:rPr lang="en-US" sz="2000" b="0" dirty="0" smtClean="0">
                          <a:solidFill>
                            <a:schemeClr val="bg1"/>
                          </a:solidFill>
                          <a:latin typeface="Arial" pitchFamily="34" charset="0"/>
                          <a:cs typeface="Arial" pitchFamily="34" charset="0"/>
                        </a:rPr>
                        <a:t>NTV Adaptability</a:t>
                      </a:r>
                      <a:endParaRPr lang="en-US" sz="20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2000" b="0" dirty="0" smtClean="0">
                          <a:solidFill>
                            <a:schemeClr val="bg1"/>
                          </a:solidFill>
                          <a:latin typeface="Arial" pitchFamily="34" charset="0"/>
                          <a:cs typeface="Arial" pitchFamily="34" charset="0"/>
                        </a:rPr>
                        <a:t>None</a:t>
                      </a:r>
                      <a:endParaRPr lang="en-US" sz="2000" b="0" dirty="0">
                        <a:solidFill>
                          <a:schemeClr val="bg1"/>
                        </a:solidFill>
                        <a:latin typeface="Arial" pitchFamily="34" charset="0"/>
                        <a:cs typeface="Arial" pitchFamily="34" charset="0"/>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2000" b="0" dirty="0" smtClean="0">
                          <a:solidFill>
                            <a:schemeClr val="bg1"/>
                          </a:solidFill>
                          <a:latin typeface="Arial" pitchFamily="34" charset="0"/>
                          <a:cs typeface="Arial" pitchFamily="34" charset="0"/>
                        </a:rPr>
                        <a:t>Tunable Transition</a:t>
                      </a:r>
                      <a:r>
                        <a:rPr lang="en-US" sz="2000" b="0" baseline="0" dirty="0" smtClean="0">
                          <a:solidFill>
                            <a:schemeClr val="bg1"/>
                          </a:solidFill>
                          <a:latin typeface="Arial" pitchFamily="34" charset="0"/>
                          <a:cs typeface="Arial" pitchFamily="34" charset="0"/>
                        </a:rPr>
                        <a:t> Detectors</a:t>
                      </a:r>
                      <a:endParaRPr lang="en-US" sz="20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2000" b="0" dirty="0" smtClean="0">
                          <a:solidFill>
                            <a:schemeClr val="bg1"/>
                          </a:solidFill>
                          <a:latin typeface="Arial" pitchFamily="34" charset="0"/>
                          <a:cs typeface="Arial" pitchFamily="34" charset="0"/>
                        </a:rPr>
                        <a:t>Sensing</a:t>
                      </a:r>
                      <a:r>
                        <a:rPr lang="en-US" sz="2000" b="0" baseline="0" dirty="0" smtClean="0">
                          <a:solidFill>
                            <a:schemeClr val="bg1"/>
                          </a:solidFill>
                          <a:latin typeface="Arial" pitchFamily="34" charset="0"/>
                          <a:cs typeface="Arial" pitchFamily="34" charset="0"/>
                        </a:rPr>
                        <a:t> Threshold </a:t>
                      </a:r>
                      <a:r>
                        <a:rPr lang="en-US" sz="2000" b="0" dirty="0" smtClean="0">
                          <a:solidFill>
                            <a:schemeClr val="bg1"/>
                          </a:solidFill>
                          <a:latin typeface="Arial" pitchFamily="34" charset="0"/>
                          <a:cs typeface="Arial" pitchFamily="34" charset="0"/>
                        </a:rPr>
                        <a:t>Calibration</a:t>
                      </a:r>
                      <a:endParaRPr lang="en-US" sz="20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07818942"/>
              </p:ext>
            </p:extLst>
          </p:nvPr>
        </p:nvGraphicFramePr>
        <p:xfrm>
          <a:off x="161923" y="1795804"/>
          <a:ext cx="8826800" cy="396240"/>
        </p:xfrm>
        <a:graphic>
          <a:graphicData uri="http://schemas.openxmlformats.org/drawingml/2006/table">
            <a:tbl>
              <a:tblPr firstRow="1" bandRow="1">
                <a:tableStyleId>{BC89EF96-8CEA-46FF-86C4-4CE0E7609802}</a:tableStyleId>
              </a:tblPr>
              <a:tblGrid>
                <a:gridCol w="1954471"/>
                <a:gridCol w="1229920"/>
                <a:gridCol w="2368686"/>
                <a:gridCol w="3273723"/>
              </a:tblGrid>
              <a:tr h="370840">
                <a:tc>
                  <a:txBody>
                    <a:bodyPr/>
                    <a:lstStyle/>
                    <a:p>
                      <a:endParaRPr lang="en-US" sz="2000" b="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2000" b="0" dirty="0" smtClean="0">
                          <a:latin typeface="Arial" pitchFamily="34" charset="0"/>
                          <a:cs typeface="Arial" pitchFamily="34" charset="0"/>
                        </a:rPr>
                        <a:t>Razor [5]</a:t>
                      </a:r>
                      <a:endParaRPr lang="en-US" sz="2000" b="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2000" b="0" dirty="0" smtClean="0">
                          <a:latin typeface="Arial" pitchFamily="34" charset="0"/>
                          <a:cs typeface="Arial" pitchFamily="34" charset="0"/>
                        </a:rPr>
                        <a:t>TACD</a:t>
                      </a:r>
                      <a:endParaRPr lang="en-US" sz="2000" b="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2000" b="0" dirty="0" smtClean="0">
                          <a:latin typeface="Arial" pitchFamily="34" charset="0"/>
                          <a:cs typeface="Arial" pitchFamily="34" charset="0"/>
                        </a:rPr>
                        <a:t>CSCD</a:t>
                      </a:r>
                      <a:endParaRPr lang="en-US" sz="2000" b="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56743010"/>
              </p:ext>
            </p:extLst>
          </p:nvPr>
        </p:nvGraphicFramePr>
        <p:xfrm>
          <a:off x="161922" y="2896648"/>
          <a:ext cx="8826801" cy="701040"/>
        </p:xfrm>
        <a:graphic>
          <a:graphicData uri="http://schemas.openxmlformats.org/drawingml/2006/table">
            <a:tbl>
              <a:tblPr firstRow="1" bandRow="1">
                <a:tableStyleId>{BC89EF96-8CEA-46FF-86C4-4CE0E7609802}</a:tableStyleId>
              </a:tblPr>
              <a:tblGrid>
                <a:gridCol w="1952899"/>
                <a:gridCol w="1231492"/>
                <a:gridCol w="2368686"/>
                <a:gridCol w="3273724"/>
              </a:tblGrid>
              <a:tr h="370840">
                <a:tc>
                  <a:txBody>
                    <a:bodyPr/>
                    <a:lstStyle/>
                    <a:p>
                      <a:r>
                        <a:rPr lang="en-US" sz="2000" b="0" dirty="0" smtClean="0">
                          <a:solidFill>
                            <a:schemeClr val="bg1"/>
                          </a:solidFill>
                          <a:latin typeface="Arial" pitchFamily="34" charset="0"/>
                          <a:cs typeface="Arial" pitchFamily="34" charset="0"/>
                        </a:rPr>
                        <a:t>Throughput Potential</a:t>
                      </a:r>
                      <a:endParaRPr lang="en-US" sz="20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sz="2000" b="0" dirty="0" smtClean="0">
                          <a:solidFill>
                            <a:schemeClr val="bg1"/>
                          </a:solidFill>
                          <a:latin typeface="Arial" pitchFamily="34" charset="0"/>
                          <a:cs typeface="Arial" pitchFamily="34" charset="0"/>
                        </a:rPr>
                        <a:t>&lt;</a:t>
                      </a:r>
                      <a:r>
                        <a:rPr lang="en-US" sz="2000" b="0" baseline="0" dirty="0" smtClean="0">
                          <a:solidFill>
                            <a:schemeClr val="bg1"/>
                          </a:solidFill>
                          <a:latin typeface="Arial" pitchFamily="34" charset="0"/>
                          <a:cs typeface="Arial" pitchFamily="34" charset="0"/>
                        </a:rPr>
                        <a:t> </a:t>
                      </a:r>
                      <a:r>
                        <a:rPr lang="en-US" sz="2000" b="0" dirty="0" smtClean="0">
                          <a:solidFill>
                            <a:schemeClr val="bg1"/>
                          </a:solidFill>
                          <a:latin typeface="Arial" pitchFamily="34" charset="0"/>
                          <a:cs typeface="Arial" pitchFamily="34" charset="0"/>
                        </a:rPr>
                        <a:t>20%</a:t>
                      </a:r>
                      <a:endParaRPr lang="en-US" sz="2000" b="0" dirty="0">
                        <a:solidFill>
                          <a:schemeClr val="bg1"/>
                        </a:solidFill>
                        <a:latin typeface="Arial" pitchFamily="34" charset="0"/>
                        <a:cs typeface="Arial" pitchFamily="34" charset="0"/>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sz="2000" b="0" dirty="0" smtClean="0">
                          <a:solidFill>
                            <a:schemeClr val="bg1"/>
                          </a:solidFill>
                          <a:latin typeface="Arial" pitchFamily="34" charset="0"/>
                          <a:cs typeface="Arial" pitchFamily="34" charset="0"/>
                        </a:rPr>
                        <a:t>Dependent on TDs</a:t>
                      </a:r>
                      <a:endParaRPr lang="en-US" sz="2000" b="0" baseline="0" dirty="0" smtClean="0">
                        <a:solidFill>
                          <a:schemeClr val="bg1"/>
                        </a:solidFill>
                        <a:latin typeface="Arial" pitchFamily="34" charset="0"/>
                        <a:cs typeface="Arial" pitchFamily="34" charset="0"/>
                      </a:endParaRPr>
                    </a:p>
                    <a:p>
                      <a:r>
                        <a:rPr lang="en-US" sz="2000" b="0" baseline="0" dirty="0" smtClean="0">
                          <a:solidFill>
                            <a:schemeClr val="bg1"/>
                          </a:solidFill>
                          <a:latin typeface="Arial" pitchFamily="34" charset="0"/>
                          <a:cs typeface="Arial" pitchFamily="34" charset="0"/>
                        </a:rPr>
                        <a:t>( &gt;20% )</a:t>
                      </a:r>
                      <a:endParaRPr lang="en-US" sz="20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sz="2000" b="0" dirty="0" smtClean="0">
                          <a:solidFill>
                            <a:schemeClr val="bg1"/>
                          </a:solidFill>
                          <a:latin typeface="Arial" pitchFamily="34" charset="0"/>
                          <a:cs typeface="Arial" pitchFamily="34" charset="0"/>
                        </a:rPr>
                        <a:t>Limited by Sensing Margin ( &gt;50% )</a:t>
                      </a:r>
                      <a:endParaRPr lang="en-US" sz="20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5768121"/>
              </p:ext>
            </p:extLst>
          </p:nvPr>
        </p:nvGraphicFramePr>
        <p:xfrm>
          <a:off x="161924" y="1162498"/>
          <a:ext cx="8826801" cy="640080"/>
        </p:xfrm>
        <a:graphic>
          <a:graphicData uri="http://schemas.openxmlformats.org/drawingml/2006/table">
            <a:tbl>
              <a:tblPr firstRow="1" bandRow="1">
                <a:tableStyleId>{BC89EF96-8CEA-46FF-86C4-4CE0E7609802}</a:tableStyleId>
              </a:tblPr>
              <a:tblGrid>
                <a:gridCol w="1952897"/>
                <a:gridCol w="1231494"/>
                <a:gridCol w="5642410"/>
              </a:tblGrid>
              <a:tr h="370840">
                <a:tc>
                  <a:txBody>
                    <a:bodyPr/>
                    <a:lstStyle/>
                    <a:p>
                      <a:pPr algn="ctr"/>
                      <a:endParaRPr lang="en-US" sz="18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60000"/>
                        <a:lumOff val="40000"/>
                      </a:schemeClr>
                    </a:solidFill>
                  </a:tcPr>
                </a:tc>
                <a:tc>
                  <a:txBody>
                    <a:bodyPr/>
                    <a:lstStyle/>
                    <a:p>
                      <a:pPr algn="ctr"/>
                      <a:r>
                        <a:rPr lang="en-US" sz="1800" b="0" dirty="0" smtClean="0">
                          <a:solidFill>
                            <a:schemeClr val="bg1"/>
                          </a:solidFill>
                          <a:latin typeface="Arial" pitchFamily="34" charset="0"/>
                          <a:cs typeface="Arial" pitchFamily="34" charset="0"/>
                        </a:rPr>
                        <a:t>Previous Work</a:t>
                      </a:r>
                      <a:endParaRPr lang="en-US" sz="18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800" b="0" dirty="0" smtClean="0">
                          <a:solidFill>
                            <a:schemeClr val="bg1"/>
                          </a:solidFill>
                          <a:latin typeface="Arial" pitchFamily="34" charset="0"/>
                          <a:cs typeface="Arial" pitchFamily="34" charset="0"/>
                        </a:rPr>
                        <a:t>Proposed</a:t>
                      </a:r>
                    </a:p>
                    <a:p>
                      <a:pPr algn="ctr"/>
                      <a:r>
                        <a:rPr lang="en-US" sz="1800" b="0" dirty="0" smtClean="0">
                          <a:solidFill>
                            <a:schemeClr val="bg1"/>
                          </a:solidFill>
                          <a:latin typeface="Arial" pitchFamily="34" charset="0"/>
                          <a:cs typeface="Arial" pitchFamily="34" charset="0"/>
                        </a:rPr>
                        <a:t>Work</a:t>
                      </a:r>
                      <a:endParaRPr lang="en-US" sz="18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Tree>
    <p:extLst>
      <p:ext uri="{BB962C8B-B14F-4D97-AF65-F5344CB8AC3E}">
        <p14:creationId xmlns:p14="http://schemas.microsoft.com/office/powerpoint/2010/main" val="37395773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685800"/>
          </a:xfrm>
        </p:spPr>
        <p:txBody>
          <a:bodyPr/>
          <a:lstStyle/>
          <a:p>
            <a:r>
              <a:rPr lang="en-US" dirty="0" smtClean="0">
                <a:latin typeface="Arial" pitchFamily="34" charset="0"/>
                <a:cs typeface="Arial" pitchFamily="34" charset="0"/>
              </a:rPr>
              <a:t>Experimental Results</a:t>
            </a:r>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fld id="{43183C4C-EBF1-1A4D-90EC-74EBA7EEE60F}" type="slidenum">
              <a:rPr lang="en-US" smtClean="0"/>
              <a:pPr/>
              <a:t>6</a:t>
            </a:fld>
            <a:endParaRPr lang="en-US"/>
          </a:p>
        </p:txBody>
      </p:sp>
      <p:sp>
        <p:nvSpPr>
          <p:cNvPr id="11" name="Content Placeholder 2"/>
          <p:cNvSpPr txBox="1">
            <a:spLocks/>
          </p:cNvSpPr>
          <p:nvPr/>
        </p:nvSpPr>
        <p:spPr bwMode="auto">
          <a:xfrm>
            <a:off x="457200" y="4892249"/>
            <a:ext cx="8363492" cy="18161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28600" marR="0" indent="-228600" algn="l" defTabSz="914400" rtl="0" eaLnBrk="1" fontAlgn="base" latinLnBrk="0" hangingPunct="1">
              <a:lnSpc>
                <a:spcPct val="100000"/>
              </a:lnSpc>
              <a:spcBef>
                <a:spcPct val="20000"/>
              </a:spcBef>
              <a:spcAft>
                <a:spcPct val="0"/>
              </a:spcAft>
              <a:buClrTx/>
              <a:buSzTx/>
              <a:buFont typeface="Arial"/>
              <a:buChar char="•"/>
              <a:tabLst/>
              <a:defRPr kumimoji="0" lang="en-US" sz="2400" b="0" i="0" u="none" strike="noStrike" kern="1200" cap="none" spc="0" normalizeH="0" baseline="0" noProof="0">
                <a:ln>
                  <a:noFill/>
                </a:ln>
                <a:solidFill>
                  <a:prstClr val="black">
                    <a:lumMod val="65000"/>
                    <a:lumOff val="35000"/>
                  </a:prstClr>
                </a:solidFill>
                <a:effectLst/>
                <a:uLnTx/>
                <a:uFillTx/>
                <a:latin typeface="Calibri"/>
                <a:ea typeface="+mn-ea"/>
                <a:cs typeface="Calibri"/>
              </a:defRPr>
            </a:lvl1pPr>
            <a:lvl2pPr marL="457200" marR="0" indent="-228600" algn="l" defTabSz="914400" rtl="0" eaLnBrk="1" fontAlgn="base" latinLnBrk="0" hangingPunct="1">
              <a:lnSpc>
                <a:spcPct val="100000"/>
              </a:lnSpc>
              <a:spcBef>
                <a:spcPct val="20000"/>
              </a:spcBef>
              <a:spcAft>
                <a:spcPct val="0"/>
              </a:spcAft>
              <a:buClrTx/>
              <a:buSzTx/>
              <a:buFont typeface="Arial"/>
              <a:buChar char="•"/>
              <a:tabLst/>
              <a:defRPr kumimoji="0" lang="en-US" sz="2000" b="0" i="0" u="none" strike="noStrike" kern="1200" cap="none" spc="0" normalizeH="0" baseline="0" noProof="0">
                <a:ln>
                  <a:noFill/>
                </a:ln>
                <a:solidFill>
                  <a:prstClr val="black">
                    <a:lumMod val="65000"/>
                    <a:lumOff val="35000"/>
                  </a:prstClr>
                </a:solidFill>
                <a:effectLst/>
                <a:uLnTx/>
                <a:uFillTx/>
                <a:latin typeface="Calibri"/>
                <a:ea typeface="+mn-ea"/>
                <a:cs typeface="Calibri"/>
              </a:defRPr>
            </a:lvl2pPr>
            <a:lvl3pPr marL="685800" indent="-228600" algn="l" rtl="0" eaLnBrk="1" fontAlgn="base" hangingPunct="1">
              <a:spcBef>
                <a:spcPct val="20000"/>
              </a:spcBef>
              <a:spcAft>
                <a:spcPct val="0"/>
              </a:spcAft>
              <a:buClrTx/>
              <a:buFont typeface="Arial"/>
              <a:buChar char="•"/>
              <a:defRPr kumimoji="0" lang="en-US" sz="1800" b="0" i="0" u="none" strike="noStrike" kern="1200" cap="none" spc="0" normalizeH="0" baseline="0" noProof="0">
                <a:ln>
                  <a:noFill/>
                </a:ln>
                <a:solidFill>
                  <a:prstClr val="black">
                    <a:lumMod val="65000"/>
                    <a:lumOff val="35000"/>
                  </a:prstClr>
                </a:solidFill>
                <a:effectLst/>
                <a:uLnTx/>
                <a:uFillTx/>
                <a:latin typeface="Calibri"/>
                <a:ea typeface="+mn-ea"/>
                <a:cs typeface="Calibri"/>
              </a:defRPr>
            </a:lvl3pPr>
            <a:lvl4pPr marL="914400" indent="-228600" algn="l" rtl="0" eaLnBrk="1" fontAlgn="base" hangingPunct="1">
              <a:spcBef>
                <a:spcPct val="20000"/>
              </a:spcBef>
              <a:spcAft>
                <a:spcPct val="0"/>
              </a:spcAft>
              <a:buClrTx/>
              <a:buFont typeface="Arial"/>
              <a:buChar char="•"/>
              <a:defRPr kumimoji="0" lang="en-US" sz="1800" b="0" i="0" u="none" strike="noStrike" kern="1200" cap="none" spc="0" normalizeH="0" baseline="0" noProof="0">
                <a:ln>
                  <a:noFill/>
                </a:ln>
                <a:solidFill>
                  <a:prstClr val="black">
                    <a:lumMod val="65000"/>
                    <a:lumOff val="35000"/>
                  </a:prstClr>
                </a:solidFill>
                <a:effectLst/>
                <a:uLnTx/>
                <a:uFillTx/>
                <a:latin typeface="Calibri"/>
                <a:ea typeface="+mn-ea"/>
                <a:cs typeface="Calibri"/>
              </a:defRPr>
            </a:lvl4pPr>
            <a:lvl5pPr marL="1143000" marR="0" indent="-228600" algn="l" defTabSz="914400" rtl="0" eaLnBrk="1" fontAlgn="base" latinLnBrk="0" hangingPunct="1">
              <a:lnSpc>
                <a:spcPct val="100000"/>
              </a:lnSpc>
              <a:spcBef>
                <a:spcPct val="20000"/>
              </a:spcBef>
              <a:spcAft>
                <a:spcPct val="0"/>
              </a:spcAft>
              <a:buClrTx/>
              <a:buSzTx/>
              <a:buFont typeface="Arial"/>
              <a:buNone/>
              <a:tabLst/>
              <a:defRPr kumimoji="0" lang="en-US" sz="1800" b="0" i="0" u="none" strike="noStrike" kern="1200" cap="none" spc="0" normalizeH="0" baseline="0" noProof="0">
                <a:ln>
                  <a:noFill/>
                </a:ln>
                <a:solidFill>
                  <a:prstClr val="black">
                    <a:lumMod val="65000"/>
                    <a:lumOff val="35000"/>
                  </a:prstClr>
                </a:solidFill>
                <a:effectLst/>
                <a:uLnTx/>
                <a:uFillTx/>
                <a:latin typeface="Calibri"/>
                <a:ea typeface="+mn-ea"/>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a:lstStyle>
          <a:p>
            <a:r>
              <a:rPr lang="en-US" dirty="0" smtClean="0">
                <a:latin typeface="Arial" pitchFamily="34" charset="0"/>
                <a:cs typeface="Arial" pitchFamily="34" charset="0"/>
              </a:rPr>
              <a:t>CSCD has best energy overhead</a:t>
            </a:r>
          </a:p>
          <a:p>
            <a:r>
              <a:rPr lang="en-US" dirty="0" smtClean="0">
                <a:latin typeface="Arial" pitchFamily="34" charset="0"/>
                <a:cs typeface="Arial" pitchFamily="34" charset="0"/>
              </a:rPr>
              <a:t>Throughput limited by speculation window</a:t>
            </a:r>
          </a:p>
          <a:p>
            <a:r>
              <a:rPr lang="en-US" dirty="0" smtClean="0">
                <a:latin typeface="Arial" pitchFamily="34" charset="0"/>
                <a:cs typeface="Arial" pitchFamily="34" charset="0"/>
              </a:rPr>
              <a:t>TACD/Razor area scales best with larger logic</a:t>
            </a:r>
          </a:p>
          <a:p>
            <a:endParaRPr lang="en-US" dirty="0" smtClean="0">
              <a:latin typeface="Arial" pitchFamily="34" charset="0"/>
              <a:cs typeface="Arial" pitchFamily="34" charset="0"/>
            </a:endParaRPr>
          </a:p>
        </p:txBody>
      </p:sp>
      <p:graphicFrame>
        <p:nvGraphicFramePr>
          <p:cNvPr id="12" name="Content Placeholder 5"/>
          <p:cNvGraphicFramePr>
            <a:graphicFrameLocks/>
          </p:cNvGraphicFramePr>
          <p:nvPr>
            <p:extLst>
              <p:ext uri="{D42A27DB-BD31-4B8C-83A1-F6EECF244321}">
                <p14:modId xmlns:p14="http://schemas.microsoft.com/office/powerpoint/2010/main" val="318489007"/>
              </p:ext>
            </p:extLst>
          </p:nvPr>
        </p:nvGraphicFramePr>
        <p:xfrm>
          <a:off x="161924" y="2531341"/>
          <a:ext cx="8844053" cy="701040"/>
        </p:xfrm>
        <a:graphic>
          <a:graphicData uri="http://schemas.openxmlformats.org/drawingml/2006/table">
            <a:tbl>
              <a:tblPr firstRow="1" bandRow="1">
                <a:tableStyleId>{5C22544A-7EE6-4342-B048-85BDC9FD1C3A}</a:tableStyleId>
              </a:tblPr>
              <a:tblGrid>
                <a:gridCol w="2029185"/>
                <a:gridCol w="1863306"/>
                <a:gridCol w="1500996"/>
                <a:gridCol w="1759789"/>
                <a:gridCol w="1690777"/>
              </a:tblGrid>
              <a:tr h="370840">
                <a:tc>
                  <a:txBody>
                    <a:bodyPr/>
                    <a:lstStyle/>
                    <a:p>
                      <a:pPr algn="l"/>
                      <a:r>
                        <a:rPr lang="en-US" sz="2000" b="1" dirty="0" smtClean="0">
                          <a:solidFill>
                            <a:schemeClr val="bg1"/>
                          </a:solidFill>
                          <a:latin typeface="Arial" pitchFamily="34" charset="0"/>
                          <a:cs typeface="Arial" pitchFamily="34" charset="0"/>
                        </a:rPr>
                        <a:t>Avg. Energy (</a:t>
                      </a:r>
                      <a:r>
                        <a:rPr lang="en-US" sz="2000" b="1" dirty="0" err="1" smtClean="0">
                          <a:solidFill>
                            <a:schemeClr val="bg1"/>
                          </a:solidFill>
                          <a:latin typeface="Arial" pitchFamily="34" charset="0"/>
                          <a:cs typeface="Arial" pitchFamily="34" charset="0"/>
                        </a:rPr>
                        <a:t>fJ</a:t>
                      </a:r>
                      <a:r>
                        <a:rPr lang="en-US" sz="2000" b="1" dirty="0" smtClean="0">
                          <a:solidFill>
                            <a:schemeClr val="bg1"/>
                          </a:solidFill>
                          <a:latin typeface="Arial" pitchFamily="34" charset="0"/>
                          <a:cs typeface="Arial" pitchFamily="34" charset="0"/>
                        </a:rPr>
                        <a:t>/comp)</a:t>
                      </a:r>
                      <a:endParaRPr lang="en-US" sz="2000" b="1" dirty="0">
                        <a:solidFill>
                          <a:schemeClr val="bg1"/>
                        </a:solidFill>
                        <a:latin typeface="Arial" pitchFamily="34" charset="0"/>
                        <a:cs typeface="Arial" pitchFamily="34" charset="0"/>
                      </a:endParaRPr>
                    </a:p>
                  </a:txBody>
                  <a:tcPr anchor="ctr">
                    <a:lnR w="381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b="1" dirty="0" smtClean="0">
                          <a:solidFill>
                            <a:schemeClr val="bg1"/>
                          </a:solidFill>
                          <a:latin typeface="Arial" pitchFamily="34" charset="0"/>
                          <a:cs typeface="Arial" pitchFamily="34" charset="0"/>
                        </a:rPr>
                        <a:t>192.5</a:t>
                      </a:r>
                      <a:endParaRPr lang="en-US" sz="2000" b="1" dirty="0">
                        <a:solidFill>
                          <a:schemeClr val="bg1"/>
                        </a:solidFill>
                        <a:latin typeface="Arial" pitchFamily="34" charset="0"/>
                        <a:cs typeface="Arial" pitchFamily="34" charset="0"/>
                      </a:endParaRP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b="1" dirty="0" smtClean="0">
                          <a:solidFill>
                            <a:schemeClr val="bg1"/>
                          </a:solidFill>
                          <a:latin typeface="Arial" pitchFamily="34" charset="0"/>
                          <a:cs typeface="Arial" pitchFamily="34" charset="0"/>
                        </a:rPr>
                        <a:t>976.5</a:t>
                      </a:r>
                      <a:endParaRPr lang="en-US" sz="2000" b="1" dirty="0">
                        <a:solidFill>
                          <a:schemeClr val="bg1"/>
                        </a:solidFill>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b="1" dirty="0" smtClean="0">
                          <a:solidFill>
                            <a:schemeClr val="bg1"/>
                          </a:solidFill>
                          <a:latin typeface="Arial" pitchFamily="34" charset="0"/>
                          <a:cs typeface="Arial" pitchFamily="34" charset="0"/>
                        </a:rPr>
                        <a:t>910.3</a:t>
                      </a:r>
                      <a:endParaRPr lang="en-US" sz="2000" b="1" dirty="0">
                        <a:solidFill>
                          <a:schemeClr val="bg1"/>
                        </a:solidFill>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b="1" dirty="0" smtClean="0">
                          <a:solidFill>
                            <a:schemeClr val="bg1"/>
                          </a:solidFill>
                          <a:latin typeface="Arial" pitchFamily="34" charset="0"/>
                          <a:cs typeface="Arial" pitchFamily="34" charset="0"/>
                        </a:rPr>
                        <a:t>195.9</a:t>
                      </a:r>
                      <a:endParaRPr lang="en-US" sz="2000" b="1" dirty="0">
                        <a:solidFill>
                          <a:schemeClr val="bg1"/>
                        </a:solidFill>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13" name="Content Placeholder 5"/>
          <p:cNvGraphicFramePr>
            <a:graphicFrameLocks/>
          </p:cNvGraphicFramePr>
          <p:nvPr>
            <p:extLst>
              <p:ext uri="{D42A27DB-BD31-4B8C-83A1-F6EECF244321}">
                <p14:modId xmlns:p14="http://schemas.microsoft.com/office/powerpoint/2010/main" val="4065800473"/>
              </p:ext>
            </p:extLst>
          </p:nvPr>
        </p:nvGraphicFramePr>
        <p:xfrm>
          <a:off x="161924" y="3232381"/>
          <a:ext cx="8844053" cy="701040"/>
        </p:xfrm>
        <a:graphic>
          <a:graphicData uri="http://schemas.openxmlformats.org/drawingml/2006/table">
            <a:tbl>
              <a:tblPr firstRow="1" bandRow="1">
                <a:tableStyleId>{5C22544A-7EE6-4342-B048-85BDC9FD1C3A}</a:tableStyleId>
              </a:tblPr>
              <a:tblGrid>
                <a:gridCol w="2029185"/>
                <a:gridCol w="1863306"/>
                <a:gridCol w="1500996"/>
                <a:gridCol w="1759789"/>
                <a:gridCol w="1690777"/>
              </a:tblGrid>
              <a:tr h="370840">
                <a:tc>
                  <a:txBody>
                    <a:bodyPr/>
                    <a:lstStyle/>
                    <a:p>
                      <a:pPr algn="l"/>
                      <a:r>
                        <a:rPr lang="en-US" sz="2000" b="1" dirty="0" smtClean="0">
                          <a:solidFill>
                            <a:schemeClr val="bg1"/>
                          </a:solidFill>
                          <a:latin typeface="Arial" pitchFamily="34" charset="0"/>
                          <a:cs typeface="Arial" pitchFamily="34" charset="0"/>
                        </a:rPr>
                        <a:t>Throughput (MIPS)</a:t>
                      </a:r>
                      <a:endParaRPr lang="en-US" sz="2000" b="1" dirty="0">
                        <a:solidFill>
                          <a:schemeClr val="bg1"/>
                        </a:solidFill>
                        <a:latin typeface="Arial" pitchFamily="34" charset="0"/>
                        <a:cs typeface="Arial" pitchFamily="34" charset="0"/>
                      </a:endParaRPr>
                    </a:p>
                  </a:txBody>
                  <a:tcPr anchor="ctr">
                    <a:lnR w="381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2000" b="1" dirty="0" smtClean="0">
                          <a:solidFill>
                            <a:schemeClr val="bg1"/>
                          </a:solidFill>
                          <a:latin typeface="Arial" pitchFamily="34" charset="0"/>
                          <a:cs typeface="Arial" pitchFamily="34" charset="0"/>
                        </a:rPr>
                        <a:t>32</a:t>
                      </a:r>
                      <a:endParaRPr lang="en-US" sz="2000" b="1" dirty="0">
                        <a:solidFill>
                          <a:schemeClr val="bg1"/>
                        </a:solidFill>
                        <a:latin typeface="Arial" pitchFamily="34" charset="0"/>
                        <a:cs typeface="Arial" pitchFamily="34" charset="0"/>
                      </a:endParaRP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2000" b="1" dirty="0" smtClean="0">
                          <a:solidFill>
                            <a:schemeClr val="bg1"/>
                          </a:solidFill>
                          <a:latin typeface="Arial" pitchFamily="34" charset="0"/>
                          <a:cs typeface="Arial" pitchFamily="34" charset="0"/>
                        </a:rPr>
                        <a:t>38.4 (20%)</a:t>
                      </a:r>
                      <a:endParaRPr lang="en-US" sz="2000" b="1" dirty="0">
                        <a:solidFill>
                          <a:schemeClr val="bg1"/>
                        </a:solidFill>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2000" b="1" dirty="0" smtClean="0">
                          <a:solidFill>
                            <a:schemeClr val="bg1"/>
                          </a:solidFill>
                          <a:latin typeface="Arial" pitchFamily="34" charset="0"/>
                          <a:cs typeface="Arial" pitchFamily="34" charset="0"/>
                        </a:rPr>
                        <a:t>41 (28%)</a:t>
                      </a:r>
                      <a:endParaRPr lang="en-US" sz="2000" b="1" dirty="0">
                        <a:solidFill>
                          <a:schemeClr val="bg1"/>
                        </a:solidFill>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2000" b="1" dirty="0" smtClean="0">
                          <a:solidFill>
                            <a:schemeClr val="bg1"/>
                          </a:solidFill>
                          <a:latin typeface="Arial" pitchFamily="34" charset="0"/>
                          <a:cs typeface="Arial" pitchFamily="34" charset="0"/>
                        </a:rPr>
                        <a:t>49.9 (56%)</a:t>
                      </a:r>
                      <a:endParaRPr lang="en-US" sz="2000" b="1" dirty="0">
                        <a:solidFill>
                          <a:schemeClr val="bg1"/>
                        </a:solidFill>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14" name="Content Placeholder 5"/>
          <p:cNvGraphicFramePr>
            <a:graphicFrameLocks/>
          </p:cNvGraphicFramePr>
          <p:nvPr>
            <p:extLst>
              <p:ext uri="{D42A27DB-BD31-4B8C-83A1-F6EECF244321}">
                <p14:modId xmlns:p14="http://schemas.microsoft.com/office/powerpoint/2010/main" val="2822867062"/>
              </p:ext>
            </p:extLst>
          </p:nvPr>
        </p:nvGraphicFramePr>
        <p:xfrm>
          <a:off x="161924" y="3933421"/>
          <a:ext cx="8844053" cy="701040"/>
        </p:xfrm>
        <a:graphic>
          <a:graphicData uri="http://schemas.openxmlformats.org/drawingml/2006/table">
            <a:tbl>
              <a:tblPr firstRow="1" bandRow="1">
                <a:tableStyleId>{5C22544A-7EE6-4342-B048-85BDC9FD1C3A}</a:tableStyleId>
              </a:tblPr>
              <a:tblGrid>
                <a:gridCol w="2029185"/>
                <a:gridCol w="1863306"/>
                <a:gridCol w="1500996"/>
                <a:gridCol w="1759789"/>
                <a:gridCol w="1690777"/>
              </a:tblGrid>
              <a:tr h="370840">
                <a:tc>
                  <a:txBody>
                    <a:bodyPr/>
                    <a:lstStyle/>
                    <a:p>
                      <a:pPr algn="l"/>
                      <a:r>
                        <a:rPr lang="en-US" sz="2000" b="1" dirty="0" smtClean="0">
                          <a:solidFill>
                            <a:schemeClr val="bg1"/>
                          </a:solidFill>
                          <a:latin typeface="Arial" pitchFamily="34" charset="0"/>
                          <a:cs typeface="Arial" pitchFamily="34" charset="0"/>
                        </a:rPr>
                        <a:t>Area Overhead (</a:t>
                      </a:r>
                      <a:r>
                        <a:rPr lang="en-US" sz="2000" b="1" dirty="0" smtClean="0">
                          <a:solidFill>
                            <a:schemeClr val="bg1"/>
                          </a:solidFill>
                          <a:latin typeface="Calibri"/>
                          <a:cs typeface="Calibri"/>
                        </a:rPr>
                        <a:t>µ</a:t>
                      </a:r>
                      <a:r>
                        <a:rPr lang="en-US" sz="2000" b="1" dirty="0" smtClean="0">
                          <a:solidFill>
                            <a:schemeClr val="bg1"/>
                          </a:solidFill>
                          <a:latin typeface="Arial" pitchFamily="34" charset="0"/>
                          <a:cs typeface="Arial" pitchFamily="34" charset="0"/>
                        </a:rPr>
                        <a:t>m</a:t>
                      </a:r>
                      <a:r>
                        <a:rPr lang="en-US" sz="2000" b="1" baseline="30000" dirty="0" smtClean="0">
                          <a:solidFill>
                            <a:schemeClr val="bg1"/>
                          </a:solidFill>
                          <a:latin typeface="Arial" pitchFamily="34" charset="0"/>
                          <a:cs typeface="Arial" pitchFamily="34" charset="0"/>
                        </a:rPr>
                        <a:t>2</a:t>
                      </a:r>
                      <a:r>
                        <a:rPr lang="en-US" sz="2000" b="1" dirty="0" smtClean="0">
                          <a:solidFill>
                            <a:schemeClr val="bg1"/>
                          </a:solidFill>
                          <a:latin typeface="Arial" pitchFamily="34" charset="0"/>
                          <a:cs typeface="Arial" pitchFamily="34" charset="0"/>
                        </a:rPr>
                        <a:t>)</a:t>
                      </a:r>
                      <a:endParaRPr lang="en-US" sz="2000" b="1" dirty="0">
                        <a:solidFill>
                          <a:schemeClr val="bg1"/>
                        </a:solidFill>
                        <a:latin typeface="Arial" pitchFamily="34" charset="0"/>
                        <a:cs typeface="Arial" pitchFamily="34" charset="0"/>
                      </a:endParaRPr>
                    </a:p>
                  </a:txBody>
                  <a:tcPr anchor="ctr">
                    <a:lnR w="381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b="1" dirty="0" smtClean="0">
                          <a:solidFill>
                            <a:schemeClr val="bg1"/>
                          </a:solidFill>
                          <a:latin typeface="Arial" pitchFamily="34" charset="0"/>
                          <a:cs typeface="Arial" pitchFamily="34" charset="0"/>
                        </a:rPr>
                        <a:t>15495</a:t>
                      </a:r>
                      <a:endParaRPr lang="en-US" sz="2000" b="1" dirty="0">
                        <a:solidFill>
                          <a:schemeClr val="bg1"/>
                        </a:solidFill>
                        <a:latin typeface="Arial" pitchFamily="34" charset="0"/>
                        <a:cs typeface="Arial" pitchFamily="34" charset="0"/>
                      </a:endParaRP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b="1" dirty="0" smtClean="0">
                          <a:solidFill>
                            <a:schemeClr val="bg1"/>
                          </a:solidFill>
                          <a:latin typeface="Arial" pitchFamily="34" charset="0"/>
                          <a:cs typeface="Arial" pitchFamily="34" charset="0"/>
                        </a:rPr>
                        <a:t>24080 (155%)</a:t>
                      </a:r>
                      <a:endParaRPr lang="en-US" sz="2000" b="1" dirty="0">
                        <a:solidFill>
                          <a:schemeClr val="bg1"/>
                        </a:solidFill>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b="1" dirty="0" smtClean="0">
                          <a:solidFill>
                            <a:schemeClr val="bg1"/>
                          </a:solidFill>
                          <a:latin typeface="Arial" pitchFamily="34" charset="0"/>
                          <a:cs typeface="Arial" pitchFamily="34" charset="0"/>
                        </a:rPr>
                        <a:t>15796 (102%)</a:t>
                      </a:r>
                      <a:endParaRPr lang="en-US" sz="2000" b="1" dirty="0">
                        <a:solidFill>
                          <a:schemeClr val="bg1"/>
                        </a:solidFill>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2000" b="1" dirty="0" smtClean="0">
                          <a:solidFill>
                            <a:schemeClr val="bg1"/>
                          </a:solidFill>
                          <a:latin typeface="Arial" pitchFamily="34" charset="0"/>
                          <a:cs typeface="Arial" pitchFamily="34" charset="0"/>
                        </a:rPr>
                        <a:t>16005 (103%)</a:t>
                      </a:r>
                      <a:endParaRPr lang="en-US" sz="2000" b="1" dirty="0">
                        <a:solidFill>
                          <a:schemeClr val="bg1"/>
                        </a:solidFill>
                        <a:latin typeface="Arial" pitchFamily="34" charset="0"/>
                        <a:cs typeface="Arial" pitchFamily="34" charset="0"/>
                      </a:endParaRPr>
                    </a:p>
                  </a:txBody>
                  <a:tcPr anchor="ctr">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3843178017"/>
              </p:ext>
            </p:extLst>
          </p:nvPr>
        </p:nvGraphicFramePr>
        <p:xfrm>
          <a:off x="161924" y="1830301"/>
          <a:ext cx="8844053" cy="701040"/>
        </p:xfrm>
        <a:graphic>
          <a:graphicData uri="http://schemas.openxmlformats.org/drawingml/2006/table">
            <a:tbl>
              <a:tblPr firstRow="1" bandRow="1">
                <a:tableStyleId>{5C22544A-7EE6-4342-B048-85BDC9FD1C3A}</a:tableStyleId>
              </a:tblPr>
              <a:tblGrid>
                <a:gridCol w="2029185"/>
                <a:gridCol w="1863306"/>
                <a:gridCol w="1500996"/>
                <a:gridCol w="1759789"/>
                <a:gridCol w="1690777"/>
              </a:tblGrid>
              <a:tr h="370840">
                <a:tc>
                  <a:txBody>
                    <a:bodyPr/>
                    <a:lstStyle/>
                    <a:p>
                      <a:pPr algn="ctr"/>
                      <a:endParaRPr lang="en-US" sz="2000" b="1" dirty="0">
                        <a:latin typeface="Arial" pitchFamily="34" charset="0"/>
                        <a:cs typeface="Arial" pitchFamily="34" charset="0"/>
                      </a:endParaRPr>
                    </a:p>
                  </a:txBody>
                  <a:tcPr anchor="ctr">
                    <a:lnT w="12700" cap="flat" cmpd="sng" algn="ctr">
                      <a:noFill/>
                      <a:prstDash val="solid"/>
                      <a:round/>
                      <a:headEnd type="none" w="med" len="med"/>
                      <a:tailEnd type="none" w="med" len="med"/>
                    </a:lnT>
                    <a:solidFill>
                      <a:schemeClr val="accent1">
                        <a:lumMod val="60000"/>
                        <a:lumOff val="40000"/>
                      </a:schemeClr>
                    </a:solidFill>
                  </a:tcPr>
                </a:tc>
                <a:tc>
                  <a:txBody>
                    <a:bodyPr/>
                    <a:lstStyle/>
                    <a:p>
                      <a:pPr algn="ctr"/>
                      <a:r>
                        <a:rPr lang="en-US" sz="2000" b="1" dirty="0" smtClean="0">
                          <a:latin typeface="Arial" pitchFamily="34" charset="0"/>
                          <a:cs typeface="Arial" pitchFamily="34" charset="0"/>
                        </a:rPr>
                        <a:t>No Detection</a:t>
                      </a:r>
                      <a:r>
                        <a:rPr lang="en-US" sz="2000" b="1" baseline="0" dirty="0" smtClean="0">
                          <a:latin typeface="Arial" pitchFamily="34" charset="0"/>
                          <a:cs typeface="Arial" pitchFamily="34" charset="0"/>
                        </a:rPr>
                        <a:t> (16-bit Adder)</a:t>
                      </a:r>
                      <a:endParaRPr lang="en-US" sz="2000" b="1" dirty="0">
                        <a:latin typeface="Arial" pitchFamily="34" charset="0"/>
                        <a:cs typeface="Arial" pitchFamily="34" charset="0"/>
                      </a:endParaRPr>
                    </a:p>
                  </a:txBody>
                  <a:tcPr anchor="ctr">
                    <a:solidFill>
                      <a:schemeClr val="accent1">
                        <a:lumMod val="60000"/>
                        <a:lumOff val="40000"/>
                      </a:schemeClr>
                    </a:solidFill>
                  </a:tcPr>
                </a:tc>
                <a:tc>
                  <a:txBody>
                    <a:bodyPr/>
                    <a:lstStyle/>
                    <a:p>
                      <a:pPr algn="ctr"/>
                      <a:r>
                        <a:rPr lang="en-US" sz="2000" b="1" dirty="0" smtClean="0">
                          <a:latin typeface="Arial" pitchFamily="34" charset="0"/>
                          <a:cs typeface="Arial" pitchFamily="34" charset="0"/>
                        </a:rPr>
                        <a:t>Razor [5]</a:t>
                      </a:r>
                      <a:endParaRPr lang="en-US" sz="2000" b="1" dirty="0">
                        <a:latin typeface="Arial" pitchFamily="34" charset="0"/>
                        <a:cs typeface="Arial" pitchFamily="34" charset="0"/>
                      </a:endParaRPr>
                    </a:p>
                  </a:txBody>
                  <a:tcPr anchor="ctr">
                    <a:solidFill>
                      <a:schemeClr val="accent1">
                        <a:lumMod val="60000"/>
                        <a:lumOff val="40000"/>
                      </a:schemeClr>
                    </a:solidFill>
                  </a:tcPr>
                </a:tc>
                <a:tc>
                  <a:txBody>
                    <a:bodyPr/>
                    <a:lstStyle/>
                    <a:p>
                      <a:pPr algn="ctr"/>
                      <a:r>
                        <a:rPr lang="en-US" sz="2000" b="1" dirty="0" smtClean="0">
                          <a:latin typeface="Arial" pitchFamily="34" charset="0"/>
                          <a:cs typeface="Arial" pitchFamily="34" charset="0"/>
                        </a:rPr>
                        <a:t>TACD</a:t>
                      </a:r>
                      <a:endParaRPr lang="en-US" sz="2000" b="1" dirty="0">
                        <a:latin typeface="Arial" pitchFamily="34" charset="0"/>
                        <a:cs typeface="Arial" pitchFamily="34" charset="0"/>
                      </a:endParaRPr>
                    </a:p>
                  </a:txBody>
                  <a:tcPr anchor="ctr">
                    <a:solidFill>
                      <a:schemeClr val="accent1">
                        <a:lumMod val="60000"/>
                        <a:lumOff val="40000"/>
                      </a:schemeClr>
                    </a:solidFill>
                  </a:tcPr>
                </a:tc>
                <a:tc>
                  <a:txBody>
                    <a:bodyPr/>
                    <a:lstStyle/>
                    <a:p>
                      <a:pPr algn="ctr"/>
                      <a:r>
                        <a:rPr lang="en-US" sz="2000" b="1" dirty="0" smtClean="0">
                          <a:latin typeface="Arial" pitchFamily="34" charset="0"/>
                          <a:cs typeface="Arial" pitchFamily="34" charset="0"/>
                        </a:rPr>
                        <a:t>CSCD</a:t>
                      </a:r>
                      <a:endParaRPr lang="en-US" sz="2000" b="1" dirty="0">
                        <a:latin typeface="Arial" pitchFamily="34" charset="0"/>
                        <a:cs typeface="Arial" pitchFamily="34" charset="0"/>
                      </a:endParaRPr>
                    </a:p>
                  </a:txBody>
                  <a:tcPr anchor="ctr">
                    <a:solidFill>
                      <a:schemeClr val="accent1">
                        <a:lumMod val="60000"/>
                        <a:lumOff val="4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87030728"/>
              </p:ext>
            </p:extLst>
          </p:nvPr>
        </p:nvGraphicFramePr>
        <p:xfrm>
          <a:off x="161924" y="1188481"/>
          <a:ext cx="8844190" cy="640080"/>
        </p:xfrm>
        <a:graphic>
          <a:graphicData uri="http://schemas.openxmlformats.org/drawingml/2006/table">
            <a:tbl>
              <a:tblPr firstRow="1" bandRow="1">
                <a:tableStyleId>{BC89EF96-8CEA-46FF-86C4-4CE0E7609802}</a:tableStyleId>
              </a:tblPr>
              <a:tblGrid>
                <a:gridCol w="2029808"/>
                <a:gridCol w="1861794"/>
                <a:gridCol w="1500607"/>
                <a:gridCol w="3451981"/>
              </a:tblGrid>
              <a:tr h="370840">
                <a:tc>
                  <a:txBody>
                    <a:bodyPr/>
                    <a:lstStyle/>
                    <a:p>
                      <a:pPr algn="ctr"/>
                      <a:endParaRPr lang="en-US" sz="18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60000"/>
                        <a:lumOff val="40000"/>
                      </a:schemeClr>
                    </a:solidFill>
                  </a:tcPr>
                </a:tc>
                <a:tc>
                  <a:txBody>
                    <a:bodyPr/>
                    <a:lstStyle/>
                    <a:p>
                      <a:pPr algn="ctr"/>
                      <a:endParaRPr lang="en-US" sz="1800" b="0" dirty="0">
                        <a:solidFill>
                          <a:schemeClr val="bg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bg1"/>
                          </a:solidFill>
                          <a:latin typeface="Arial" pitchFamily="34" charset="0"/>
                          <a:cs typeface="Arial" pitchFamily="34" charset="0"/>
                        </a:rPr>
                        <a:t>Previous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bg1"/>
                          </a:solidFill>
                          <a:latin typeface="Arial" pitchFamily="34" charset="0"/>
                          <a:cs typeface="Arial" pitchFamily="34" charset="0"/>
                        </a:rPr>
                        <a:t>Proposed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bg1"/>
                          </a:solidFill>
                          <a:latin typeface="Arial" pitchFamily="34" charset="0"/>
                          <a:cs typeface="Arial" pitchFamily="34" charset="0"/>
                        </a:rPr>
                        <a: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Tree>
    <p:extLst>
      <p:ext uri="{BB962C8B-B14F-4D97-AF65-F5344CB8AC3E}">
        <p14:creationId xmlns:p14="http://schemas.microsoft.com/office/powerpoint/2010/main" val="19784389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685800"/>
          </a:xfrm>
        </p:spPr>
        <p:txBody>
          <a:bodyPr/>
          <a:lstStyle/>
          <a:p>
            <a:r>
              <a:rPr lang="en-US" dirty="0" smtClean="0">
                <a:latin typeface="Arial" pitchFamily="34" charset="0"/>
                <a:cs typeface="Arial" pitchFamily="34" charset="0"/>
              </a:rPr>
              <a:t>Conclusion </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086928"/>
            <a:ext cx="8229600" cy="5384650"/>
          </a:xfrm>
        </p:spPr>
        <p:txBody>
          <a:bodyPr>
            <a:noAutofit/>
          </a:bodyPr>
          <a:lstStyle/>
          <a:p>
            <a:r>
              <a:rPr lang="en-US" dirty="0">
                <a:latin typeface="Arial" pitchFamily="34" charset="0"/>
                <a:cs typeface="Arial" pitchFamily="34" charset="0"/>
              </a:rPr>
              <a:t>T</a:t>
            </a:r>
            <a:r>
              <a:rPr lang="en-US" dirty="0" smtClean="0">
                <a:latin typeface="Arial" pitchFamily="34" charset="0"/>
                <a:cs typeface="Arial" pitchFamily="34" charset="0"/>
              </a:rPr>
              <a:t>iming guard bands for NTV are excessive</a:t>
            </a:r>
          </a:p>
          <a:p>
            <a:endParaRPr lang="en-US" sz="1400" dirty="0" smtClean="0">
              <a:latin typeface="Arial" pitchFamily="34" charset="0"/>
              <a:cs typeface="Arial" pitchFamily="34" charset="0"/>
            </a:endParaRPr>
          </a:p>
          <a:p>
            <a:r>
              <a:rPr lang="en-US" dirty="0" smtClean="0">
                <a:latin typeface="Arial" pitchFamily="34" charset="0"/>
                <a:cs typeface="Arial" pitchFamily="34" charset="0"/>
              </a:rPr>
              <a:t>No timing error detector for NTV exists</a:t>
            </a:r>
          </a:p>
          <a:p>
            <a:endParaRPr lang="en-US" sz="1400" dirty="0" smtClean="0">
              <a:latin typeface="Arial" pitchFamily="34" charset="0"/>
              <a:cs typeface="Arial" pitchFamily="34" charset="0"/>
            </a:endParaRPr>
          </a:p>
          <a:p>
            <a:r>
              <a:rPr lang="en-US" dirty="0" smtClean="0">
                <a:latin typeface="Arial" pitchFamily="34" charset="0"/>
                <a:cs typeface="Arial" pitchFamily="34" charset="0"/>
              </a:rPr>
              <a:t>We propose two </a:t>
            </a:r>
            <a:r>
              <a:rPr lang="en-US" b="1" dirty="0" smtClean="0">
                <a:latin typeface="Arial" pitchFamily="34" charset="0"/>
                <a:cs typeface="Arial" pitchFamily="34" charset="0"/>
              </a:rPr>
              <a:t>resilient</a:t>
            </a:r>
            <a:r>
              <a:rPr lang="en-US" dirty="0" smtClean="0">
                <a:latin typeface="Arial" pitchFamily="34" charset="0"/>
                <a:cs typeface="Arial" pitchFamily="34" charset="0"/>
              </a:rPr>
              <a:t> error detectors to improve throughput for NTV</a:t>
            </a:r>
          </a:p>
          <a:p>
            <a:pPr marL="685800" lvl="1" indent="-457200">
              <a:buFont typeface="+mj-lt"/>
              <a:buAutoNum type="arabicParenR"/>
            </a:pPr>
            <a:r>
              <a:rPr lang="en-US" sz="2400" dirty="0" smtClean="0">
                <a:latin typeface="Arial" pitchFamily="34" charset="0"/>
                <a:cs typeface="Arial" pitchFamily="34" charset="0"/>
              </a:rPr>
              <a:t>TACD (Transition Aware Completion Detection)</a:t>
            </a:r>
          </a:p>
          <a:p>
            <a:pPr marL="685800" lvl="1" indent="-457200">
              <a:buFont typeface="+mj-lt"/>
              <a:buAutoNum type="arabicParenR"/>
            </a:pPr>
            <a:r>
              <a:rPr lang="en-US" sz="2400" dirty="0" smtClean="0">
                <a:latin typeface="Arial" pitchFamily="34" charset="0"/>
                <a:cs typeface="Arial" pitchFamily="34" charset="0"/>
              </a:rPr>
              <a:t>CSCD (Current Sensing Completion Detection)</a:t>
            </a:r>
            <a:endParaRPr lang="en-US" sz="2800"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Simulations </a:t>
            </a:r>
            <a:r>
              <a:rPr lang="en-US" dirty="0">
                <a:latin typeface="Arial" pitchFamily="34" charset="0"/>
                <a:cs typeface="Arial" pitchFamily="34" charset="0"/>
              </a:rPr>
              <a:t>show significant throughput increase compared with </a:t>
            </a:r>
            <a:r>
              <a:rPr lang="en-US" dirty="0" smtClean="0">
                <a:latin typeface="Arial" pitchFamily="34" charset="0"/>
                <a:cs typeface="Arial" pitchFamily="34" charset="0"/>
              </a:rPr>
              <a:t>Razor</a:t>
            </a:r>
          </a:p>
          <a:p>
            <a:endParaRPr lang="en-US" dirty="0" smtClean="0">
              <a:latin typeface="Arial" pitchFamily="34" charset="0"/>
              <a:cs typeface="Arial" pitchFamily="34" charset="0"/>
            </a:endParaRPr>
          </a:p>
          <a:p>
            <a:r>
              <a:rPr lang="en-US" dirty="0" smtClean="0">
                <a:latin typeface="Arial" pitchFamily="34" charset="0"/>
                <a:cs typeface="Arial" pitchFamily="34" charset="0"/>
              </a:rPr>
              <a:t>See you at the poster session!</a:t>
            </a:r>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fld id="{43183C4C-EBF1-1A4D-90EC-74EBA7EEE60F}" type="slidenum">
              <a:rPr lang="en-US" smtClean="0"/>
              <a:pPr/>
              <a:t>7</a:t>
            </a:fld>
            <a:endParaRPr lang="en-US"/>
          </a:p>
        </p:txBody>
      </p:sp>
    </p:spTree>
    <p:extLst>
      <p:ext uri="{BB962C8B-B14F-4D97-AF65-F5344CB8AC3E}">
        <p14:creationId xmlns:p14="http://schemas.microsoft.com/office/powerpoint/2010/main" val="14646612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5721" y="892627"/>
            <a:ext cx="8982077" cy="5524521"/>
          </a:xfrm>
        </p:spPr>
        <p:txBody>
          <a:bodyPr>
            <a:noAutofit/>
          </a:bodyPr>
          <a:lstStyle/>
          <a:p>
            <a:pPr marL="0" indent="0">
              <a:buNone/>
            </a:pPr>
            <a:r>
              <a:rPr lang="en-US" sz="1400" b="1" dirty="0"/>
              <a:t>[1] </a:t>
            </a:r>
            <a:r>
              <a:rPr lang="en-US" sz="1400" dirty="0"/>
              <a:t>K. Bowman, J. </a:t>
            </a:r>
            <a:r>
              <a:rPr lang="en-US" sz="1400" dirty="0" err="1"/>
              <a:t>Tschanz</a:t>
            </a:r>
            <a:r>
              <a:rPr lang="en-US" sz="1400" dirty="0"/>
              <a:t>, N. S. Kim, J. </a:t>
            </a:r>
            <a:r>
              <a:rPr lang="en-US" sz="1400" dirty="0" smtClean="0"/>
              <a:t>Lee, </a:t>
            </a:r>
            <a:r>
              <a:rPr lang="sv-SE" sz="1400" dirty="0" smtClean="0"/>
              <a:t>C</a:t>
            </a:r>
            <a:r>
              <a:rPr lang="sv-SE" sz="1400" dirty="0"/>
              <a:t>. Wilkerson, S.-L. Lu, T. Karnik, and V. </a:t>
            </a:r>
            <a:r>
              <a:rPr lang="sv-SE" sz="1400" dirty="0" smtClean="0"/>
              <a:t>De. </a:t>
            </a:r>
            <a:r>
              <a:rPr lang="en-US" sz="1400" dirty="0" smtClean="0"/>
              <a:t>Energy-</a:t>
            </a:r>
            <a:r>
              <a:rPr lang="en-US" sz="1400" dirty="0" err="1" smtClean="0"/>
              <a:t>ecient</a:t>
            </a:r>
            <a:r>
              <a:rPr lang="en-US" sz="1400" dirty="0" smtClean="0"/>
              <a:t> </a:t>
            </a:r>
            <a:r>
              <a:rPr lang="en-US" sz="1400" dirty="0"/>
              <a:t>and </a:t>
            </a:r>
            <a:r>
              <a:rPr lang="en-US" sz="1400" dirty="0" err="1"/>
              <a:t>metastability</a:t>
            </a:r>
            <a:r>
              <a:rPr lang="en-US" sz="1400" dirty="0"/>
              <a:t>-immune </a:t>
            </a:r>
            <a:r>
              <a:rPr lang="en-US" sz="1400" dirty="0" smtClean="0"/>
              <a:t>resilient circuits </a:t>
            </a:r>
            <a:r>
              <a:rPr lang="en-US" sz="1400" dirty="0"/>
              <a:t>for dynamic variation tolerance. </a:t>
            </a:r>
            <a:r>
              <a:rPr lang="en-US" sz="1400" dirty="0" smtClean="0"/>
              <a:t>Solid-State Circuits</a:t>
            </a:r>
            <a:r>
              <a:rPr lang="en-US" sz="1400" dirty="0"/>
              <a:t>, IEEE Journal of, 44(1):49 {63, </a:t>
            </a:r>
            <a:r>
              <a:rPr lang="en-US" sz="1400" dirty="0" err="1"/>
              <a:t>jan.</a:t>
            </a:r>
            <a:r>
              <a:rPr lang="en-US" sz="1400" dirty="0"/>
              <a:t> 2009.</a:t>
            </a:r>
          </a:p>
          <a:p>
            <a:pPr marL="0" indent="0">
              <a:buNone/>
            </a:pPr>
            <a:r>
              <a:rPr lang="fr-FR" sz="1400" b="1" dirty="0"/>
              <a:t>[2] </a:t>
            </a:r>
            <a:r>
              <a:rPr lang="fr-FR" sz="1400" dirty="0"/>
              <a:t>K. Bowman et. al. A 45 nm </a:t>
            </a:r>
            <a:r>
              <a:rPr lang="fr-FR" sz="1400" dirty="0" err="1"/>
              <a:t>resilient</a:t>
            </a:r>
            <a:r>
              <a:rPr lang="fr-FR" sz="1400" dirty="0"/>
              <a:t> </a:t>
            </a:r>
            <a:r>
              <a:rPr lang="fr-FR" sz="1400" dirty="0" err="1" smtClean="0"/>
              <a:t>microprocessor</a:t>
            </a:r>
            <a:r>
              <a:rPr lang="fr-FR" sz="1400" dirty="0"/>
              <a:t> </a:t>
            </a:r>
            <a:r>
              <a:rPr lang="en-US" sz="1400" dirty="0" smtClean="0"/>
              <a:t>core </a:t>
            </a:r>
            <a:r>
              <a:rPr lang="en-US" sz="1400" dirty="0"/>
              <a:t>for dynamic variation tolerance. </a:t>
            </a:r>
            <a:r>
              <a:rPr lang="en-US" sz="1400" dirty="0" smtClean="0"/>
              <a:t>Solid-State Circuits</a:t>
            </a:r>
            <a:r>
              <a:rPr lang="en-US" sz="1400" dirty="0"/>
              <a:t>, IEEE Journal of, 46(1):194 {208, </a:t>
            </a:r>
            <a:r>
              <a:rPr lang="en-US" sz="1400" dirty="0" err="1"/>
              <a:t>jan.</a:t>
            </a:r>
            <a:r>
              <a:rPr lang="en-US" sz="1400" dirty="0"/>
              <a:t> 2011.</a:t>
            </a:r>
          </a:p>
          <a:p>
            <a:pPr marL="0" indent="0">
              <a:buNone/>
            </a:pPr>
            <a:r>
              <a:rPr lang="en-US" sz="1400" b="1" dirty="0"/>
              <a:t>[3] </a:t>
            </a:r>
            <a:r>
              <a:rPr lang="en-US" sz="1400" dirty="0"/>
              <a:t>J. Crop, E. </a:t>
            </a:r>
            <a:r>
              <a:rPr lang="en-US" sz="1400" dirty="0" err="1"/>
              <a:t>Krimer</a:t>
            </a:r>
            <a:r>
              <a:rPr lang="en-US" sz="1400" dirty="0"/>
              <a:t>, N. </a:t>
            </a:r>
            <a:r>
              <a:rPr lang="en-US" sz="1400" dirty="0" err="1"/>
              <a:t>Moezzi-Madani</a:t>
            </a:r>
            <a:r>
              <a:rPr lang="en-US" sz="1400" dirty="0"/>
              <a:t>, R. </a:t>
            </a:r>
            <a:r>
              <a:rPr lang="en-US" sz="1400" dirty="0" err="1" smtClean="0"/>
              <a:t>Pawlowski</a:t>
            </a:r>
            <a:r>
              <a:rPr lang="en-US" sz="1400" dirty="0" smtClean="0"/>
              <a:t>, T</a:t>
            </a:r>
            <a:r>
              <a:rPr lang="en-US" sz="1400" dirty="0"/>
              <a:t>. Ruggeri, P. Chiang, and M. </a:t>
            </a:r>
            <a:r>
              <a:rPr lang="en-US" sz="1400" dirty="0" err="1"/>
              <a:t>Erez</a:t>
            </a:r>
            <a:r>
              <a:rPr lang="en-US" sz="1400" dirty="0"/>
              <a:t>. Error </a:t>
            </a:r>
            <a:r>
              <a:rPr lang="en-US" sz="1400" dirty="0" smtClean="0"/>
              <a:t>Detection and </a:t>
            </a:r>
            <a:r>
              <a:rPr lang="en-US" sz="1400" dirty="0"/>
              <a:t>Recovery Techniques for Variation-Aware </a:t>
            </a:r>
            <a:r>
              <a:rPr lang="en-US" sz="1400" dirty="0" smtClean="0"/>
              <a:t>CMOS Computing</a:t>
            </a:r>
            <a:r>
              <a:rPr lang="en-US" sz="1400" dirty="0"/>
              <a:t>: A Comprehensive Review. Journal of </a:t>
            </a:r>
            <a:r>
              <a:rPr lang="en-US" sz="1400" dirty="0" smtClean="0"/>
              <a:t>Low Power Electronics and Applications, 1(3):334{356, 2011</a:t>
            </a:r>
            <a:r>
              <a:rPr lang="en-US" sz="1400" dirty="0"/>
              <a:t>.</a:t>
            </a:r>
          </a:p>
          <a:p>
            <a:pPr marL="0" indent="0">
              <a:buNone/>
            </a:pPr>
            <a:r>
              <a:rPr lang="pl-PL" sz="1400" b="1" dirty="0"/>
              <a:t>[4] </a:t>
            </a:r>
            <a:r>
              <a:rPr lang="pl-PL" sz="1400" dirty="0"/>
              <a:t>R. G. Dreslinski, M. Wieckowski, D. </a:t>
            </a:r>
            <a:r>
              <a:rPr lang="pl-PL" sz="1400" dirty="0" smtClean="0"/>
              <a:t>Blaauw,</a:t>
            </a:r>
            <a:r>
              <a:rPr lang="en-US" sz="1400" dirty="0" smtClean="0"/>
              <a:t> D</a:t>
            </a:r>
            <a:r>
              <a:rPr lang="en-US" sz="1400" dirty="0"/>
              <a:t>. Sylvester, and T. </a:t>
            </a:r>
            <a:r>
              <a:rPr lang="en-US" sz="1400" dirty="0" err="1"/>
              <a:t>Mudge</a:t>
            </a:r>
            <a:r>
              <a:rPr lang="en-US" sz="1400" dirty="0"/>
              <a:t>. </a:t>
            </a:r>
            <a:r>
              <a:rPr lang="en-US" sz="1400" dirty="0" smtClean="0"/>
              <a:t>Near-Threshold Computing</a:t>
            </a:r>
            <a:r>
              <a:rPr lang="en-US" sz="1400" dirty="0"/>
              <a:t>: Reclaiming </a:t>
            </a:r>
            <a:r>
              <a:rPr lang="en-US" sz="1400" dirty="0" err="1"/>
              <a:t>Moore^aA</a:t>
            </a:r>
            <a:r>
              <a:rPr lang="en-US" sz="1400" dirty="0"/>
              <a:t> </a:t>
            </a:r>
            <a:r>
              <a:rPr lang="en-US" sz="1400" dirty="0" err="1"/>
              <a:t>Zs</a:t>
            </a:r>
            <a:r>
              <a:rPr lang="en-US" sz="1400" dirty="0"/>
              <a:t> Law </a:t>
            </a:r>
            <a:r>
              <a:rPr lang="en-US" sz="1400" dirty="0" smtClean="0"/>
              <a:t>Through Energy </a:t>
            </a:r>
            <a:r>
              <a:rPr lang="en-US" sz="1400" dirty="0" err="1"/>
              <a:t>Ecient</a:t>
            </a:r>
            <a:r>
              <a:rPr lang="en-US" sz="1400" dirty="0"/>
              <a:t> Integrated Circuits. Proceedings </a:t>
            </a:r>
            <a:r>
              <a:rPr lang="en-US" sz="1400" dirty="0" smtClean="0"/>
              <a:t>of the </a:t>
            </a:r>
            <a:r>
              <a:rPr lang="en-US" sz="1400" dirty="0"/>
              <a:t>IEEE, 98(2):253{266, 2010.</a:t>
            </a:r>
          </a:p>
          <a:p>
            <a:pPr marL="0" indent="0">
              <a:buNone/>
            </a:pPr>
            <a:r>
              <a:rPr lang="de-DE" sz="1400" b="1" dirty="0"/>
              <a:t>[5] </a:t>
            </a:r>
            <a:r>
              <a:rPr lang="de-DE" sz="1400" dirty="0"/>
              <a:t>D. Ernst, S. Das, S. Pant, R. Rao, C. </a:t>
            </a:r>
            <a:r>
              <a:rPr lang="de-DE" sz="1400" dirty="0" smtClean="0"/>
              <a:t>Ziesler, </a:t>
            </a:r>
            <a:r>
              <a:rPr lang="en-US" sz="1400" dirty="0" smtClean="0"/>
              <a:t>D</a:t>
            </a:r>
            <a:r>
              <a:rPr lang="en-US" sz="1400" dirty="0"/>
              <a:t>. </a:t>
            </a:r>
            <a:r>
              <a:rPr lang="en-US" sz="1400" dirty="0" err="1"/>
              <a:t>Blaauw</a:t>
            </a:r>
            <a:r>
              <a:rPr lang="en-US" sz="1400" dirty="0"/>
              <a:t>, T. Austin, K. </a:t>
            </a:r>
            <a:r>
              <a:rPr lang="en-US" sz="1400" dirty="0" err="1"/>
              <a:t>Flautner</a:t>
            </a:r>
            <a:r>
              <a:rPr lang="en-US" sz="1400" dirty="0"/>
              <a:t>, and T. </a:t>
            </a:r>
            <a:r>
              <a:rPr lang="en-US" sz="1400" dirty="0" err="1" smtClean="0"/>
              <a:t>Mudge</a:t>
            </a:r>
            <a:r>
              <a:rPr lang="en-US" sz="1400" dirty="0" smtClean="0"/>
              <a:t>. Razor</a:t>
            </a:r>
            <a:r>
              <a:rPr lang="en-US" sz="1400" dirty="0"/>
              <a:t>: a low-power pipeline based on </a:t>
            </a:r>
            <a:r>
              <a:rPr lang="en-US" sz="1400" dirty="0" smtClean="0"/>
              <a:t>circuit-level timing </a:t>
            </a:r>
            <a:r>
              <a:rPr lang="en-US" sz="1400" dirty="0"/>
              <a:t>speculation. IEEE </a:t>
            </a:r>
            <a:r>
              <a:rPr lang="en-US" sz="1400" dirty="0" err="1"/>
              <a:t>Comput</a:t>
            </a:r>
            <a:r>
              <a:rPr lang="en-US" sz="1400" dirty="0"/>
              <a:t>. Soc.</a:t>
            </a:r>
          </a:p>
          <a:p>
            <a:pPr marL="0" indent="0">
              <a:buNone/>
            </a:pPr>
            <a:r>
              <a:rPr lang="en-US" sz="1400" b="1" dirty="0"/>
              <a:t>[6] </a:t>
            </a:r>
            <a:r>
              <a:rPr lang="en-US" sz="1400" dirty="0"/>
              <a:t>G. </a:t>
            </a:r>
            <a:r>
              <a:rPr lang="en-US" sz="1400" dirty="0" err="1"/>
              <a:t>Gammie</a:t>
            </a:r>
            <a:r>
              <a:rPr lang="en-US" sz="1400" dirty="0"/>
              <a:t>, N. Ickes, M. </a:t>
            </a:r>
            <a:r>
              <a:rPr lang="en-US" sz="1400" dirty="0" err="1"/>
              <a:t>Sinangil</a:t>
            </a:r>
            <a:r>
              <a:rPr lang="en-US" sz="1400" dirty="0"/>
              <a:t>, R. </a:t>
            </a:r>
            <a:r>
              <a:rPr lang="en-US" sz="1400" dirty="0" err="1"/>
              <a:t>Rithe</a:t>
            </a:r>
            <a:r>
              <a:rPr lang="en-US" sz="1400" dirty="0"/>
              <a:t>, J. </a:t>
            </a:r>
            <a:r>
              <a:rPr lang="en-US" sz="1400" dirty="0" err="1" smtClean="0"/>
              <a:t>Gu</a:t>
            </a:r>
            <a:r>
              <a:rPr lang="en-US" sz="1400" dirty="0" smtClean="0"/>
              <a:t>, </a:t>
            </a:r>
            <a:r>
              <a:rPr lang="nl-NL" sz="1400" dirty="0" smtClean="0"/>
              <a:t>A</a:t>
            </a:r>
            <a:r>
              <a:rPr lang="nl-NL" sz="1400" dirty="0"/>
              <a:t>. Wang, H. Mair, S. Datla, B. </a:t>
            </a:r>
            <a:r>
              <a:rPr lang="nl-NL" sz="1400" dirty="0" smtClean="0"/>
              <a:t>Rong, </a:t>
            </a:r>
            <a:r>
              <a:rPr lang="en-US" sz="1400" dirty="0" smtClean="0"/>
              <a:t>S</a:t>
            </a:r>
            <a:r>
              <a:rPr lang="en-US" sz="1400" dirty="0"/>
              <a:t>. </a:t>
            </a:r>
            <a:r>
              <a:rPr lang="en-US" sz="1400" dirty="0" err="1"/>
              <a:t>Honnavara</a:t>
            </a:r>
            <a:r>
              <a:rPr lang="en-US" sz="1400" dirty="0"/>
              <a:t>-Prasad, and Others. A 28nm 0.6 </a:t>
            </a:r>
            <a:r>
              <a:rPr lang="en-US" sz="1400" dirty="0" smtClean="0"/>
              <a:t>V low-power </a:t>
            </a:r>
            <a:r>
              <a:rPr lang="en-US" sz="1400" dirty="0"/>
              <a:t>DSP for mobile applications. In </a:t>
            </a:r>
            <a:r>
              <a:rPr lang="en-US" sz="1400" dirty="0" smtClean="0"/>
              <a:t>Solid-State Circuits </a:t>
            </a:r>
            <a:r>
              <a:rPr lang="en-US" sz="1400" dirty="0"/>
              <a:t>Conference Digest of Technical </a:t>
            </a:r>
            <a:r>
              <a:rPr lang="en-US" sz="1400" dirty="0" smtClean="0"/>
              <a:t>Papers (ISSCC</a:t>
            </a:r>
            <a:r>
              <a:rPr lang="en-US" sz="1400" dirty="0"/>
              <a:t>), 2011 IEEE International, number </a:t>
            </a:r>
            <a:r>
              <a:rPr lang="en-US" sz="1400" dirty="0" smtClean="0"/>
              <a:t>March </a:t>
            </a:r>
            <a:r>
              <a:rPr lang="fr-FR" sz="1400" dirty="0" smtClean="0"/>
              <a:t>2010</a:t>
            </a:r>
            <a:r>
              <a:rPr lang="fr-FR" sz="1400" dirty="0"/>
              <a:t>, pages 132{134. IEEE, 2011</a:t>
            </a:r>
            <a:r>
              <a:rPr lang="fr-FR" sz="1400" dirty="0" smtClean="0"/>
              <a:t>.</a:t>
            </a:r>
          </a:p>
          <a:p>
            <a:pPr marL="0" indent="0">
              <a:buNone/>
            </a:pPr>
            <a:r>
              <a:rPr lang="en-US" sz="1400" b="1" dirty="0" smtClean="0"/>
              <a:t>[</a:t>
            </a:r>
            <a:r>
              <a:rPr lang="en-US" sz="1400" b="1" dirty="0"/>
              <a:t>7] </a:t>
            </a:r>
            <a:r>
              <a:rPr lang="en-US" sz="1400" dirty="0"/>
              <a:t>K. Hu, T. Jiang, J. Wang, F. </a:t>
            </a:r>
            <a:r>
              <a:rPr lang="en-US" sz="1400" dirty="0" err="1"/>
              <a:t>O'Mahony</a:t>
            </a:r>
            <a:r>
              <a:rPr lang="en-US" sz="1400" dirty="0"/>
              <a:t>, </a:t>
            </a:r>
            <a:r>
              <a:rPr lang="en-US" sz="1400" dirty="0" smtClean="0"/>
              <a:t>and P</a:t>
            </a:r>
            <a:r>
              <a:rPr lang="en-US" sz="1400" dirty="0"/>
              <a:t>. Chiang. A 0.6 mw/</a:t>
            </a:r>
            <a:r>
              <a:rPr lang="en-US" sz="1400" dirty="0" err="1"/>
              <a:t>gb</a:t>
            </a:r>
            <a:r>
              <a:rPr lang="en-US" sz="1400" dirty="0"/>
              <a:t>/s, 6.4{7.2 </a:t>
            </a:r>
            <a:r>
              <a:rPr lang="en-US" sz="1400" dirty="0" err="1"/>
              <a:t>gb</a:t>
            </a:r>
            <a:r>
              <a:rPr lang="en-US" sz="1400" dirty="0"/>
              <a:t>/s serial </a:t>
            </a:r>
            <a:r>
              <a:rPr lang="en-US" sz="1400" dirty="0" smtClean="0"/>
              <a:t>link receiver </a:t>
            </a:r>
            <a:r>
              <a:rPr lang="en-US" sz="1400" dirty="0"/>
              <a:t>using local injection-locked ring oscillators </a:t>
            </a:r>
            <a:r>
              <a:rPr lang="en-US" sz="1400" dirty="0" smtClean="0"/>
              <a:t>in 90 </a:t>
            </a:r>
            <a:r>
              <a:rPr lang="en-US" sz="1400" dirty="0"/>
              <a:t>nm </a:t>
            </a:r>
            <a:r>
              <a:rPr lang="en-US" sz="1400" dirty="0" err="1"/>
              <a:t>cmos</a:t>
            </a:r>
            <a:r>
              <a:rPr lang="en-US" sz="1400" dirty="0"/>
              <a:t>. Solid-State Circuits, IEEE Journal </a:t>
            </a:r>
            <a:r>
              <a:rPr lang="en-US" sz="1400" dirty="0" smtClean="0"/>
              <a:t>of, 45(4</a:t>
            </a:r>
            <a:r>
              <a:rPr lang="en-US" sz="1400" dirty="0"/>
              <a:t>):899 {908, </a:t>
            </a:r>
            <a:r>
              <a:rPr lang="en-US" sz="1400" dirty="0" err="1"/>
              <a:t>april</a:t>
            </a:r>
            <a:r>
              <a:rPr lang="en-US" sz="1400" dirty="0"/>
              <a:t> 2010.</a:t>
            </a:r>
          </a:p>
          <a:p>
            <a:pPr marL="0" indent="0">
              <a:buNone/>
            </a:pPr>
            <a:r>
              <a:rPr lang="en-US" sz="1400" b="1" dirty="0"/>
              <a:t>[8] </a:t>
            </a:r>
            <a:r>
              <a:rPr lang="en-US" sz="1400" dirty="0"/>
              <a:t>M. Keating, D. Flynn, R. Aitken, and K. Shi. </a:t>
            </a:r>
            <a:r>
              <a:rPr lang="en-US" sz="1400" dirty="0" smtClean="0"/>
              <a:t>Low power </a:t>
            </a:r>
            <a:r>
              <a:rPr lang="en-US" sz="1400" dirty="0"/>
              <a:t>methodology manual: for system-on-chip </a:t>
            </a:r>
            <a:r>
              <a:rPr lang="en-US" sz="1400" dirty="0" smtClean="0"/>
              <a:t>design. Springer </a:t>
            </a:r>
            <a:r>
              <a:rPr lang="en-US" sz="1400" dirty="0" err="1"/>
              <a:t>Verlag</a:t>
            </a:r>
            <a:r>
              <a:rPr lang="en-US" sz="1400" dirty="0"/>
              <a:t>, 2007.</a:t>
            </a:r>
          </a:p>
          <a:p>
            <a:pPr marL="0" indent="0">
              <a:buNone/>
            </a:pPr>
            <a:r>
              <a:rPr lang="en-US" sz="1400" b="1" dirty="0"/>
              <a:t>[9] </a:t>
            </a:r>
            <a:r>
              <a:rPr lang="en-US" sz="1400" dirty="0"/>
              <a:t>L. Nagy and V. </a:t>
            </a:r>
            <a:r>
              <a:rPr lang="en-US" sz="1400" dirty="0" err="1"/>
              <a:t>Stopjakova</a:t>
            </a:r>
            <a:r>
              <a:rPr lang="en-US" sz="1400" dirty="0"/>
              <a:t>. Current </a:t>
            </a:r>
            <a:r>
              <a:rPr lang="en-US" sz="1400" dirty="0" smtClean="0"/>
              <a:t>Sensing Completion </a:t>
            </a:r>
            <a:r>
              <a:rPr lang="en-US" sz="1400" dirty="0"/>
              <a:t>Detection in deep </a:t>
            </a:r>
            <a:r>
              <a:rPr lang="en-US" sz="1400" dirty="0" smtClean="0"/>
              <a:t>sub-micron technologies</a:t>
            </a:r>
            <a:r>
              <a:rPr lang="en-US" sz="1400" dirty="0"/>
              <a:t>. In Design and Diagnostics of </a:t>
            </a:r>
            <a:r>
              <a:rPr lang="en-US" sz="1400" dirty="0" smtClean="0"/>
              <a:t>Electronic Circuits </a:t>
            </a:r>
            <a:r>
              <a:rPr lang="en-US" sz="1400" dirty="0"/>
              <a:t>and Systems (DDECS), 2010 IEEE </a:t>
            </a:r>
            <a:r>
              <a:rPr lang="en-US" sz="1400" dirty="0" smtClean="0"/>
              <a:t>13</a:t>
            </a:r>
            <a:r>
              <a:rPr lang="en-US" sz="1400" baseline="30000" dirty="0" smtClean="0"/>
              <a:t>th</a:t>
            </a:r>
            <a:r>
              <a:rPr lang="en-US" sz="1400" dirty="0" smtClean="0"/>
              <a:t> </a:t>
            </a:r>
            <a:r>
              <a:rPr lang="fr-FR" sz="1400" dirty="0" smtClean="0"/>
              <a:t>International </a:t>
            </a:r>
            <a:r>
              <a:rPr lang="fr-FR" sz="1400" dirty="0"/>
              <a:t>Symposium on, pages 145{148. </a:t>
            </a:r>
            <a:r>
              <a:rPr lang="fr-FR" sz="1400" dirty="0" smtClean="0"/>
              <a:t>IEEE, </a:t>
            </a:r>
            <a:r>
              <a:rPr lang="en-US" sz="1400" dirty="0" smtClean="0"/>
              <a:t>2010</a:t>
            </a:r>
            <a:r>
              <a:rPr lang="en-US" sz="1400" dirty="0"/>
              <a:t>.</a:t>
            </a:r>
          </a:p>
          <a:p>
            <a:pPr marL="0" indent="0">
              <a:buNone/>
            </a:pPr>
            <a:r>
              <a:rPr lang="en-US" sz="1400" b="1" dirty="0"/>
              <a:t>[10] </a:t>
            </a:r>
            <a:r>
              <a:rPr lang="en-US" sz="1400" dirty="0"/>
              <a:t>R. </a:t>
            </a:r>
            <a:r>
              <a:rPr lang="en-US" sz="1400" dirty="0" err="1"/>
              <a:t>Pawlowski</a:t>
            </a:r>
            <a:r>
              <a:rPr lang="en-US" sz="1400" dirty="0"/>
              <a:t>, E. </a:t>
            </a:r>
            <a:r>
              <a:rPr lang="en-US" sz="1400" dirty="0" err="1"/>
              <a:t>Krimer</a:t>
            </a:r>
            <a:r>
              <a:rPr lang="en-US" sz="1400" dirty="0"/>
              <a:t>, J. Crop, J. </a:t>
            </a:r>
            <a:r>
              <a:rPr lang="en-US" sz="1400" dirty="0" smtClean="0"/>
              <a:t>Postman, N</a:t>
            </a:r>
            <a:r>
              <a:rPr lang="en-US" sz="1400" dirty="0"/>
              <a:t>. </a:t>
            </a:r>
            <a:r>
              <a:rPr lang="en-US" sz="1400" dirty="0" err="1"/>
              <a:t>Moezzi-Madani</a:t>
            </a:r>
            <a:r>
              <a:rPr lang="en-US" sz="1400" dirty="0"/>
              <a:t>, M. </a:t>
            </a:r>
            <a:r>
              <a:rPr lang="en-US" sz="1400" dirty="0" err="1"/>
              <a:t>Erez</a:t>
            </a:r>
            <a:r>
              <a:rPr lang="en-US" sz="1400" dirty="0"/>
              <a:t>, and P. Chiang. A </a:t>
            </a:r>
            <a:r>
              <a:rPr lang="en-US" sz="1400" dirty="0" smtClean="0"/>
              <a:t>530mv 10-lane </a:t>
            </a:r>
            <a:r>
              <a:rPr lang="en-US" sz="1400" dirty="0" err="1"/>
              <a:t>simd</a:t>
            </a:r>
            <a:r>
              <a:rPr lang="en-US" sz="1400" dirty="0"/>
              <a:t> processor with variation resiliency </a:t>
            </a:r>
            <a:r>
              <a:rPr lang="en-US" sz="1400" dirty="0" smtClean="0"/>
              <a:t>in 45nm </a:t>
            </a:r>
            <a:r>
              <a:rPr lang="en-US" sz="1400" dirty="0" err="1"/>
              <a:t>soi</a:t>
            </a:r>
            <a:r>
              <a:rPr lang="en-US" sz="1400" dirty="0"/>
              <a:t>. In Solid-State Circuits Conference Digest </a:t>
            </a:r>
            <a:r>
              <a:rPr lang="en-US" sz="1400" dirty="0" smtClean="0"/>
              <a:t>of Technical </a:t>
            </a:r>
            <a:r>
              <a:rPr lang="en-US" sz="1400" dirty="0"/>
              <a:t>Papers (ISSCC), 2012 IEEE </a:t>
            </a:r>
            <a:r>
              <a:rPr lang="en-US" sz="1400" dirty="0" smtClean="0"/>
              <a:t>International, </a:t>
            </a:r>
            <a:r>
              <a:rPr lang="fr-FR" sz="1400" dirty="0" smtClean="0"/>
              <a:t>pages </a:t>
            </a:r>
            <a:r>
              <a:rPr lang="fr-FR" sz="1400" dirty="0"/>
              <a:t>492 {494, </a:t>
            </a:r>
            <a:r>
              <a:rPr lang="fr-FR" sz="1400" dirty="0" err="1"/>
              <a:t>feb</a:t>
            </a:r>
            <a:r>
              <a:rPr lang="fr-FR" sz="1400" dirty="0"/>
              <a:t>. 2012.</a:t>
            </a:r>
            <a:endParaRPr lang="en-US" sz="1400" dirty="0"/>
          </a:p>
        </p:txBody>
      </p:sp>
      <p:sp>
        <p:nvSpPr>
          <p:cNvPr id="4" name="Slide Number Placeholder 3"/>
          <p:cNvSpPr>
            <a:spLocks noGrp="1"/>
          </p:cNvSpPr>
          <p:nvPr>
            <p:ph type="sldNum" sz="quarter" idx="11"/>
          </p:nvPr>
        </p:nvSpPr>
        <p:spPr/>
        <p:txBody>
          <a:bodyPr/>
          <a:lstStyle/>
          <a:p>
            <a:fld id="{43183C4C-EBF1-1A4D-90EC-74EBA7EEE60F}" type="slidenum">
              <a:rPr lang="en-US" smtClean="0"/>
              <a:pPr/>
              <a:t>8</a:t>
            </a:fld>
            <a:endParaRPr lang="en-US"/>
          </a:p>
        </p:txBody>
      </p:sp>
      <p:sp>
        <p:nvSpPr>
          <p:cNvPr id="5" name="Date Placeholder 4"/>
          <p:cNvSpPr>
            <a:spLocks noGrp="1"/>
          </p:cNvSpPr>
          <p:nvPr>
            <p:ph type="dt" sz="half" idx="2"/>
          </p:nvPr>
        </p:nvSpPr>
        <p:spPr/>
        <p:txBody>
          <a:bodyPr/>
          <a:lstStyle/>
          <a:p>
            <a:r>
              <a:rPr lang="en-US" smtClean="0"/>
              <a:t>DAC 2012, June 7</a:t>
            </a:r>
            <a:r>
              <a:rPr lang="en-US" baseline="30000" smtClean="0"/>
              <a:t>th</a:t>
            </a:r>
            <a:r>
              <a:rPr lang="en-US" smtClean="0"/>
              <a:t> Moscone Center San Francisco</a:t>
            </a:r>
            <a:endParaRPr lang="en-US" dirty="0"/>
          </a:p>
        </p:txBody>
      </p:sp>
    </p:spTree>
    <p:extLst>
      <p:ext uri="{BB962C8B-B14F-4D97-AF65-F5344CB8AC3E}">
        <p14:creationId xmlns:p14="http://schemas.microsoft.com/office/powerpoint/2010/main" val="23623826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OSU_Template.thmx</Template>
  <TotalTime>44052</TotalTime>
  <Words>2965</Words>
  <Application>Microsoft Office PowerPoint</Application>
  <PresentationFormat>On-screen Show (4:3)</PresentationFormat>
  <Paragraphs>360</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OSU_Template</vt:lpstr>
      <vt:lpstr>Regaining Throughput Using Completion Detection for Error-Resilient, Near-Threshold Logic</vt:lpstr>
      <vt:lpstr>Near Threshold Operation (NTV)</vt:lpstr>
      <vt:lpstr>Conventional Variation Tolerance</vt:lpstr>
      <vt:lpstr>NTV Error Detection:  Transition Aware Completion Detection (TACD)</vt:lpstr>
      <vt:lpstr>NTV Error Detection: Current Sensing Completion Detection (CSCD)</vt:lpstr>
      <vt:lpstr>Resiliency of Error Detectors</vt:lpstr>
      <vt:lpstr>Experimental Results</vt:lpstr>
      <vt:lpstr>Conclusion </vt:lpstr>
      <vt:lpstr>References</vt:lpstr>
      <vt:lpstr>Backup Slide 1: Razor Circuit Details</vt:lpstr>
      <vt:lpstr>Backup Slide 2: TACD Timing Requirements</vt:lpstr>
      <vt:lpstr>Backup Slide 3: CSCD Circuit Details</vt:lpstr>
      <vt:lpstr>Backup Slide 4: CSCD Resiliency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Gary Dulude</dc:creator>
  <cp:lastModifiedBy>Crop, Joseph A</cp:lastModifiedBy>
  <cp:revision>207</cp:revision>
  <cp:lastPrinted>2012-06-07T00:33:44Z</cp:lastPrinted>
  <dcterms:created xsi:type="dcterms:W3CDTF">2010-01-08T17:54:27Z</dcterms:created>
  <dcterms:modified xsi:type="dcterms:W3CDTF">2012-06-07T00:33:56Z</dcterms:modified>
</cp:coreProperties>
</file>