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8389A2-13B0-FC46-BC73-F896599BC7CE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1621C3-8F3E-9744-A0D2-28C56E0C91C1}">
      <dgm:prSet phldrT="[Text]"/>
      <dgm:spPr/>
      <dgm:t>
        <a:bodyPr/>
        <a:lstStyle/>
        <a:p>
          <a:r>
            <a:rPr lang="en-US" dirty="0" smtClean="0"/>
            <a:t>DPS builder</a:t>
          </a:r>
          <a:endParaRPr lang="en-US" dirty="0"/>
        </a:p>
      </dgm:t>
    </dgm:pt>
    <dgm:pt modelId="{8C8D1C2D-0D71-9548-965E-1DE8A1CB4A25}" type="parTrans" cxnId="{4F565E8C-647A-8342-92AA-604748A53930}">
      <dgm:prSet/>
      <dgm:spPr/>
      <dgm:t>
        <a:bodyPr/>
        <a:lstStyle/>
        <a:p>
          <a:endParaRPr lang="en-US"/>
        </a:p>
      </dgm:t>
    </dgm:pt>
    <dgm:pt modelId="{BBA1134B-574F-A041-894B-D88C2CE3F91E}" type="sibTrans" cxnId="{4F565E8C-647A-8342-92AA-604748A53930}">
      <dgm:prSet/>
      <dgm:spPr/>
      <dgm:t>
        <a:bodyPr/>
        <a:lstStyle/>
        <a:p>
          <a:endParaRPr lang="en-US"/>
        </a:p>
      </dgm:t>
    </dgm:pt>
    <dgm:pt modelId="{5D4532C6-8BDF-D748-B425-3225D0F36EF0}">
      <dgm:prSet phldrT="[Text]"/>
      <dgm:spPr/>
      <dgm:t>
        <a:bodyPr/>
        <a:lstStyle/>
        <a:p>
          <a:r>
            <a:rPr lang="en-US" dirty="0" err="1" smtClean="0"/>
            <a:t>Matlab</a:t>
          </a:r>
          <a:r>
            <a:rPr lang="en-US" dirty="0" smtClean="0"/>
            <a:t>: testing software development</a:t>
          </a:r>
          <a:endParaRPr lang="en-US" dirty="0"/>
        </a:p>
      </dgm:t>
    </dgm:pt>
    <dgm:pt modelId="{EC838919-3A9F-1D46-8A2B-07FAA91209BB}" type="parTrans" cxnId="{756B5C58-BBAA-B44B-A0C2-4F44CAD3F839}">
      <dgm:prSet/>
      <dgm:spPr/>
      <dgm:t>
        <a:bodyPr/>
        <a:lstStyle/>
        <a:p>
          <a:endParaRPr lang="en-US"/>
        </a:p>
      </dgm:t>
    </dgm:pt>
    <dgm:pt modelId="{28E41D34-CDA6-5445-A9D2-E2195053A023}" type="sibTrans" cxnId="{756B5C58-BBAA-B44B-A0C2-4F44CAD3F839}">
      <dgm:prSet/>
      <dgm:spPr/>
      <dgm:t>
        <a:bodyPr/>
        <a:lstStyle/>
        <a:p>
          <a:endParaRPr lang="en-US"/>
        </a:p>
      </dgm:t>
    </dgm:pt>
    <dgm:pt modelId="{BE5FDBFB-B51C-4340-BBD1-83F61BC75C62}">
      <dgm:prSet phldrT="[Text]"/>
      <dgm:spPr/>
      <dgm:t>
        <a:bodyPr/>
        <a:lstStyle/>
        <a:p>
          <a:r>
            <a:rPr lang="en-US" dirty="0" smtClean="0"/>
            <a:t>Verilog: </a:t>
          </a:r>
        </a:p>
        <a:p>
          <a:r>
            <a:rPr lang="en-US" dirty="0" err="1" smtClean="0"/>
            <a:t>bulid</a:t>
          </a:r>
          <a:r>
            <a:rPr lang="en-US" dirty="0" smtClean="0"/>
            <a:t> actual hardware</a:t>
          </a:r>
          <a:endParaRPr lang="en-US" dirty="0"/>
        </a:p>
      </dgm:t>
    </dgm:pt>
    <dgm:pt modelId="{E74D8A2E-8F7C-EA40-9F83-80D308897AAB}" type="parTrans" cxnId="{CE063323-C9E6-464B-B269-4A2CB1156F03}">
      <dgm:prSet/>
      <dgm:spPr/>
      <dgm:t>
        <a:bodyPr/>
        <a:lstStyle/>
        <a:p>
          <a:endParaRPr lang="en-US"/>
        </a:p>
      </dgm:t>
    </dgm:pt>
    <dgm:pt modelId="{B2CE7101-6AB0-AC4B-B42F-B9C59147DE0E}" type="sibTrans" cxnId="{CE063323-C9E6-464B-B269-4A2CB1156F03}">
      <dgm:prSet/>
      <dgm:spPr/>
      <dgm:t>
        <a:bodyPr/>
        <a:lstStyle/>
        <a:p>
          <a:endParaRPr lang="en-US"/>
        </a:p>
      </dgm:t>
    </dgm:pt>
    <dgm:pt modelId="{05E58831-FB86-FC42-8FBD-B0257B1924C3}" type="pres">
      <dgm:prSet presAssocID="{1A8389A2-13B0-FC46-BC73-F896599BC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EAAE46-2AF2-824A-A539-AE2787DC0519}" type="pres">
      <dgm:prSet presAssocID="{221621C3-8F3E-9744-A0D2-28C56E0C91C1}" presName="centerShape" presStyleLbl="node0" presStyleIdx="0" presStyleCnt="1"/>
      <dgm:spPr/>
      <dgm:t>
        <a:bodyPr/>
        <a:lstStyle/>
        <a:p>
          <a:endParaRPr lang="en-US"/>
        </a:p>
      </dgm:t>
    </dgm:pt>
    <dgm:pt modelId="{3B43B5E2-783A-434A-97B7-09E4374E8836}" type="pres">
      <dgm:prSet presAssocID="{EC838919-3A9F-1D46-8A2B-07FAA91209BB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CFF312D1-51EC-CD4B-881C-726867993E8E}" type="pres">
      <dgm:prSet presAssocID="{5D4532C6-8BDF-D748-B425-3225D0F36EF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898BA-F65F-464A-86AF-B42E7DDB0781}" type="pres">
      <dgm:prSet presAssocID="{E74D8A2E-8F7C-EA40-9F83-80D308897AAB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A883166A-E20D-094C-9CC6-281B3DF9428E}" type="pres">
      <dgm:prSet presAssocID="{BE5FDBFB-B51C-4340-BBD1-83F61BC75C6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565E8C-647A-8342-92AA-604748A53930}" srcId="{1A8389A2-13B0-FC46-BC73-F896599BC7CE}" destId="{221621C3-8F3E-9744-A0D2-28C56E0C91C1}" srcOrd="0" destOrd="0" parTransId="{8C8D1C2D-0D71-9548-965E-1DE8A1CB4A25}" sibTransId="{BBA1134B-574F-A041-894B-D88C2CE3F91E}"/>
    <dgm:cxn modelId="{4135D286-CB01-AF4F-9798-EBF9ED6C656A}" type="presOf" srcId="{221621C3-8F3E-9744-A0D2-28C56E0C91C1}" destId="{84EAAE46-2AF2-824A-A539-AE2787DC0519}" srcOrd="0" destOrd="0" presId="urn:microsoft.com/office/officeart/2005/8/layout/radial4"/>
    <dgm:cxn modelId="{96F5FBAD-77D8-4745-B4EA-223CDF58545D}" type="presOf" srcId="{5D4532C6-8BDF-D748-B425-3225D0F36EF0}" destId="{CFF312D1-51EC-CD4B-881C-726867993E8E}" srcOrd="0" destOrd="0" presId="urn:microsoft.com/office/officeart/2005/8/layout/radial4"/>
    <dgm:cxn modelId="{19544FF8-56FF-6C41-A7A1-649059C5C64F}" type="presOf" srcId="{EC838919-3A9F-1D46-8A2B-07FAA91209BB}" destId="{3B43B5E2-783A-434A-97B7-09E4374E8836}" srcOrd="0" destOrd="0" presId="urn:microsoft.com/office/officeart/2005/8/layout/radial4"/>
    <dgm:cxn modelId="{F329B5B8-46D9-434E-9D62-6B4FC675014C}" type="presOf" srcId="{BE5FDBFB-B51C-4340-BBD1-83F61BC75C62}" destId="{A883166A-E20D-094C-9CC6-281B3DF9428E}" srcOrd="0" destOrd="0" presId="urn:microsoft.com/office/officeart/2005/8/layout/radial4"/>
    <dgm:cxn modelId="{CE063323-C9E6-464B-B269-4A2CB1156F03}" srcId="{221621C3-8F3E-9744-A0D2-28C56E0C91C1}" destId="{BE5FDBFB-B51C-4340-BBD1-83F61BC75C62}" srcOrd="1" destOrd="0" parTransId="{E74D8A2E-8F7C-EA40-9F83-80D308897AAB}" sibTransId="{B2CE7101-6AB0-AC4B-B42F-B9C59147DE0E}"/>
    <dgm:cxn modelId="{78BB0835-C5D8-064E-A20E-7D03A1F55E83}" type="presOf" srcId="{E74D8A2E-8F7C-EA40-9F83-80D308897AAB}" destId="{7F2898BA-F65F-464A-86AF-B42E7DDB0781}" srcOrd="0" destOrd="0" presId="urn:microsoft.com/office/officeart/2005/8/layout/radial4"/>
    <dgm:cxn modelId="{BD7A7BEB-BBDA-3E47-9738-5706F743B3F6}" type="presOf" srcId="{1A8389A2-13B0-FC46-BC73-F896599BC7CE}" destId="{05E58831-FB86-FC42-8FBD-B0257B1924C3}" srcOrd="0" destOrd="0" presId="urn:microsoft.com/office/officeart/2005/8/layout/radial4"/>
    <dgm:cxn modelId="{756B5C58-BBAA-B44B-A0C2-4F44CAD3F839}" srcId="{221621C3-8F3E-9744-A0D2-28C56E0C91C1}" destId="{5D4532C6-8BDF-D748-B425-3225D0F36EF0}" srcOrd="0" destOrd="0" parTransId="{EC838919-3A9F-1D46-8A2B-07FAA91209BB}" sibTransId="{28E41D34-CDA6-5445-A9D2-E2195053A023}"/>
    <dgm:cxn modelId="{4C3A1843-FC1E-9444-ABC8-922A32AF9DDE}" type="presParOf" srcId="{05E58831-FB86-FC42-8FBD-B0257B1924C3}" destId="{84EAAE46-2AF2-824A-A539-AE2787DC0519}" srcOrd="0" destOrd="0" presId="urn:microsoft.com/office/officeart/2005/8/layout/radial4"/>
    <dgm:cxn modelId="{949C839D-B401-D34C-B878-277872194BC0}" type="presParOf" srcId="{05E58831-FB86-FC42-8FBD-B0257B1924C3}" destId="{3B43B5E2-783A-434A-97B7-09E4374E8836}" srcOrd="1" destOrd="0" presId="urn:microsoft.com/office/officeart/2005/8/layout/radial4"/>
    <dgm:cxn modelId="{4E4317C1-0286-0E42-B620-F43CA556DF74}" type="presParOf" srcId="{05E58831-FB86-FC42-8FBD-B0257B1924C3}" destId="{CFF312D1-51EC-CD4B-881C-726867993E8E}" srcOrd="2" destOrd="0" presId="urn:microsoft.com/office/officeart/2005/8/layout/radial4"/>
    <dgm:cxn modelId="{FA3ECF1B-1FFE-664C-B6B5-944DA2F2D3F2}" type="presParOf" srcId="{05E58831-FB86-FC42-8FBD-B0257B1924C3}" destId="{7F2898BA-F65F-464A-86AF-B42E7DDB0781}" srcOrd="3" destOrd="0" presId="urn:microsoft.com/office/officeart/2005/8/layout/radial4"/>
    <dgm:cxn modelId="{5BF45DC0-82A8-4A44-9813-ECEF88A33DA5}" type="presParOf" srcId="{05E58831-FB86-FC42-8FBD-B0257B1924C3}" destId="{A883166A-E20D-094C-9CC6-281B3DF9428E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AAE46-2AF2-824A-A539-AE2787DC0519}">
      <dsp:nvSpPr>
        <dsp:cNvPr id="0" name=""/>
        <dsp:cNvSpPr/>
      </dsp:nvSpPr>
      <dsp:spPr>
        <a:xfrm>
          <a:off x="2085974" y="1700046"/>
          <a:ext cx="1924050" cy="192405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DPS builder</a:t>
          </a:r>
          <a:endParaRPr lang="en-US" sz="3600" kern="1200" dirty="0"/>
        </a:p>
      </dsp:txBody>
      <dsp:txXfrm>
        <a:off x="2367745" y="1981817"/>
        <a:ext cx="1360508" cy="1360508"/>
      </dsp:txXfrm>
    </dsp:sp>
    <dsp:sp modelId="{3B43B5E2-783A-434A-97B7-09E4374E8836}">
      <dsp:nvSpPr>
        <dsp:cNvPr id="0" name=""/>
        <dsp:cNvSpPr/>
      </dsp:nvSpPr>
      <dsp:spPr>
        <a:xfrm rot="12900000">
          <a:off x="778662" y="1340653"/>
          <a:ext cx="1547443" cy="54835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F312D1-51EC-CD4B-881C-726867993E8E}">
      <dsp:nvSpPr>
        <dsp:cNvPr id="0" name=""/>
        <dsp:cNvSpPr/>
      </dsp:nvSpPr>
      <dsp:spPr>
        <a:xfrm>
          <a:off x="4664" y="439903"/>
          <a:ext cx="1827847" cy="1462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Matlab</a:t>
          </a:r>
          <a:r>
            <a:rPr lang="en-US" sz="2300" kern="1200" dirty="0" smtClean="0"/>
            <a:t>: testing software development</a:t>
          </a:r>
          <a:endParaRPr lang="en-US" sz="2300" kern="1200" dirty="0"/>
        </a:p>
      </dsp:txBody>
      <dsp:txXfrm>
        <a:off x="47493" y="482732"/>
        <a:ext cx="1742189" cy="1376620"/>
      </dsp:txXfrm>
    </dsp:sp>
    <dsp:sp modelId="{7F2898BA-F65F-464A-86AF-B42E7DDB0781}">
      <dsp:nvSpPr>
        <dsp:cNvPr id="0" name=""/>
        <dsp:cNvSpPr/>
      </dsp:nvSpPr>
      <dsp:spPr>
        <a:xfrm rot="19500000">
          <a:off x="3769893" y="1340653"/>
          <a:ext cx="1547443" cy="54835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83166A-E20D-094C-9CC6-281B3DF9428E}">
      <dsp:nvSpPr>
        <dsp:cNvPr id="0" name=""/>
        <dsp:cNvSpPr/>
      </dsp:nvSpPr>
      <dsp:spPr>
        <a:xfrm>
          <a:off x="4263487" y="439903"/>
          <a:ext cx="1827847" cy="1462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Verilog: 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bulid</a:t>
          </a:r>
          <a:r>
            <a:rPr lang="en-US" sz="2300" kern="1200" dirty="0" smtClean="0"/>
            <a:t> actual hardware</a:t>
          </a:r>
          <a:endParaRPr lang="en-US" sz="2300" kern="1200" dirty="0"/>
        </a:p>
      </dsp:txBody>
      <dsp:txXfrm>
        <a:off x="4306316" y="482732"/>
        <a:ext cx="1742189" cy="1376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8A28-95E8-DE4D-9F9C-1CAF5A8A2A73}" type="datetimeFigureOut">
              <a:rPr lang="en-US" smtClean="0"/>
              <a:t>13-6-3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3C31-A300-8641-9E47-2935F066C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7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8A28-95E8-DE4D-9F9C-1CAF5A8A2A73}" type="datetimeFigureOut">
              <a:rPr lang="en-US" smtClean="0"/>
              <a:t>13-6-3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3C31-A300-8641-9E47-2935F066C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7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8A28-95E8-DE4D-9F9C-1CAF5A8A2A73}" type="datetimeFigureOut">
              <a:rPr lang="en-US" smtClean="0"/>
              <a:t>13-6-3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3C31-A300-8641-9E47-2935F066C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5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8A28-95E8-DE4D-9F9C-1CAF5A8A2A73}" type="datetimeFigureOut">
              <a:rPr lang="en-US" smtClean="0"/>
              <a:t>13-6-3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3C31-A300-8641-9E47-2935F066C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1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8A28-95E8-DE4D-9F9C-1CAF5A8A2A73}" type="datetimeFigureOut">
              <a:rPr lang="en-US" smtClean="0"/>
              <a:t>13-6-3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3C31-A300-8641-9E47-2935F066C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8A28-95E8-DE4D-9F9C-1CAF5A8A2A73}" type="datetimeFigureOut">
              <a:rPr lang="en-US" smtClean="0"/>
              <a:t>13-6-3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3C31-A300-8641-9E47-2935F066C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4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8A28-95E8-DE4D-9F9C-1CAF5A8A2A73}" type="datetimeFigureOut">
              <a:rPr lang="en-US" smtClean="0"/>
              <a:t>13-6-3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3C31-A300-8641-9E47-2935F066C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8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8A28-95E8-DE4D-9F9C-1CAF5A8A2A73}" type="datetimeFigureOut">
              <a:rPr lang="en-US" smtClean="0"/>
              <a:t>13-6-3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3C31-A300-8641-9E47-2935F066C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8A28-95E8-DE4D-9F9C-1CAF5A8A2A73}" type="datetimeFigureOut">
              <a:rPr lang="en-US" smtClean="0"/>
              <a:t>13-6-3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3C31-A300-8641-9E47-2935F066C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7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8A28-95E8-DE4D-9F9C-1CAF5A8A2A73}" type="datetimeFigureOut">
              <a:rPr lang="en-US" smtClean="0"/>
              <a:t>13-6-3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3C31-A300-8641-9E47-2935F066C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8A28-95E8-DE4D-9F9C-1CAF5A8A2A73}" type="datetimeFigureOut">
              <a:rPr lang="en-US" smtClean="0"/>
              <a:t>13-6-3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3C31-A300-8641-9E47-2935F066C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98A28-95E8-DE4D-9F9C-1CAF5A8A2A73}" type="datetimeFigureOut">
              <a:rPr lang="en-US" smtClean="0"/>
              <a:t>13-6-3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63C31-A300-8641-9E47-2935F066C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9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DSP Builder </a:t>
            </a:r>
            <a:r>
              <a:rPr lang="en-US" dirty="0" smtClean="0"/>
              <a:t>in </a:t>
            </a:r>
            <a:r>
              <a:rPr lang="en-US" dirty="0"/>
              <a:t>MATLAB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Weijun</a:t>
            </a:r>
            <a:r>
              <a:rPr lang="en-US" dirty="0" smtClean="0"/>
              <a:t> Li</a:t>
            </a:r>
          </a:p>
          <a:p>
            <a:r>
              <a:rPr lang="en-US" dirty="0" err="1" smtClean="0"/>
              <a:t>Zhenwei</a:t>
            </a:r>
            <a:r>
              <a:rPr lang="en-US" dirty="0" smtClean="0"/>
              <a:t> </a:t>
            </a:r>
            <a:r>
              <a:rPr lang="en-US" dirty="0" err="1" smtClean="0"/>
              <a:t>Cai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6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err="1"/>
              <a:t>Altlab</a:t>
            </a:r>
            <a:r>
              <a:rPr lang="en-US" dirty="0"/>
              <a:t> </a:t>
            </a:r>
            <a:r>
              <a:rPr lang="en-US" dirty="0" err="1"/>
              <a:t>libaray</a:t>
            </a:r>
            <a:r>
              <a:rPr lang="en-US" dirty="0"/>
              <a:t>: </a:t>
            </a:r>
          </a:p>
          <a:p>
            <a:pPr>
              <a:buAutoNum type="arabicPeriod"/>
            </a:pPr>
            <a:r>
              <a:rPr lang="en-US" dirty="0"/>
              <a:t>Signal compiler module;</a:t>
            </a:r>
          </a:p>
          <a:p>
            <a:pPr>
              <a:buAutoNum type="arabicPeriod"/>
            </a:pPr>
            <a:r>
              <a:rPr lang="en-US" dirty="0"/>
              <a:t>Subsystem builder;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4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Signal compiler:</a:t>
            </a:r>
          </a:p>
          <a:p>
            <a:r>
              <a:rPr lang="en-US" dirty="0"/>
              <a:t>Signal </a:t>
            </a:r>
            <a:r>
              <a:rPr lang="en-US" dirty="0" smtClean="0"/>
              <a:t>compiler is the heart of DSP builder. The main functions are:</a:t>
            </a:r>
          </a:p>
          <a:p>
            <a:r>
              <a:rPr lang="en-US" dirty="0" smtClean="0"/>
              <a:t>Convert </a:t>
            </a:r>
            <a:r>
              <a:rPr lang="en-US" dirty="0" err="1" smtClean="0"/>
              <a:t>simulink</a:t>
            </a:r>
            <a:r>
              <a:rPr lang="en-US" dirty="0" smtClean="0"/>
              <a:t> to synthesizable RTL </a:t>
            </a:r>
            <a:r>
              <a:rPr lang="en-US" dirty="0" err="1" smtClean="0"/>
              <a:t>verilog</a:t>
            </a:r>
            <a:r>
              <a:rPr lang="en-US" dirty="0" smtClean="0"/>
              <a:t> code.</a:t>
            </a:r>
          </a:p>
          <a:p>
            <a:r>
              <a:rPr lang="en-US" dirty="0" smtClean="0"/>
              <a:t>Generate </a:t>
            </a:r>
            <a:r>
              <a:rPr lang="en-US" dirty="0" err="1" smtClean="0"/>
              <a:t>testbench</a:t>
            </a:r>
            <a:r>
              <a:rPr lang="en-US" dirty="0" smtClean="0"/>
              <a:t> in VHDL</a:t>
            </a:r>
          </a:p>
          <a:p>
            <a:r>
              <a:rPr lang="en-US" dirty="0" smtClean="0"/>
              <a:t>Output the </a:t>
            </a:r>
            <a:r>
              <a:rPr lang="en-US" dirty="0" err="1" smtClean="0"/>
              <a:t>simulink</a:t>
            </a:r>
            <a:r>
              <a:rPr lang="en-US" dirty="0" smtClean="0"/>
              <a:t> simulation to VHDL </a:t>
            </a:r>
            <a:r>
              <a:rPr lang="en-US" dirty="0" err="1" smtClean="0"/>
              <a:t>testbenches</a:t>
            </a:r>
            <a:r>
              <a:rPr lang="en-US" dirty="0" smtClean="0"/>
              <a:t>, and generate ASCII files.</a:t>
            </a:r>
          </a:p>
        </p:txBody>
      </p:sp>
    </p:spTree>
    <p:extLst>
      <p:ext uri="{BB962C8B-B14F-4D97-AF65-F5344CB8AC3E}">
        <p14:creationId xmlns:p14="http://schemas.microsoft.com/office/powerpoint/2010/main" val="192960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smtClean="0"/>
              <a:t>Generate TCL files for </a:t>
            </a:r>
            <a:r>
              <a:rPr lang="en-US" dirty="0" err="1" smtClean="0"/>
              <a:t>leonardoSpertum</a:t>
            </a:r>
            <a:r>
              <a:rPr lang="en-US" dirty="0" smtClean="0"/>
              <a:t>, </a:t>
            </a:r>
            <a:r>
              <a:rPr lang="en-US" dirty="0" err="1" smtClean="0"/>
              <a:t>Synplify</a:t>
            </a:r>
            <a:r>
              <a:rPr lang="en-US" dirty="0" smtClean="0"/>
              <a:t> and </a:t>
            </a:r>
            <a:r>
              <a:rPr lang="en-US" dirty="0" err="1" smtClean="0"/>
              <a:t>modelsim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Generate .</a:t>
            </a:r>
            <a:r>
              <a:rPr lang="en-US" dirty="0" err="1" smtClean="0"/>
              <a:t>vec</a:t>
            </a:r>
            <a:r>
              <a:rPr lang="en-US" dirty="0" smtClean="0"/>
              <a:t> files for </a:t>
            </a:r>
            <a:r>
              <a:rPr lang="en-US" dirty="0" err="1" smtClean="0"/>
              <a:t>Quantus</a:t>
            </a:r>
            <a:r>
              <a:rPr lang="en-US" dirty="0" smtClean="0"/>
              <a:t> II.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9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compiler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6781801" cy="455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57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the compiler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68236"/>
            <a:ext cx="5181600" cy="418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27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72" y="113002"/>
            <a:ext cx="7305675" cy="656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566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eijun li\AppData\Roaming\Tencent\Users\279440407\QQ\WinTemp\RichOle\YLS_A@R7YH4NT8IWJ[71N1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56509"/>
            <a:ext cx="287699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191000" y="29718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weijun li\AppData\Roaming\Tencent\Users\279440407\QQ\WinTemp\RichOle\C_2PMP21_L%A4Y1S54D%N0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50281"/>
            <a:ext cx="2273412" cy="17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650081"/>
          </a:xfrm>
        </p:spPr>
        <p:txBody>
          <a:bodyPr/>
          <a:lstStyle/>
          <a:p>
            <a:r>
              <a:rPr lang="en-US" dirty="0" smtClean="0"/>
              <a:t>Selector: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1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1"/>
            <a:ext cx="8229600" cy="1066799"/>
          </a:xfrm>
        </p:spPr>
        <p:txBody>
          <a:bodyPr/>
          <a:lstStyle/>
          <a:p>
            <a:r>
              <a:rPr lang="en-US" dirty="0" smtClean="0"/>
              <a:t>If statement:</a:t>
            </a:r>
            <a:endParaRPr lang="en-US" dirty="0"/>
          </a:p>
        </p:txBody>
      </p:sp>
      <p:pic>
        <p:nvPicPr>
          <p:cNvPr id="2049" name="Picture 1" descr="C:\Users\weijun li\AppData\Roaming\Tencent\Users\279440407\QQ\WinTemp\RichOle\[96%A%YG%S60GEP1ZXBF3S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8799"/>
            <a:ext cx="4419600" cy="320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302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8892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5922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DSP builder?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DSP Builder </a:t>
            </a:r>
            <a:r>
              <a:rPr lang="en-US" dirty="0" smtClean="0"/>
              <a:t>is a technology that allows </a:t>
            </a:r>
            <a:r>
              <a:rPr lang="en-US" dirty="0"/>
              <a:t>you to go from system definition and simulation using the industry-standard </a:t>
            </a:r>
            <a:r>
              <a:rPr lang="en-US" dirty="0" err="1"/>
              <a:t>MathWorks</a:t>
            </a:r>
            <a:r>
              <a:rPr lang="en-US" dirty="0"/>
              <a:t> Simulink tools to system implementation in a matter of minutes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5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110"/>
            <a:ext cx="8229600" cy="56410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DSP Builder Signal Compiler block reads Simulink Model Files (</a:t>
            </a:r>
            <a:r>
              <a:rPr lang="en-US" b="1" dirty="0"/>
              <a:t>.mdl</a:t>
            </a:r>
            <a:r>
              <a:rPr lang="en-US" dirty="0"/>
              <a:t>) that are built using DSP Builder and </a:t>
            </a:r>
            <a:r>
              <a:rPr lang="en-US" dirty="0" err="1"/>
              <a:t>MegaCore</a:t>
            </a:r>
            <a:r>
              <a:rPr lang="en-US" dirty="0"/>
              <a:t>® blocks and generates VHDL files and </a:t>
            </a:r>
            <a:r>
              <a:rPr lang="en-US" dirty="0" err="1"/>
              <a:t>Tcl</a:t>
            </a:r>
            <a:r>
              <a:rPr lang="en-US" dirty="0"/>
              <a:t> scripts for synthesis, hardware implementation, and simulation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MegaCore</a:t>
            </a:r>
            <a:r>
              <a:rPr lang="en-US" sz="1600" dirty="0" smtClean="0"/>
              <a:t>: The </a:t>
            </a:r>
            <a:r>
              <a:rPr lang="en-US" sz="1600" dirty="0"/>
              <a:t>i</a:t>
            </a:r>
            <a:r>
              <a:rPr lang="en-US" sz="1600" dirty="0" smtClean="0"/>
              <a:t>ntellectual </a:t>
            </a:r>
            <a:r>
              <a:rPr lang="en-US" sz="1600" dirty="0"/>
              <a:t>p</a:t>
            </a:r>
            <a:r>
              <a:rPr lang="en-US" sz="1600" dirty="0" smtClean="0"/>
              <a:t>roperty core for Altera.</a:t>
            </a:r>
          </a:p>
          <a:p>
            <a:r>
              <a:rPr lang="en-US" sz="1600" dirty="0" err="1" smtClean="0"/>
              <a:t>Tcl</a:t>
            </a:r>
            <a:r>
              <a:rPr lang="en-US" sz="1600" dirty="0" smtClean="0"/>
              <a:t>: Tool Command Language.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100" dirty="0"/>
          </a:p>
        </p:txBody>
      </p:sp>
      <p:pic>
        <p:nvPicPr>
          <p:cNvPr id="4" name="Picture 3" descr="dsp-fig1-design-flow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08" y="2967936"/>
            <a:ext cx="6478861" cy="179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77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454"/>
            <a:ext cx="8229600" cy="5783709"/>
          </a:xfrm>
        </p:spPr>
        <p:txBody>
          <a:bodyPr/>
          <a:lstStyle/>
          <a:p>
            <a:r>
              <a:rPr lang="en-US" dirty="0"/>
              <a:t>This technology allows </a:t>
            </a:r>
            <a:r>
              <a:rPr lang="en-US" dirty="0" smtClean="0"/>
              <a:t>us </a:t>
            </a:r>
            <a:r>
              <a:rPr lang="en-US" dirty="0"/>
              <a:t>for the first time to automatically generate timing-optimized register transfer level (RTL) code based on high-level Simulink design descriptions.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this new DSP Builder feature, </a:t>
            </a:r>
            <a:r>
              <a:rPr lang="en-US" dirty="0" smtClean="0"/>
              <a:t>we </a:t>
            </a:r>
            <a:r>
              <a:rPr lang="en-US" dirty="0"/>
              <a:t>can achieve high-performance design implementations, running at near-peak FPGA </a:t>
            </a:r>
            <a:r>
              <a:rPr lang="en-US" dirty="0" smtClean="0"/>
              <a:t>performance.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34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to Verilog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HDL import of VHDL or Verilog HDL design entities and HDL defined in </a:t>
            </a:r>
            <a:r>
              <a:rPr lang="en-US" dirty="0" smtClean="0"/>
              <a:t>a project </a:t>
            </a:r>
            <a:r>
              <a:rPr lang="en-US" dirty="0"/>
              <a:t>file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DSP Builder generates VHDL and does not generate Verilog HDL. However, after you have created a </a:t>
            </a:r>
            <a:r>
              <a:rPr lang="en-US" dirty="0" smtClean="0"/>
              <a:t>project</a:t>
            </a:r>
            <a:r>
              <a:rPr lang="en-US" dirty="0"/>
              <a:t>, you can use the </a:t>
            </a:r>
            <a:r>
              <a:rPr lang="en-US" dirty="0" err="1"/>
              <a:t>quartus_map</a:t>
            </a:r>
            <a:r>
              <a:rPr lang="en-US" dirty="0"/>
              <a:t> command in the </a:t>
            </a:r>
            <a:r>
              <a:rPr lang="en-US" dirty="0" err="1"/>
              <a:t>Quartus</a:t>
            </a:r>
            <a:r>
              <a:rPr lang="en-US" dirty="0"/>
              <a:t> II software to run a simulation </a:t>
            </a:r>
            <a:r>
              <a:rPr lang="en-US" dirty="0" err="1"/>
              <a:t>netlist</a:t>
            </a:r>
            <a:r>
              <a:rPr lang="en-US" dirty="0"/>
              <a:t> flow that generates files for Verilog HDL simulation.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6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454"/>
            <a:ext cx="8229600" cy="5783709"/>
          </a:xfrm>
        </p:spPr>
        <p:txBody>
          <a:bodyPr/>
          <a:lstStyle/>
          <a:p>
            <a:r>
              <a:rPr lang="en-US" dirty="0" smtClean="0"/>
              <a:t>Visualization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48B6D4C1-6A8F-4FDC-B5B6-3B34FF9D668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57" y="1555313"/>
            <a:ext cx="6692994" cy="407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5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328363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722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/>
              <a:t>Automatic:</a:t>
            </a:r>
          </a:p>
          <a:p>
            <a:pPr marL="514350" indent="-514350">
              <a:buAutoNum type="arabicPeriod"/>
            </a:pPr>
            <a:r>
              <a:rPr lang="en-US" dirty="0" smtClean="0"/>
              <a:t>Build </a:t>
            </a:r>
            <a:r>
              <a:rPr lang="en-US" dirty="0" err="1" smtClean="0"/>
              <a:t>Matlab</a:t>
            </a:r>
            <a:r>
              <a:rPr lang="en-US" dirty="0" smtClean="0"/>
              <a:t>/ </a:t>
            </a:r>
            <a:r>
              <a:rPr lang="en-US" dirty="0" err="1" smtClean="0"/>
              <a:t>simulink</a:t>
            </a:r>
            <a:r>
              <a:rPr lang="en-US" dirty="0" smtClean="0"/>
              <a:t> blocks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Simulation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Let DSP builder convert and synthesize VHDL.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Then test by </a:t>
            </a:r>
            <a:r>
              <a:rPr lang="en-US" dirty="0" err="1" smtClean="0"/>
              <a:t>SignalTap</a:t>
            </a:r>
            <a:r>
              <a:rPr lang="en-US" dirty="0" smtClean="0"/>
              <a:t> II.</a:t>
            </a:r>
          </a:p>
          <a:p>
            <a:r>
              <a:rPr lang="en-US" dirty="0" err="1" smtClean="0"/>
              <a:t>Manul</a:t>
            </a:r>
            <a:r>
              <a:rPr lang="en-US" dirty="0" smtClean="0"/>
              <a:t>: </a:t>
            </a:r>
          </a:p>
          <a:p>
            <a:pPr marL="514350" indent="-514350">
              <a:buAutoNum type="arabicPeriod"/>
            </a:pPr>
            <a:r>
              <a:rPr lang="en-US" dirty="0"/>
              <a:t>Build </a:t>
            </a:r>
            <a:r>
              <a:rPr lang="en-US" dirty="0" err="1"/>
              <a:t>Matlab</a:t>
            </a:r>
            <a:r>
              <a:rPr lang="en-US" dirty="0"/>
              <a:t>/ </a:t>
            </a:r>
            <a:r>
              <a:rPr lang="en-US" dirty="0" err="1"/>
              <a:t>simulink</a:t>
            </a:r>
            <a:r>
              <a:rPr lang="en-US" dirty="0"/>
              <a:t> blocks</a:t>
            </a:r>
          </a:p>
          <a:p>
            <a:pPr marL="514350" indent="-514350">
              <a:buAutoNum type="arabicPeriod"/>
            </a:pPr>
            <a:r>
              <a:rPr lang="en-US" dirty="0"/>
              <a:t>Simulation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Let </a:t>
            </a:r>
            <a:r>
              <a:rPr lang="en-US" dirty="0"/>
              <a:t>DSP builder convert and synthesize VHDL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5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Using </a:t>
            </a:r>
            <a:r>
              <a:rPr lang="en-US" dirty="0" err="1" smtClean="0"/>
              <a:t>modelsim</a:t>
            </a:r>
            <a:r>
              <a:rPr lang="en-US" dirty="0" smtClean="0"/>
              <a:t> to simulate the </a:t>
            </a:r>
            <a:r>
              <a:rPr lang="en-US" dirty="0" err="1" smtClean="0"/>
              <a:t>testbench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5. Using </a:t>
            </a:r>
            <a:r>
              <a:rPr lang="en-US" dirty="0" err="1" smtClean="0"/>
              <a:t>Quantus</a:t>
            </a:r>
            <a:r>
              <a:rPr lang="en-US" dirty="0" smtClean="0"/>
              <a:t> II to do time sequence simulation.</a:t>
            </a:r>
          </a:p>
          <a:p>
            <a:pPr marL="0" indent="0">
              <a:buNone/>
            </a:pPr>
            <a:r>
              <a:rPr lang="en-US" dirty="0" smtClean="0"/>
              <a:t>6. Then </a:t>
            </a:r>
            <a:r>
              <a:rPr lang="en-US" dirty="0"/>
              <a:t>test by </a:t>
            </a:r>
            <a:r>
              <a:rPr lang="en-US" dirty="0" err="1"/>
              <a:t>SignalTap</a:t>
            </a:r>
            <a:r>
              <a:rPr lang="en-US" dirty="0"/>
              <a:t> II.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009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384</Words>
  <Application>Microsoft Macintosh PowerPoint</Application>
  <PresentationFormat>On-screen Show (4:3)</PresentationFormat>
  <Paragraphs>55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DSP Builder in MATLAB</vt:lpstr>
      <vt:lpstr>What is DSP builder?</vt:lpstr>
      <vt:lpstr>PowerPoint Presentation</vt:lpstr>
      <vt:lpstr>PowerPoint Presentation</vt:lpstr>
      <vt:lpstr>Relation to Verilog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Signal compiler</vt:lpstr>
      <vt:lpstr>Signal compiler</vt:lpstr>
      <vt:lpstr>PowerPoint Presentation</vt:lpstr>
      <vt:lpstr>PowerPoint Presentation</vt:lpstr>
      <vt:lpstr>PowerPoint Presentation</vt:lpstr>
      <vt:lpstr>Thank you.</vt:lpstr>
    </vt:vector>
  </TitlesOfParts>
  <Company>osu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 Builder in MATLAB</dc:title>
  <dc:creator>蔡振威 蔡</dc:creator>
  <cp:lastModifiedBy>蔡振威 蔡</cp:lastModifiedBy>
  <cp:revision>12</cp:revision>
  <dcterms:created xsi:type="dcterms:W3CDTF">2013-06-03T04:28:19Z</dcterms:created>
  <dcterms:modified xsi:type="dcterms:W3CDTF">2013-06-03T19:11:55Z</dcterms:modified>
</cp:coreProperties>
</file>