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47" r:id="rId2"/>
  </p:sldMasterIdLst>
  <p:notesMasterIdLst>
    <p:notesMasterId r:id="rId23"/>
  </p:notesMasterIdLst>
  <p:sldIdLst>
    <p:sldId id="273" r:id="rId3"/>
    <p:sldId id="290" r:id="rId4"/>
    <p:sldId id="291" r:id="rId5"/>
    <p:sldId id="292" r:id="rId6"/>
    <p:sldId id="293" r:id="rId7"/>
    <p:sldId id="275" r:id="rId8"/>
    <p:sldId id="274" r:id="rId9"/>
    <p:sldId id="276" r:id="rId10"/>
    <p:sldId id="277" r:id="rId11"/>
    <p:sldId id="283" r:id="rId12"/>
    <p:sldId id="278" r:id="rId13"/>
    <p:sldId id="279" r:id="rId14"/>
    <p:sldId id="280" r:id="rId15"/>
    <p:sldId id="281" r:id="rId16"/>
    <p:sldId id="287" r:id="rId17"/>
    <p:sldId id="284" r:id="rId18"/>
    <p:sldId id="286" r:id="rId19"/>
    <p:sldId id="282" r:id="rId20"/>
    <p:sldId id="289" r:id="rId21"/>
    <p:sldId id="288" r:id="rId2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FFC4"/>
    <a:srgbClr val="FFFCF7"/>
    <a:srgbClr val="FFF8EB"/>
    <a:srgbClr val="FFF1D5"/>
    <a:srgbClr val="EDF6FD"/>
    <a:srgbClr val="FFE4AF"/>
    <a:srgbClr val="FFCC66"/>
    <a:srgbClr val="C5FFE8"/>
    <a:srgbClr val="00FF99"/>
    <a:srgbClr val="B5D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96" autoAdjust="0"/>
    <p:restoredTop sz="94588" autoAdjust="0"/>
  </p:normalViewPr>
  <p:slideViewPr>
    <p:cSldViewPr>
      <p:cViewPr varScale="1">
        <p:scale>
          <a:sx n="125" d="100"/>
          <a:sy n="125" d="100"/>
        </p:scale>
        <p:origin x="147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08862-EE76-4D46-B55B-9028A1FC3D23}" type="datetimeFigureOut">
              <a:rPr lang="en-SG" smtClean="0"/>
              <a:pPr/>
              <a:t>7/6/2013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EF7BA-25EB-44CF-A7F4-C4499ABB954E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2161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2320" y="6525344"/>
            <a:ext cx="1152128" cy="293117"/>
          </a:xfrm>
        </p:spPr>
        <p:txBody>
          <a:bodyPr/>
          <a:lstStyle/>
          <a:p>
            <a:fld id="{FADB9EB6-3A76-43DC-9A45-078DEBF2208D}" type="datetime1">
              <a:rPr lang="en-SG" smtClean="0"/>
              <a:pPr/>
              <a:t>7/6/2013</a:t>
            </a:fld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B45211D-31CC-4DA9-B1E9-E9B2BDE1A9E8}" type="slidenum">
              <a:rPr lang="en-SG" smtClean="0"/>
              <a:pPr/>
              <a:t>‹#›</a:t>
            </a:fld>
            <a:endParaRPr lang="en-SG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98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reeform 6"/>
          <p:cNvSpPr>
            <a:spLocks/>
          </p:cNvSpPr>
          <p:nvPr/>
        </p:nvSpPr>
        <p:spPr bwMode="auto">
          <a:xfrm>
            <a:off x="-9526" y="-7144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100000">
                <a:srgbClr val="093D6D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1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80000">
                <a:srgbClr val="0C5598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524328" y="6525344"/>
            <a:ext cx="1080120" cy="293117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A8EE4B2-73E9-46F6-832C-53C6DDB83F35}" type="datetime1">
              <a:rPr lang="en-SG" smtClean="0"/>
              <a:pPr/>
              <a:t>7/6/2013</a:t>
            </a:fld>
            <a:endParaRPr lang="en-SG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594104" y="6525344"/>
            <a:ext cx="514400" cy="288032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B45211D-31CC-4DA9-B1E9-E9B2BDE1A9E8}" type="slidenum">
              <a:rPr lang="en-SG" smtClean="0"/>
              <a:pPr/>
              <a:t>‹#›</a:t>
            </a:fld>
            <a:endParaRPr lang="en-SG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lanahead_welcom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692" y="836712"/>
            <a:ext cx="2895015" cy="2160240"/>
          </a:xfrm>
          <a:prstGeom prst="rect">
            <a:avLst/>
          </a:prstGeom>
        </p:spPr>
      </p:pic>
      <p:sp>
        <p:nvSpPr>
          <p:cNvPr id="4" name="Rectangle 9"/>
          <p:cNvSpPr txBox="1">
            <a:spLocks noChangeArrowheads="1"/>
          </p:cNvSpPr>
          <p:nvPr/>
        </p:nvSpPr>
        <p:spPr>
          <a:xfrm>
            <a:off x="761999" y="3501008"/>
            <a:ext cx="7772400" cy="2376264"/>
          </a:xfrm>
          <a:prstGeom prst="rect">
            <a:avLst/>
          </a:prstGeom>
          <a:noFill/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FPGA Design flow using </a:t>
            </a:r>
            <a:r>
              <a:rPr kumimoji="0" lang="en-US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PlanAhead</a:t>
            </a:r>
            <a:endParaRPr kumimoji="0" lang="en-US" sz="4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000" b="1" dirty="0">
              <a:solidFill>
                <a:srgbClr val="FF0000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Mahmoud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Sadollahi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smtClean="0">
                <a:latin typeface="Calibri" pitchFamily="34" charset="0"/>
                <a:ea typeface="+mj-ea"/>
                <a:cs typeface="+mj-cs"/>
              </a:rPr>
              <a:t>Vahid </a:t>
            </a:r>
            <a:r>
              <a:rPr lang="en-US" sz="2400" b="1" dirty="0" err="1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j-ea"/>
                <a:cs typeface="+mj-cs"/>
              </a:rPr>
              <a:t>Behravan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Implementation Analysis</a:t>
            </a:r>
          </a:p>
        </p:txBody>
      </p:sp>
      <p:sp>
        <p:nvSpPr>
          <p:cNvPr id="168" name="Slide Number Placeholder 6"/>
          <p:cNvSpPr txBox="1">
            <a:spLocks/>
          </p:cNvSpPr>
          <p:nvPr/>
        </p:nvSpPr>
        <p:spPr>
          <a:xfrm>
            <a:off x="8666112" y="6525344"/>
            <a:ext cx="514400" cy="28803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45211D-31CC-4DA9-B1E9-E9B2BDE1A9E8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SG" sz="12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69" name="Date Placeholder 7"/>
          <p:cNvSpPr txBox="1">
            <a:spLocks/>
          </p:cNvSpPr>
          <p:nvPr/>
        </p:nvSpPr>
        <p:spPr>
          <a:xfrm>
            <a:off x="7740352" y="6525344"/>
            <a:ext cx="925760" cy="29311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00E520-FF2F-49D2-89FE-71465D91DD69}" type="datetime1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7/6/2013</a:t>
            </a:fld>
            <a:endParaRPr kumimoji="0" lang="en-SG" sz="12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43608" y="1268760"/>
            <a:ext cx="70567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Design statistics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Hierarchical viewer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Schematic viewer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Timing report and critical path viewer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DRC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Connectivity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err="1" smtClean="0"/>
              <a:t>Floorplanning</a:t>
            </a:r>
            <a:endParaRPr lang="en-US" dirty="0" smtClean="0"/>
          </a:p>
          <a:p>
            <a:endParaRPr lang="en-US" dirty="0" smtClean="0"/>
          </a:p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Design statistics</a:t>
            </a:r>
          </a:p>
        </p:txBody>
      </p:sp>
      <p:sp>
        <p:nvSpPr>
          <p:cNvPr id="168" name="Slide Number Placeholder 6"/>
          <p:cNvSpPr txBox="1">
            <a:spLocks/>
          </p:cNvSpPr>
          <p:nvPr/>
        </p:nvSpPr>
        <p:spPr>
          <a:xfrm>
            <a:off x="8666112" y="6525344"/>
            <a:ext cx="514400" cy="28803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45211D-31CC-4DA9-B1E9-E9B2BDE1A9E8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SG" sz="12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69" name="Date Placeholder 7"/>
          <p:cNvSpPr txBox="1">
            <a:spLocks/>
          </p:cNvSpPr>
          <p:nvPr/>
        </p:nvSpPr>
        <p:spPr>
          <a:xfrm>
            <a:off x="7812360" y="6525344"/>
            <a:ext cx="853752" cy="29311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00E520-FF2F-49D2-89FE-71465D91DD69}" type="datetime1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7/6/2013</a:t>
            </a:fld>
            <a:endParaRPr kumimoji="0" lang="en-SG" sz="12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43608" y="1268760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S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9753"/>
            <a:ext cx="9144000" cy="4981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Hierarchical viewer</a:t>
            </a:r>
          </a:p>
        </p:txBody>
      </p:sp>
      <p:sp>
        <p:nvSpPr>
          <p:cNvPr id="168" name="Slide Number Placeholder 6"/>
          <p:cNvSpPr txBox="1">
            <a:spLocks/>
          </p:cNvSpPr>
          <p:nvPr/>
        </p:nvSpPr>
        <p:spPr>
          <a:xfrm>
            <a:off x="8666112" y="6525344"/>
            <a:ext cx="514400" cy="28803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45211D-31CC-4DA9-B1E9-E9B2BDE1A9E8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SG" sz="12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69" name="Date Placeholder 7"/>
          <p:cNvSpPr txBox="1">
            <a:spLocks/>
          </p:cNvSpPr>
          <p:nvPr/>
        </p:nvSpPr>
        <p:spPr>
          <a:xfrm>
            <a:off x="7812360" y="6525344"/>
            <a:ext cx="853752" cy="29311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00E520-FF2F-49D2-89FE-71465D91DD69}" type="datetime1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7/6/2013</a:t>
            </a:fld>
            <a:endParaRPr kumimoji="0" lang="en-SG" sz="12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43608" y="1268760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S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1255737"/>
            <a:ext cx="9134475" cy="4981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Schematic viewer</a:t>
            </a:r>
          </a:p>
        </p:txBody>
      </p:sp>
      <p:sp>
        <p:nvSpPr>
          <p:cNvPr id="168" name="Slide Number Placeholder 6"/>
          <p:cNvSpPr txBox="1">
            <a:spLocks/>
          </p:cNvSpPr>
          <p:nvPr/>
        </p:nvSpPr>
        <p:spPr>
          <a:xfrm>
            <a:off x="8666112" y="6525344"/>
            <a:ext cx="514400" cy="28803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45211D-31CC-4DA9-B1E9-E9B2BDE1A9E8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SG" sz="12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69" name="Date Placeholder 7"/>
          <p:cNvSpPr txBox="1">
            <a:spLocks/>
          </p:cNvSpPr>
          <p:nvPr/>
        </p:nvSpPr>
        <p:spPr>
          <a:xfrm>
            <a:off x="7740352" y="6525344"/>
            <a:ext cx="925760" cy="29311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00E520-FF2F-49D2-89FE-71465D91DD69}" type="datetime1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7/6/2013</a:t>
            </a:fld>
            <a:endParaRPr kumimoji="0" lang="en-SG" sz="12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43608" y="1268760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SG" dirty="0"/>
          </a:p>
        </p:txBody>
      </p:sp>
      <p:pic>
        <p:nvPicPr>
          <p:cNvPr id="6" name="Picture 5" descr="schemati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68760"/>
            <a:ext cx="9144000" cy="5140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Connectivity</a:t>
            </a:r>
          </a:p>
        </p:txBody>
      </p:sp>
      <p:sp>
        <p:nvSpPr>
          <p:cNvPr id="168" name="Slide Number Placeholder 6"/>
          <p:cNvSpPr txBox="1">
            <a:spLocks/>
          </p:cNvSpPr>
          <p:nvPr/>
        </p:nvSpPr>
        <p:spPr>
          <a:xfrm>
            <a:off x="8666112" y="6525344"/>
            <a:ext cx="514400" cy="28803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45211D-31CC-4DA9-B1E9-E9B2BDE1A9E8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SG" sz="12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69" name="Date Placeholder 7"/>
          <p:cNvSpPr txBox="1">
            <a:spLocks/>
          </p:cNvSpPr>
          <p:nvPr/>
        </p:nvSpPr>
        <p:spPr>
          <a:xfrm>
            <a:off x="7740352" y="6525344"/>
            <a:ext cx="925760" cy="29311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00E520-FF2F-49D2-89FE-71465D91DD69}" type="datetime1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7/6/2013</a:t>
            </a:fld>
            <a:endParaRPr kumimoji="0" lang="en-SG" sz="12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43608" y="1268760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SG" dirty="0"/>
          </a:p>
        </p:txBody>
      </p:sp>
      <p:pic>
        <p:nvPicPr>
          <p:cNvPr id="6" name="Picture 5" descr="connectivi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12346"/>
            <a:ext cx="9144000" cy="5140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Connectivity (Cont.)</a:t>
            </a:r>
          </a:p>
        </p:txBody>
      </p:sp>
      <p:sp>
        <p:nvSpPr>
          <p:cNvPr id="168" name="Slide Number Placeholder 6"/>
          <p:cNvSpPr txBox="1">
            <a:spLocks/>
          </p:cNvSpPr>
          <p:nvPr/>
        </p:nvSpPr>
        <p:spPr>
          <a:xfrm>
            <a:off x="8666112" y="6525344"/>
            <a:ext cx="514400" cy="28803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45211D-31CC-4DA9-B1E9-E9B2BDE1A9E8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SG" sz="12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69" name="Date Placeholder 7"/>
          <p:cNvSpPr txBox="1">
            <a:spLocks/>
          </p:cNvSpPr>
          <p:nvPr/>
        </p:nvSpPr>
        <p:spPr>
          <a:xfrm>
            <a:off x="7812360" y="6525344"/>
            <a:ext cx="853752" cy="29311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00E520-FF2F-49D2-89FE-71465D91DD69}" type="datetime1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7/6/2013</a:t>
            </a:fld>
            <a:endParaRPr kumimoji="0" lang="en-SG" sz="12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43608" y="1268760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SG" dirty="0"/>
          </a:p>
        </p:txBody>
      </p:sp>
      <p:pic>
        <p:nvPicPr>
          <p:cNvPr id="7" name="Picture 6" descr="connectivity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40338"/>
            <a:ext cx="9144000" cy="5140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Critical path viewer</a:t>
            </a:r>
          </a:p>
        </p:txBody>
      </p:sp>
      <p:sp>
        <p:nvSpPr>
          <p:cNvPr id="168" name="Slide Number Placeholder 6"/>
          <p:cNvSpPr txBox="1">
            <a:spLocks/>
          </p:cNvSpPr>
          <p:nvPr/>
        </p:nvSpPr>
        <p:spPr>
          <a:xfrm>
            <a:off x="8666112" y="6525344"/>
            <a:ext cx="514400" cy="28803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45211D-31CC-4DA9-B1E9-E9B2BDE1A9E8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SG" sz="12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69" name="Date Placeholder 7"/>
          <p:cNvSpPr txBox="1">
            <a:spLocks/>
          </p:cNvSpPr>
          <p:nvPr/>
        </p:nvSpPr>
        <p:spPr>
          <a:xfrm>
            <a:off x="7812360" y="6525344"/>
            <a:ext cx="853752" cy="29311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00E520-FF2F-49D2-89FE-71465D91DD69}" type="datetime1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7/6/2013</a:t>
            </a:fld>
            <a:endParaRPr kumimoji="0" lang="en-SG" sz="12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43608" y="1268760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SG" dirty="0"/>
          </a:p>
        </p:txBody>
      </p:sp>
      <p:pic>
        <p:nvPicPr>
          <p:cNvPr id="7" name="Picture 6" descr="faild_pat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Implementation Analysis</a:t>
            </a:r>
          </a:p>
        </p:txBody>
      </p:sp>
      <p:sp>
        <p:nvSpPr>
          <p:cNvPr id="168" name="Slide Number Placeholder 6"/>
          <p:cNvSpPr txBox="1">
            <a:spLocks/>
          </p:cNvSpPr>
          <p:nvPr/>
        </p:nvSpPr>
        <p:spPr>
          <a:xfrm>
            <a:off x="8666112" y="6525344"/>
            <a:ext cx="514400" cy="28803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45211D-31CC-4DA9-B1E9-E9B2BDE1A9E8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SG" sz="12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69" name="Date Placeholder 7"/>
          <p:cNvSpPr txBox="1">
            <a:spLocks/>
          </p:cNvSpPr>
          <p:nvPr/>
        </p:nvSpPr>
        <p:spPr>
          <a:xfrm>
            <a:off x="7668344" y="6525344"/>
            <a:ext cx="997768" cy="29311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00E520-FF2F-49D2-89FE-71465D91DD69}" type="datetime1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7/6/2013</a:t>
            </a:fld>
            <a:endParaRPr kumimoji="0" lang="en-SG" sz="12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43608" y="1268761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Defining area for each block (module) can be done with adding some lines in UCF file.</a:t>
            </a:r>
            <a:endParaRPr lang="en-SG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2132856"/>
            <a:ext cx="4772025" cy="1771650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Floorplanning</a:t>
            </a:r>
            <a:endParaRPr lang="en-US" sz="2800" b="1" dirty="0" smtClean="0">
              <a:solidFill>
                <a:schemeClr val="bg1"/>
              </a:solidFill>
            </a:endParaRPr>
          </a:p>
        </p:txBody>
      </p:sp>
      <p:sp>
        <p:nvSpPr>
          <p:cNvPr id="168" name="Slide Number Placeholder 6"/>
          <p:cNvSpPr txBox="1">
            <a:spLocks/>
          </p:cNvSpPr>
          <p:nvPr/>
        </p:nvSpPr>
        <p:spPr>
          <a:xfrm>
            <a:off x="8666112" y="6525344"/>
            <a:ext cx="514400" cy="28803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45211D-31CC-4DA9-B1E9-E9B2BDE1A9E8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SG" sz="12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69" name="Date Placeholder 7"/>
          <p:cNvSpPr txBox="1">
            <a:spLocks/>
          </p:cNvSpPr>
          <p:nvPr/>
        </p:nvSpPr>
        <p:spPr>
          <a:xfrm>
            <a:off x="7740352" y="6525344"/>
            <a:ext cx="925760" cy="29311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00E520-FF2F-49D2-89FE-71465D91DD69}" type="datetime1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7/6/2013</a:t>
            </a:fld>
            <a:endParaRPr kumimoji="0" lang="en-SG" sz="12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43608" y="1268760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SG" dirty="0"/>
          </a:p>
        </p:txBody>
      </p:sp>
      <p:pic>
        <p:nvPicPr>
          <p:cNvPr id="6" name="Picture 5" descr="floorpl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168" name="Slide Number Placeholder 6"/>
          <p:cNvSpPr txBox="1">
            <a:spLocks/>
          </p:cNvSpPr>
          <p:nvPr/>
        </p:nvSpPr>
        <p:spPr>
          <a:xfrm>
            <a:off x="8666112" y="6525344"/>
            <a:ext cx="514400" cy="28803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45211D-31CC-4DA9-B1E9-E9B2BDE1A9E8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SG" sz="12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69" name="Date Placeholder 7"/>
          <p:cNvSpPr txBox="1">
            <a:spLocks/>
          </p:cNvSpPr>
          <p:nvPr/>
        </p:nvSpPr>
        <p:spPr>
          <a:xfrm>
            <a:off x="7668344" y="6525344"/>
            <a:ext cx="997768" cy="29311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00E520-FF2F-49D2-89FE-71465D91DD69}" type="datetime1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7/6/2013</a:t>
            </a:fld>
            <a:endParaRPr kumimoji="0" lang="en-SG" sz="12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43608" y="1268761"/>
            <a:ext cx="70567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When all HDL coding techniques don’t help to achieve desired performance, there is one more way: </a:t>
            </a:r>
            <a:r>
              <a:rPr lang="en-US" dirty="0" err="1" smtClean="0">
                <a:solidFill>
                  <a:srgbClr val="FF0000"/>
                </a:solidFill>
              </a:rPr>
              <a:t>Floorplanning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For </a:t>
            </a:r>
            <a:r>
              <a:rPr lang="en-US" dirty="0" err="1" smtClean="0"/>
              <a:t>Floorplanning</a:t>
            </a:r>
            <a:r>
              <a:rPr lang="en-US" dirty="0" smtClean="0"/>
              <a:t> we need to make a very important decision: which block or blocks are good candidates for </a:t>
            </a:r>
            <a:r>
              <a:rPr lang="en-US" dirty="0" err="1" smtClean="0"/>
              <a:t>floorplanning</a:t>
            </a:r>
            <a:r>
              <a:rPr lang="en-US" dirty="0" smtClean="0"/>
              <a:t>?: </a:t>
            </a:r>
            <a:r>
              <a:rPr lang="en-US" dirty="0" err="1" smtClean="0">
                <a:solidFill>
                  <a:srgbClr val="FF0000"/>
                </a:solidFill>
              </a:rPr>
              <a:t>PlanAhead</a:t>
            </a:r>
            <a:r>
              <a:rPr lang="en-US" dirty="0" smtClean="0"/>
              <a:t> helps designer to make this decision.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err="1" smtClean="0"/>
              <a:t>Floorplannig</a:t>
            </a:r>
            <a:r>
              <a:rPr lang="en-US" dirty="0" smtClean="0"/>
              <a:t> is an </a:t>
            </a:r>
            <a:r>
              <a:rPr lang="en-US" dirty="0" smtClean="0">
                <a:solidFill>
                  <a:srgbClr val="FF0000"/>
                </a:solidFill>
              </a:rPr>
              <a:t>iterative</a:t>
            </a:r>
            <a:r>
              <a:rPr lang="en-US" dirty="0" smtClean="0"/>
              <a:t> procedure.</a:t>
            </a:r>
          </a:p>
          <a:p>
            <a:endParaRPr lang="en-US" dirty="0" smtClean="0"/>
          </a:p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What is FPGA ?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68" name="Slide Number Placeholder 6"/>
          <p:cNvSpPr txBox="1">
            <a:spLocks/>
          </p:cNvSpPr>
          <p:nvPr/>
        </p:nvSpPr>
        <p:spPr>
          <a:xfrm>
            <a:off x="8666112" y="6525344"/>
            <a:ext cx="514400" cy="28803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B45211D-31CC-4DA9-B1E9-E9B2BDE1A9E8}" type="slidenum">
              <a:rPr lang="en-SG" sz="1200" smtClean="0">
                <a:solidFill>
                  <a:srgbClr val="7CBBF5">
                    <a:lumMod val="50000"/>
                  </a:srgbClr>
                </a:solidFill>
              </a:rPr>
              <a:pPr>
                <a:defRPr/>
              </a:pPr>
              <a:t>2</a:t>
            </a:fld>
            <a:endParaRPr lang="en-SG" sz="1200" dirty="0">
              <a:solidFill>
                <a:srgbClr val="7CBBF5">
                  <a:lumMod val="50000"/>
                </a:srgbClr>
              </a:solidFill>
            </a:endParaRPr>
          </a:p>
        </p:txBody>
      </p:sp>
      <p:sp>
        <p:nvSpPr>
          <p:cNvPr id="169" name="Date Placeholder 7"/>
          <p:cNvSpPr txBox="1">
            <a:spLocks/>
          </p:cNvSpPr>
          <p:nvPr/>
        </p:nvSpPr>
        <p:spPr>
          <a:xfrm>
            <a:off x="7740352" y="6525344"/>
            <a:ext cx="925760" cy="29311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D00E520-FF2F-49D2-89FE-71465D91DD69}" type="datetime1">
              <a:rPr lang="en-SG" sz="1200" smtClean="0">
                <a:solidFill>
                  <a:srgbClr val="7CBBF5">
                    <a:lumMod val="50000"/>
                  </a:srgbClr>
                </a:solidFill>
              </a:rPr>
              <a:pPr>
                <a:defRPr/>
              </a:pPr>
              <a:t>7/6/2013</a:t>
            </a:fld>
            <a:endParaRPr lang="en-SG" sz="1200" dirty="0">
              <a:solidFill>
                <a:srgbClr val="7CBBF5">
                  <a:lumMod val="50000"/>
                </a:srgb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43608" y="1268760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A </a:t>
            </a:r>
            <a:r>
              <a:rPr lang="en-US" b="1" dirty="0"/>
              <a:t>field-programmable gate array</a:t>
            </a:r>
            <a:r>
              <a:rPr lang="en-US" dirty="0"/>
              <a:t> (</a:t>
            </a:r>
            <a:r>
              <a:rPr lang="en-US" b="1" dirty="0"/>
              <a:t>FPGA</a:t>
            </a:r>
            <a:r>
              <a:rPr lang="en-US" dirty="0"/>
              <a:t>) is an </a:t>
            </a:r>
            <a:r>
              <a:rPr lang="en-US" dirty="0" smtClean="0"/>
              <a:t>integrated circuit designed </a:t>
            </a:r>
            <a:r>
              <a:rPr lang="en-US" dirty="0"/>
              <a:t>to be configured by a customer or a designer after manufacturing</a:t>
            </a:r>
            <a:endParaRPr lang="en-US" dirty="0" smtClean="0">
              <a:solidFill>
                <a:prstClr val="black"/>
              </a:solidFill>
            </a:endParaRPr>
          </a:p>
          <a:p>
            <a:endParaRPr lang="en-SG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204864"/>
            <a:ext cx="3810000" cy="2962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32856"/>
            <a:ext cx="3810000" cy="1714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280" y="4325097"/>
            <a:ext cx="2549064" cy="165718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315908" y="2375168"/>
            <a:ext cx="841276" cy="1592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347864" y="4692337"/>
            <a:ext cx="792088" cy="514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0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lide Number Placeholder 6"/>
          <p:cNvSpPr txBox="1">
            <a:spLocks/>
          </p:cNvSpPr>
          <p:nvPr/>
        </p:nvSpPr>
        <p:spPr>
          <a:xfrm>
            <a:off x="8666112" y="6525344"/>
            <a:ext cx="514400" cy="28803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45211D-31CC-4DA9-B1E9-E9B2BDE1A9E8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SG" sz="12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69" name="Date Placeholder 7"/>
          <p:cNvSpPr txBox="1">
            <a:spLocks/>
          </p:cNvSpPr>
          <p:nvPr/>
        </p:nvSpPr>
        <p:spPr>
          <a:xfrm>
            <a:off x="7812360" y="6525344"/>
            <a:ext cx="853752" cy="29311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00E520-FF2F-49D2-89FE-71465D91DD69}" type="datetime1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7/6/2013</a:t>
            </a:fld>
            <a:endParaRPr kumimoji="0" lang="en-SG" sz="12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43608" y="1268761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2744641" y="2967335"/>
            <a:ext cx="36547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FPGA manufacturers</a:t>
            </a:r>
          </a:p>
        </p:txBody>
      </p:sp>
      <p:sp>
        <p:nvSpPr>
          <p:cNvPr id="168" name="Slide Number Placeholder 6"/>
          <p:cNvSpPr txBox="1">
            <a:spLocks/>
          </p:cNvSpPr>
          <p:nvPr/>
        </p:nvSpPr>
        <p:spPr>
          <a:xfrm>
            <a:off x="8666112" y="6525344"/>
            <a:ext cx="514400" cy="28803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B45211D-31CC-4DA9-B1E9-E9B2BDE1A9E8}" type="slidenum">
              <a:rPr lang="en-SG" sz="1200" smtClean="0">
                <a:solidFill>
                  <a:srgbClr val="7CBBF5">
                    <a:lumMod val="50000"/>
                  </a:srgbClr>
                </a:solidFill>
              </a:rPr>
              <a:pPr>
                <a:defRPr/>
              </a:pPr>
              <a:t>3</a:t>
            </a:fld>
            <a:endParaRPr lang="en-SG" sz="1200" dirty="0">
              <a:solidFill>
                <a:srgbClr val="7CBBF5">
                  <a:lumMod val="50000"/>
                </a:srgbClr>
              </a:solidFill>
            </a:endParaRPr>
          </a:p>
        </p:txBody>
      </p:sp>
      <p:sp>
        <p:nvSpPr>
          <p:cNvPr id="169" name="Date Placeholder 7"/>
          <p:cNvSpPr txBox="1">
            <a:spLocks/>
          </p:cNvSpPr>
          <p:nvPr/>
        </p:nvSpPr>
        <p:spPr>
          <a:xfrm>
            <a:off x="7740352" y="6525344"/>
            <a:ext cx="925760" cy="29311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D00E520-FF2F-49D2-89FE-71465D91DD69}" type="datetime1">
              <a:rPr lang="en-SG" sz="1200" smtClean="0">
                <a:solidFill>
                  <a:srgbClr val="7CBBF5">
                    <a:lumMod val="50000"/>
                  </a:srgbClr>
                </a:solidFill>
              </a:rPr>
              <a:pPr>
                <a:defRPr/>
              </a:pPr>
              <a:t>7/6/2013</a:t>
            </a:fld>
            <a:endParaRPr lang="en-SG" sz="1200" dirty="0">
              <a:solidFill>
                <a:srgbClr val="7CBBF5">
                  <a:lumMod val="50000"/>
                </a:srgb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43608" y="1268760"/>
            <a:ext cx="70567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Xilinx and Altera two major FPGA manufacturers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2010 market share: (reference : sourcetech411.com)</a:t>
            </a:r>
          </a:p>
          <a:p>
            <a:pPr>
              <a:buFont typeface="Wingdings" pitchFamily="2" charset="2"/>
              <a:buChar char="q"/>
            </a:pPr>
            <a:endParaRPr lang="en-US" i="1" dirty="0"/>
          </a:p>
          <a:p>
            <a:pPr>
              <a:buFont typeface="Wingdings" pitchFamily="2" charset="2"/>
              <a:buChar char="q"/>
            </a:pPr>
            <a:endParaRPr lang="en-US" i="1" dirty="0" smtClean="0"/>
          </a:p>
          <a:p>
            <a:pPr>
              <a:buFont typeface="Wingdings" pitchFamily="2" charset="2"/>
              <a:buChar char="q"/>
            </a:pPr>
            <a:endParaRPr lang="en-US" i="1" dirty="0"/>
          </a:p>
          <a:p>
            <a:pPr>
              <a:buFont typeface="Wingdings" pitchFamily="2" charset="2"/>
              <a:buChar char="q"/>
            </a:pPr>
            <a:endParaRPr lang="en-US" i="1" dirty="0" smtClean="0"/>
          </a:p>
          <a:p>
            <a:pPr>
              <a:buFont typeface="Wingdings" pitchFamily="2" charset="2"/>
              <a:buChar char="q"/>
            </a:pPr>
            <a:endParaRPr lang="en-US" i="1" dirty="0"/>
          </a:p>
          <a:p>
            <a:pPr>
              <a:buFont typeface="Wingdings" pitchFamily="2" charset="2"/>
              <a:buChar char="q"/>
            </a:pPr>
            <a:endParaRPr lang="en-US" i="1" dirty="0" smtClean="0"/>
          </a:p>
          <a:p>
            <a:pPr>
              <a:buFont typeface="Wingdings" pitchFamily="2" charset="2"/>
              <a:buChar char="q"/>
            </a:pPr>
            <a:endParaRPr lang="en-US" i="1" dirty="0"/>
          </a:p>
          <a:p>
            <a:pPr>
              <a:buFont typeface="Wingdings" pitchFamily="2" charset="2"/>
              <a:buChar char="q"/>
            </a:pPr>
            <a:endParaRPr lang="en-US" i="1" dirty="0" smtClean="0"/>
          </a:p>
          <a:p>
            <a:pPr>
              <a:buFont typeface="Wingdings" pitchFamily="2" charset="2"/>
              <a:buChar char="q"/>
            </a:pPr>
            <a:endParaRPr lang="en-US" i="1" dirty="0"/>
          </a:p>
          <a:p>
            <a:pPr>
              <a:buFont typeface="Wingdings" pitchFamily="2" charset="2"/>
              <a:buChar char="q"/>
            </a:pPr>
            <a:endParaRPr lang="en-US" i="1" dirty="0" smtClean="0"/>
          </a:p>
          <a:p>
            <a:pPr>
              <a:buFont typeface="Wingdings" pitchFamily="2" charset="2"/>
              <a:buChar char="q"/>
            </a:pPr>
            <a:endParaRPr lang="en-US" i="1" dirty="0"/>
          </a:p>
          <a:p>
            <a:pPr>
              <a:buFont typeface="Wingdings" pitchFamily="2" charset="2"/>
              <a:buChar char="q"/>
            </a:pPr>
            <a:endParaRPr lang="en-US" i="1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2012 market share: Xilinx 47% , Altera 41%</a:t>
            </a:r>
          </a:p>
          <a:p>
            <a:endParaRPr lang="en-SG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2581845"/>
            <a:ext cx="2909556" cy="214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3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FPGA programming tools</a:t>
            </a:r>
          </a:p>
        </p:txBody>
      </p:sp>
      <p:sp>
        <p:nvSpPr>
          <p:cNvPr id="168" name="Slide Number Placeholder 6"/>
          <p:cNvSpPr txBox="1">
            <a:spLocks/>
          </p:cNvSpPr>
          <p:nvPr/>
        </p:nvSpPr>
        <p:spPr>
          <a:xfrm>
            <a:off x="8666112" y="6525344"/>
            <a:ext cx="514400" cy="28803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B45211D-31CC-4DA9-B1E9-E9B2BDE1A9E8}" type="slidenum">
              <a:rPr lang="en-SG" sz="1200" smtClean="0">
                <a:solidFill>
                  <a:srgbClr val="7CBBF5">
                    <a:lumMod val="50000"/>
                  </a:srgbClr>
                </a:solidFill>
              </a:rPr>
              <a:pPr>
                <a:defRPr/>
              </a:pPr>
              <a:t>4</a:t>
            </a:fld>
            <a:endParaRPr lang="en-SG" sz="1200" dirty="0">
              <a:solidFill>
                <a:srgbClr val="7CBBF5">
                  <a:lumMod val="50000"/>
                </a:srgbClr>
              </a:solidFill>
            </a:endParaRPr>
          </a:p>
        </p:txBody>
      </p:sp>
      <p:sp>
        <p:nvSpPr>
          <p:cNvPr id="169" name="Date Placeholder 7"/>
          <p:cNvSpPr txBox="1">
            <a:spLocks/>
          </p:cNvSpPr>
          <p:nvPr/>
        </p:nvSpPr>
        <p:spPr>
          <a:xfrm>
            <a:off x="7740352" y="6525344"/>
            <a:ext cx="925760" cy="29311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D00E520-FF2F-49D2-89FE-71465D91DD69}" type="datetime1">
              <a:rPr lang="en-SG" sz="1200" smtClean="0">
                <a:solidFill>
                  <a:srgbClr val="7CBBF5">
                    <a:lumMod val="50000"/>
                  </a:srgbClr>
                </a:solidFill>
              </a:rPr>
              <a:pPr>
                <a:defRPr/>
              </a:pPr>
              <a:t>7/6/2013</a:t>
            </a:fld>
            <a:endParaRPr lang="en-SG" sz="1200" dirty="0">
              <a:solidFill>
                <a:srgbClr val="7CBBF5">
                  <a:lumMod val="50000"/>
                </a:srgb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43608" y="1268760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Xilinx  : ISE , </a:t>
            </a:r>
            <a:r>
              <a:rPr lang="en-US" dirty="0" err="1" smtClean="0"/>
              <a:t>PlanAhead</a:t>
            </a:r>
            <a:r>
              <a:rPr lang="en-US" dirty="0" smtClean="0"/>
              <a:t> , …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Altera : </a:t>
            </a:r>
            <a:r>
              <a:rPr lang="en-US" dirty="0" err="1" smtClean="0"/>
              <a:t>Quartus</a:t>
            </a:r>
            <a:r>
              <a:rPr lang="en-US" dirty="0" smtClean="0"/>
              <a:t> II</a:t>
            </a:r>
          </a:p>
          <a:p>
            <a:endParaRPr lang="en-S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5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Xilinx FPGA families</a:t>
            </a:r>
          </a:p>
        </p:txBody>
      </p:sp>
      <p:sp>
        <p:nvSpPr>
          <p:cNvPr id="168" name="Slide Number Placeholder 6"/>
          <p:cNvSpPr txBox="1">
            <a:spLocks/>
          </p:cNvSpPr>
          <p:nvPr/>
        </p:nvSpPr>
        <p:spPr>
          <a:xfrm>
            <a:off x="8666112" y="6525344"/>
            <a:ext cx="514400" cy="28803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B45211D-31CC-4DA9-B1E9-E9B2BDE1A9E8}" type="slidenum">
              <a:rPr lang="en-SG" sz="1200" smtClean="0">
                <a:solidFill>
                  <a:srgbClr val="7CBBF5">
                    <a:lumMod val="50000"/>
                  </a:srgbClr>
                </a:solidFill>
              </a:rPr>
              <a:pPr>
                <a:defRPr/>
              </a:pPr>
              <a:t>5</a:t>
            </a:fld>
            <a:endParaRPr lang="en-SG" sz="1200" dirty="0">
              <a:solidFill>
                <a:srgbClr val="7CBBF5">
                  <a:lumMod val="50000"/>
                </a:srgbClr>
              </a:solidFill>
            </a:endParaRPr>
          </a:p>
        </p:txBody>
      </p:sp>
      <p:sp>
        <p:nvSpPr>
          <p:cNvPr id="169" name="Date Placeholder 7"/>
          <p:cNvSpPr txBox="1">
            <a:spLocks/>
          </p:cNvSpPr>
          <p:nvPr/>
        </p:nvSpPr>
        <p:spPr>
          <a:xfrm>
            <a:off x="7740352" y="6525344"/>
            <a:ext cx="925760" cy="29311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D00E520-FF2F-49D2-89FE-71465D91DD69}" type="datetime1">
              <a:rPr lang="en-SG" sz="1200" smtClean="0">
                <a:solidFill>
                  <a:srgbClr val="7CBBF5">
                    <a:lumMod val="50000"/>
                  </a:srgbClr>
                </a:solidFill>
              </a:rPr>
              <a:pPr>
                <a:defRPr/>
              </a:pPr>
              <a:t>7/6/2013</a:t>
            </a:fld>
            <a:endParaRPr lang="en-SG" sz="1200" dirty="0">
              <a:solidFill>
                <a:srgbClr val="7CBBF5">
                  <a:lumMod val="50000"/>
                </a:srgb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43608" y="1268760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CPLD, SPARTAN, VIRTEX, KINTEX, ARTIX, … </a:t>
            </a:r>
            <a:endParaRPr lang="en-SG" dirty="0">
              <a:solidFill>
                <a:prstClr val="black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905229"/>
              </p:ext>
            </p:extLst>
          </p:nvPr>
        </p:nvGraphicFramePr>
        <p:xfrm>
          <a:off x="827585" y="2060847"/>
          <a:ext cx="6768750" cy="4588386"/>
        </p:xfrm>
        <a:graphic>
          <a:graphicData uri="http://schemas.openxmlformats.org/drawingml/2006/table">
            <a:tbl>
              <a:tblPr/>
              <a:tblGrid>
                <a:gridCol w="1128125"/>
                <a:gridCol w="1128125"/>
                <a:gridCol w="1128125"/>
                <a:gridCol w="1128125"/>
                <a:gridCol w="1128125"/>
                <a:gridCol w="1128125"/>
              </a:tblGrid>
              <a:tr h="131859">
                <a:tc>
                  <a:txBody>
                    <a:bodyPr/>
                    <a:lstStyle/>
                    <a:p>
                      <a:r>
                        <a:rPr lang="en-US" sz="900" b="1" dirty="0"/>
                        <a:t>Features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Artix-7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Kintex-7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Virtex-7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Spartan-6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Virtex-6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859">
                <a:tc>
                  <a:txBody>
                    <a:bodyPr/>
                    <a:lstStyle/>
                    <a:p>
                      <a:r>
                        <a:rPr lang="en-US" sz="900" b="1" dirty="0"/>
                        <a:t>Logic Cells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215,000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480,000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2,000,000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150,000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760,000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859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BlockRAM</a:t>
                      </a:r>
                      <a:endParaRPr lang="en-US" sz="900" b="1" dirty="0"/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13Mb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34Mb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68Mb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4.8Mb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38Mb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859">
                <a:tc>
                  <a:txBody>
                    <a:bodyPr/>
                    <a:lstStyle/>
                    <a:p>
                      <a:r>
                        <a:rPr lang="en-US" sz="900" b="1"/>
                        <a:t>DSP Slices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740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1,920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3,600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180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2,016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27435">
                <a:tc>
                  <a:txBody>
                    <a:bodyPr/>
                    <a:lstStyle/>
                    <a:p>
                      <a:r>
                        <a:rPr lang="en-US" sz="900" b="1" dirty="0"/>
                        <a:t>DSP Performance (symmetric FIR)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930GMACs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2,845GMACs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5,335GMACs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140GMACs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2,419GMACs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753">
                <a:tc>
                  <a:txBody>
                    <a:bodyPr/>
                    <a:lstStyle/>
                    <a:p>
                      <a:r>
                        <a:rPr lang="en-US" sz="900" b="1"/>
                        <a:t>Transceiver Count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16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32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96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8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72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753">
                <a:tc>
                  <a:txBody>
                    <a:bodyPr/>
                    <a:lstStyle/>
                    <a:p>
                      <a:r>
                        <a:rPr lang="en-US" sz="900" b="1"/>
                        <a:t>Transceiver Speed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6.6Gb/s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12.5Gb/s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28.05Gb/s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3.2Gb/s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11.18Gb/s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27435">
                <a:tc>
                  <a:txBody>
                    <a:bodyPr/>
                    <a:lstStyle/>
                    <a:p>
                      <a:r>
                        <a:rPr lang="en-US" sz="900" b="1"/>
                        <a:t>Total Transceiver Bandwidth (full duplex)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211Gb/s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800Gb/s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2,784Gb/s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50Gb/s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536Gb/s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647">
                <a:tc>
                  <a:txBody>
                    <a:bodyPr/>
                    <a:lstStyle/>
                    <a:p>
                      <a:r>
                        <a:rPr lang="en-US" sz="900" b="1"/>
                        <a:t>Memory Interface (DDR3)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1,066Mb/s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1,866Mb/s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1,866Mb/s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800Mb/s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1,066Mb/s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647">
                <a:tc>
                  <a:txBody>
                    <a:bodyPr/>
                    <a:lstStyle/>
                    <a:p>
                      <a:r>
                        <a:rPr lang="en-US" sz="900" b="1"/>
                        <a:t>PCI Express® Interface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x4 Gen2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x8 Gen2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x8 Gen3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x1 Gen1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x8 Gen2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27435">
                <a:tc>
                  <a:txBody>
                    <a:bodyPr/>
                    <a:lstStyle/>
                    <a:p>
                      <a:r>
                        <a:rPr lang="en-US" sz="900" b="1"/>
                        <a:t>Analog Mixed Signal (AMS)/XADC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Yes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Yes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Yes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b="1" dirty="0"/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Yes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0753">
                <a:tc>
                  <a:txBody>
                    <a:bodyPr/>
                    <a:lstStyle/>
                    <a:p>
                      <a:r>
                        <a:rPr lang="en-US" sz="900" b="1"/>
                        <a:t>Configuration AES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Yes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Yes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Yes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Yes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Yes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859">
                <a:tc>
                  <a:txBody>
                    <a:bodyPr/>
                    <a:lstStyle/>
                    <a:p>
                      <a:r>
                        <a:rPr lang="en-US" sz="900" b="1"/>
                        <a:t>I/O Pins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500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500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1,200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576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1,200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9647">
                <a:tc>
                  <a:txBody>
                    <a:bodyPr/>
                    <a:lstStyle/>
                    <a:p>
                      <a:r>
                        <a:rPr lang="en-US" sz="900" b="1"/>
                        <a:t>I/O Voltage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1.2V, 1.35V, 1.5V, 1.8V, 2.5V, 3.3V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1.2V, 1.35V, 1.5V, 1.8V, 2.5V, 3.3V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1.2V, 1.35V, 1.5V, 1.8V, 2.5V, 3.3V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1.2V, 1.5V, 1.8V, 2.5V, 3.3V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1.2V, 1.5V, 1.8V, 2.5V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28541">
                <a:tc>
                  <a:txBody>
                    <a:bodyPr/>
                    <a:lstStyle/>
                    <a:p>
                      <a:r>
                        <a:rPr lang="en-US" sz="900" b="1"/>
                        <a:t>EasyPath Cost Reduction Solution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-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Yes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Yes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-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Yes </a:t>
                      </a:r>
                    </a:p>
                  </a:txBody>
                  <a:tcPr marL="32965" marR="32965" marT="16482" marB="164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55576" y="1844824"/>
            <a:ext cx="6306217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FPGA Comparison Table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1960" y="2242120"/>
            <a:ext cx="792088" cy="43552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7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Planahead</a:t>
            </a:r>
            <a:r>
              <a:rPr lang="en-US" sz="2800" b="1" dirty="0" smtClean="0">
                <a:solidFill>
                  <a:schemeClr val="bg1"/>
                </a:solidFill>
              </a:rPr>
              <a:t> Overview</a:t>
            </a:r>
          </a:p>
        </p:txBody>
      </p:sp>
      <p:sp>
        <p:nvSpPr>
          <p:cNvPr id="168" name="Slide Number Placeholder 6"/>
          <p:cNvSpPr txBox="1">
            <a:spLocks/>
          </p:cNvSpPr>
          <p:nvPr/>
        </p:nvSpPr>
        <p:spPr>
          <a:xfrm>
            <a:off x="8666112" y="6525344"/>
            <a:ext cx="514400" cy="28803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45211D-31CC-4DA9-B1E9-E9B2BDE1A9E8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SG" sz="12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69" name="Date Placeholder 7"/>
          <p:cNvSpPr txBox="1">
            <a:spLocks/>
          </p:cNvSpPr>
          <p:nvPr/>
        </p:nvSpPr>
        <p:spPr>
          <a:xfrm>
            <a:off x="7740352" y="6525344"/>
            <a:ext cx="925760" cy="29311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00E520-FF2F-49D2-89FE-71465D91DD69}" type="datetime1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7/6/2013</a:t>
            </a:fld>
            <a:endParaRPr kumimoji="0" lang="en-SG" sz="12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43608" y="1268760"/>
            <a:ext cx="7056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err="1" smtClean="0"/>
              <a:t>PlanAhead</a:t>
            </a:r>
            <a:r>
              <a:rPr lang="en-US" dirty="0" smtClean="0"/>
              <a:t> is a tool for </a:t>
            </a:r>
            <a:r>
              <a:rPr lang="en-US" b="1" dirty="0" smtClean="0">
                <a:solidFill>
                  <a:srgbClr val="FF0000"/>
                </a:solidFill>
              </a:rPr>
              <a:t>performance improvement </a:t>
            </a:r>
            <a:r>
              <a:rPr lang="en-US" dirty="0" smtClean="0"/>
              <a:t>of design.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When you use all HDL coding techniques for performance improvement and you don’t achieve the goals, </a:t>
            </a:r>
            <a:r>
              <a:rPr lang="en-US" dirty="0" err="1" smtClean="0"/>
              <a:t>PlanAhead</a:t>
            </a:r>
            <a:r>
              <a:rPr lang="en-US" dirty="0" smtClean="0"/>
              <a:t> can help.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It is usually useful for design over 150MHz.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 Xilinx has a plan to replace ISE by </a:t>
            </a:r>
            <a:r>
              <a:rPr lang="en-US" b="1" dirty="0" err="1" smtClean="0"/>
              <a:t>PlanAhead</a:t>
            </a:r>
            <a:r>
              <a:rPr lang="en-US" b="1" dirty="0" smtClean="0"/>
              <a:t> from version 15 of ISE.</a:t>
            </a:r>
            <a:endParaRPr lang="en-US" dirty="0" smtClean="0"/>
          </a:p>
          <a:p>
            <a:endParaRPr lang="en-US" dirty="0" smtClean="0"/>
          </a:p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Overview (Cont.)</a:t>
            </a:r>
          </a:p>
        </p:txBody>
      </p:sp>
      <p:sp>
        <p:nvSpPr>
          <p:cNvPr id="168" name="Slide Number Placeholder 6"/>
          <p:cNvSpPr txBox="1">
            <a:spLocks/>
          </p:cNvSpPr>
          <p:nvPr/>
        </p:nvSpPr>
        <p:spPr>
          <a:xfrm>
            <a:off x="8666112" y="6525344"/>
            <a:ext cx="514400" cy="28803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45211D-31CC-4DA9-B1E9-E9B2BDE1A9E8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SG" sz="12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69" name="Date Placeholder 7"/>
          <p:cNvSpPr txBox="1">
            <a:spLocks/>
          </p:cNvSpPr>
          <p:nvPr/>
        </p:nvSpPr>
        <p:spPr>
          <a:xfrm>
            <a:off x="7740352" y="6525344"/>
            <a:ext cx="925760" cy="29311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00E520-FF2F-49D2-89FE-71465D91DD69}" type="datetime1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7/6/2013</a:t>
            </a:fld>
            <a:endParaRPr kumimoji="0" lang="en-SG" sz="12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43608" y="1268760"/>
            <a:ext cx="50405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err="1" smtClean="0"/>
              <a:t>PlanAhead</a:t>
            </a:r>
            <a:r>
              <a:rPr lang="en-US" dirty="0" smtClean="0"/>
              <a:t> basically can do everything that ISE can do, including synthesis and implementation.</a:t>
            </a:r>
          </a:p>
          <a:p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It has a better GUI than ISE and also more suitable for timing analyzing and performance improvement of design. 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It includes some features not available in ISE and user can use them to do performance evaluation/improvement more easily.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endParaRPr lang="en-SG" dirty="0"/>
          </a:p>
        </p:txBody>
      </p:sp>
      <p:sp>
        <p:nvSpPr>
          <p:cNvPr id="6" name="Rounded Rectangle 5"/>
          <p:cNvSpPr/>
          <p:nvPr/>
        </p:nvSpPr>
        <p:spPr>
          <a:xfrm>
            <a:off x="6156176" y="1274386"/>
            <a:ext cx="1152128" cy="3600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RTL Developing</a:t>
            </a:r>
            <a:endParaRPr lang="en-US" sz="1100" dirty="0"/>
          </a:p>
        </p:txBody>
      </p:sp>
      <p:sp>
        <p:nvSpPr>
          <p:cNvPr id="7" name="Rounded Rectangle 6"/>
          <p:cNvSpPr/>
          <p:nvPr/>
        </p:nvSpPr>
        <p:spPr>
          <a:xfrm>
            <a:off x="6156176" y="2625286"/>
            <a:ext cx="1152128" cy="3600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Create </a:t>
            </a:r>
            <a:r>
              <a:rPr lang="en-US" sz="1100" dirty="0" err="1" smtClean="0"/>
              <a:t>Netlist</a:t>
            </a:r>
            <a:endParaRPr lang="en-US" sz="1100" dirty="0"/>
          </a:p>
        </p:txBody>
      </p:sp>
      <p:sp>
        <p:nvSpPr>
          <p:cNvPr id="8" name="Rounded Rectangle 7"/>
          <p:cNvSpPr/>
          <p:nvPr/>
        </p:nvSpPr>
        <p:spPr>
          <a:xfrm>
            <a:off x="6156176" y="3866674"/>
            <a:ext cx="1224136" cy="3600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Implementation (PAR)</a:t>
            </a:r>
            <a:endParaRPr lang="en-US" sz="1100" dirty="0"/>
          </a:p>
        </p:txBody>
      </p:sp>
      <p:sp>
        <p:nvSpPr>
          <p:cNvPr id="14" name="Flowchart: Alternate Process 13"/>
          <p:cNvSpPr/>
          <p:nvPr/>
        </p:nvSpPr>
        <p:spPr>
          <a:xfrm>
            <a:off x="6326070" y="1850450"/>
            <a:ext cx="792088" cy="360040"/>
          </a:xfrm>
          <a:prstGeom prst="flowChartAlternateProcess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RTL Analysis</a:t>
            </a:r>
            <a:endParaRPr lang="en-US" sz="1100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6334696" y="3189724"/>
            <a:ext cx="792088" cy="360040"/>
          </a:xfrm>
          <a:prstGeom prst="flowChartAlternateProcess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Netlist</a:t>
            </a:r>
            <a:endParaRPr lang="en-US" sz="1100" dirty="0" smtClean="0"/>
          </a:p>
          <a:p>
            <a:pPr algn="ctr"/>
            <a:r>
              <a:rPr lang="en-US" sz="1100" dirty="0" smtClean="0"/>
              <a:t>Analysis</a:t>
            </a:r>
            <a:endParaRPr lang="en-US" sz="1100" dirty="0"/>
          </a:p>
        </p:txBody>
      </p:sp>
      <p:sp>
        <p:nvSpPr>
          <p:cNvPr id="16" name="Flowchart: Alternate Process 15"/>
          <p:cNvSpPr/>
          <p:nvPr/>
        </p:nvSpPr>
        <p:spPr>
          <a:xfrm>
            <a:off x="6372200" y="4442738"/>
            <a:ext cx="792088" cy="360040"/>
          </a:xfrm>
          <a:prstGeom prst="flowChartAlternateProcess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Impl</a:t>
            </a:r>
            <a:r>
              <a:rPr lang="en-US" sz="1100" dirty="0" smtClean="0"/>
              <a:t>.</a:t>
            </a:r>
          </a:p>
          <a:p>
            <a:pPr algn="ctr"/>
            <a:r>
              <a:rPr lang="en-US" sz="1100" dirty="0" smtClean="0"/>
              <a:t>Analysis</a:t>
            </a:r>
            <a:endParaRPr lang="en-US" sz="11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732240" y="163442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0"/>
          </p:cNvCxnSpPr>
          <p:nvPr/>
        </p:nvCxnSpPr>
        <p:spPr>
          <a:xfrm>
            <a:off x="6732240" y="2210490"/>
            <a:ext cx="0" cy="4147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732240" y="2976700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732240" y="422671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39366" y="3549764"/>
            <a:ext cx="1500" cy="3169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596336" y="1447280"/>
            <a:ext cx="0" cy="5760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7308304" y="146453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109532" y="2011718"/>
            <a:ext cx="5040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7596336" y="1994466"/>
            <a:ext cx="0" cy="13681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109532" y="3350992"/>
            <a:ext cx="5040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7648092" y="4048194"/>
            <a:ext cx="0" cy="5760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7360060" y="4065446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161288" y="4612632"/>
            <a:ext cx="5040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Down Arrow 52"/>
          <p:cNvSpPr/>
          <p:nvPr/>
        </p:nvSpPr>
        <p:spPr>
          <a:xfrm>
            <a:off x="6614102" y="4802778"/>
            <a:ext cx="288032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miley Face 53"/>
          <p:cNvSpPr/>
          <p:nvPr/>
        </p:nvSpPr>
        <p:spPr>
          <a:xfrm>
            <a:off x="6654606" y="5085184"/>
            <a:ext cx="216024" cy="21602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5400000">
            <a:off x="7198702" y="4238490"/>
            <a:ext cx="1152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err="1" smtClean="0">
                <a:solidFill>
                  <a:srgbClr val="FF0000"/>
                </a:solidFill>
              </a:rPr>
              <a:t>Floorplanning</a:t>
            </a:r>
            <a:endParaRPr lang="en-US" sz="105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RTL Analysis</a:t>
            </a:r>
          </a:p>
        </p:txBody>
      </p:sp>
      <p:sp>
        <p:nvSpPr>
          <p:cNvPr id="168" name="Slide Number Placeholder 6"/>
          <p:cNvSpPr txBox="1">
            <a:spLocks/>
          </p:cNvSpPr>
          <p:nvPr/>
        </p:nvSpPr>
        <p:spPr>
          <a:xfrm>
            <a:off x="8666112" y="6525344"/>
            <a:ext cx="514400" cy="28803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45211D-31CC-4DA9-B1E9-E9B2BDE1A9E8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SG" sz="12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69" name="Date Placeholder 7"/>
          <p:cNvSpPr txBox="1">
            <a:spLocks/>
          </p:cNvSpPr>
          <p:nvPr/>
        </p:nvSpPr>
        <p:spPr>
          <a:xfrm>
            <a:off x="7740352" y="6525344"/>
            <a:ext cx="925760" cy="29311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00E520-FF2F-49D2-89FE-71465D91DD69}" type="datetime1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7/6/2013</a:t>
            </a:fld>
            <a:endParaRPr kumimoji="0" lang="en-SG" sz="12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43608" y="1268760"/>
            <a:ext cx="7056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q"/>
            </a:pPr>
            <a:r>
              <a:rPr lang="en-US" dirty="0" smtClean="0"/>
              <a:t>analyze the RTL logic hierarchy </a:t>
            </a:r>
          </a:p>
          <a:p>
            <a:pPr lvl="0">
              <a:buFont typeface="Wingdings" pitchFamily="2" charset="2"/>
              <a:buChar char="q"/>
            </a:pPr>
            <a:endParaRPr lang="en-US" dirty="0" smtClean="0"/>
          </a:p>
          <a:p>
            <a:pPr lvl="0">
              <a:buFont typeface="Wingdings" pitchFamily="2" charset="2"/>
              <a:buChar char="q"/>
            </a:pPr>
            <a:r>
              <a:rPr lang="en-US" dirty="0" smtClean="0"/>
              <a:t>RTL schematic</a:t>
            </a:r>
          </a:p>
          <a:p>
            <a:pPr lvl="0">
              <a:buFont typeface="Wingdings" pitchFamily="2" charset="2"/>
              <a:buChar char="q"/>
            </a:pPr>
            <a:endParaRPr lang="en-US" dirty="0" smtClean="0"/>
          </a:p>
          <a:p>
            <a:pPr lvl="0">
              <a:buFont typeface="Wingdings" pitchFamily="2" charset="2"/>
              <a:buChar char="q"/>
            </a:pPr>
            <a:r>
              <a:rPr lang="en-US" dirty="0" smtClean="0"/>
              <a:t>RTL resource estimations</a:t>
            </a:r>
          </a:p>
          <a:p>
            <a:pPr lvl="0"/>
            <a:endParaRPr lang="en-US" dirty="0" smtClean="0"/>
          </a:p>
          <a:p>
            <a:pPr lvl="0">
              <a:buFont typeface="Wingdings" pitchFamily="2" charset="2"/>
              <a:buChar char="q"/>
            </a:pPr>
            <a:r>
              <a:rPr lang="en-US" dirty="0" smtClean="0"/>
              <a:t>RTL power estimations</a:t>
            </a:r>
          </a:p>
          <a:p>
            <a:pPr lvl="0"/>
            <a:endParaRPr lang="en-US" dirty="0" smtClean="0"/>
          </a:p>
          <a:p>
            <a:pPr lvl="0">
              <a:buFont typeface="Wingdings" pitchFamily="2" charset="2"/>
              <a:buChar char="q"/>
            </a:pPr>
            <a:r>
              <a:rPr lang="en-US" dirty="0" smtClean="0"/>
              <a:t>run an RTL Design Rule Check (DRC).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endParaRPr lang="en-US" dirty="0" smtClean="0"/>
          </a:p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</a:rPr>
              <a:t>Netlist</a:t>
            </a:r>
            <a:r>
              <a:rPr lang="en-US" sz="2800" b="1" dirty="0" smtClean="0">
                <a:solidFill>
                  <a:schemeClr val="bg1"/>
                </a:solidFill>
              </a:rPr>
              <a:t> Analysis</a:t>
            </a:r>
          </a:p>
        </p:txBody>
      </p:sp>
      <p:sp>
        <p:nvSpPr>
          <p:cNvPr id="168" name="Slide Number Placeholder 6"/>
          <p:cNvSpPr txBox="1">
            <a:spLocks/>
          </p:cNvSpPr>
          <p:nvPr/>
        </p:nvSpPr>
        <p:spPr>
          <a:xfrm>
            <a:off x="8666112" y="6525344"/>
            <a:ext cx="514400" cy="28803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45211D-31CC-4DA9-B1E9-E9B2BDE1A9E8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SG" sz="12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69" name="Date Placeholder 7"/>
          <p:cNvSpPr txBox="1">
            <a:spLocks/>
          </p:cNvSpPr>
          <p:nvPr/>
        </p:nvSpPr>
        <p:spPr>
          <a:xfrm>
            <a:off x="7740352" y="6525344"/>
            <a:ext cx="925760" cy="293117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00E520-FF2F-49D2-89FE-71465D91DD69}" type="datetime1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7/6/2013</a:t>
            </a:fld>
            <a:endParaRPr kumimoji="0" lang="en-SG" sz="1200" b="0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043608" y="1268760"/>
            <a:ext cx="70567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Design statistics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Hierarchical viewer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Schematic viewer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Timing report (estimation)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DRC</a:t>
            </a:r>
          </a:p>
          <a:p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6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6DB4F4"/>
      </a:accent1>
      <a:accent2>
        <a:srgbClr val="3A9AF0"/>
      </a:accent2>
      <a:accent3>
        <a:srgbClr val="7CBBF5"/>
      </a:accent3>
      <a:accent4>
        <a:srgbClr val="0F72CC"/>
      </a:accent4>
      <a:accent5>
        <a:srgbClr val="0B5394"/>
      </a:accent5>
      <a:accent6>
        <a:srgbClr val="90C6F6"/>
      </a:accent6>
      <a:hlink>
        <a:srgbClr val="B2E9F2"/>
      </a:hlink>
      <a:folHlink>
        <a:srgbClr val="062328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5554</TotalTime>
  <Words>589</Words>
  <Application>Microsoft Office PowerPoint</Application>
  <PresentationFormat>On-screen Show (4:3)</PresentationFormat>
  <Paragraphs>232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Constantia</vt:lpstr>
      <vt:lpstr>Wingdings</vt:lpstr>
      <vt:lpstr>Wingdings 2</vt:lpstr>
      <vt:lpstr>Flow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AdminNUS</dc:creator>
  <cp:lastModifiedBy>Behravan, Vahid</cp:lastModifiedBy>
  <cp:revision>128</cp:revision>
  <dcterms:created xsi:type="dcterms:W3CDTF">2011-03-18T09:11:18Z</dcterms:created>
  <dcterms:modified xsi:type="dcterms:W3CDTF">2013-06-07T17:10:49Z</dcterms:modified>
</cp:coreProperties>
</file>