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3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0" r:id="rId16"/>
    <p:sldId id="257" r:id="rId17"/>
    <p:sldId id="258" r:id="rId18"/>
    <p:sldId id="260" r:id="rId19"/>
    <p:sldId id="259" r:id="rId20"/>
    <p:sldId id="261" r:id="rId21"/>
    <p:sldId id="262" r:id="rId22"/>
    <p:sldId id="264" r:id="rId23"/>
    <p:sldId id="263" r:id="rId24"/>
    <p:sldId id="271" r:id="rId25"/>
    <p:sldId id="265" r:id="rId26"/>
    <p:sldId id="266" r:id="rId27"/>
    <p:sldId id="268" r:id="rId28"/>
    <p:sldId id="267" r:id="rId29"/>
    <p:sldId id="269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F5FE1-8A85-A74D-901A-1DCCC27EF9B8}" type="datetimeFigureOut">
              <a:rPr kumimoji="1" lang="zh-CN" altLang="en-US" smtClean="0"/>
              <a:t>6/10/13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C6F21-5ACA-1446-A844-1A8AF6313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92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9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72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933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854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2381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55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550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284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6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69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21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735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69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13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451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49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24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423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592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14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14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90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938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C6F21-5ACA-1446-A844-1A8AF631378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68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7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586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74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2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9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8A4A7-D795-4A45-9296-0BD540DD4E7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32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6/10/13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6/10/13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Code 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Chengyi</a:t>
            </a:r>
            <a:r>
              <a:rPr kumimoji="1" lang="en-US" altLang="zh-CN" dirty="0" smtClean="0"/>
              <a:t> Tan</a:t>
            </a:r>
          </a:p>
          <a:p>
            <a:r>
              <a:rPr kumimoji="1" lang="en-US" altLang="zh-CN" dirty="0" err="1" smtClean="0"/>
              <a:t>Jian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Shen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2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7"/>
    </mc:Choice>
    <mc:Fallback xmlns="">
      <p:transition xmlns:p14="http://schemas.microsoft.com/office/powerpoint/2010/main" spd="slow" advTm="243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Duplication</a:t>
            </a:r>
            <a:endParaRPr kumimoji="1" lang="zh-CN" altLang="en-US" dirty="0"/>
          </a:p>
        </p:txBody>
      </p:sp>
      <p:pic>
        <p:nvPicPr>
          <p:cNvPr id="7" name="内容占位符 6" descr="copyff1tim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13" b="-6513"/>
          <a:stretch>
            <a:fillRect/>
          </a:stretch>
        </p:blipFill>
        <p:spPr>
          <a:xfrm>
            <a:off x="457200" y="1600200"/>
            <a:ext cx="4038600" cy="4621226"/>
          </a:xfrm>
        </p:spPr>
      </p:pic>
      <p:pic>
        <p:nvPicPr>
          <p:cNvPr id="8" name="内容占位符 7" descr="copyff2time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56" b="-14756"/>
          <a:stretch>
            <a:fillRect/>
          </a:stretch>
        </p:blipFill>
        <p:spPr>
          <a:xfrm>
            <a:off x="4648200" y="1231458"/>
            <a:ext cx="4038600" cy="5310660"/>
          </a:xfrm>
        </p:spPr>
      </p:pic>
    </p:spTree>
    <p:extLst>
      <p:ext uri="{BB962C8B-B14F-4D97-AF65-F5344CB8AC3E}">
        <p14:creationId xmlns:p14="http://schemas.microsoft.com/office/powerpoint/2010/main" val="3075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2"/>
    </mc:Choice>
    <mc:Fallback xmlns="">
      <p:transition xmlns:p14="http://schemas.microsoft.com/office/powerpoint/2010/main" spd="slow" advTm="130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Reg</a:t>
            </a:r>
            <a:r>
              <a:rPr kumimoji="1" lang="en-US" altLang="zh-CN" dirty="0" smtClean="0"/>
              <a:t> out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module test4(</a:t>
            </a:r>
          </a:p>
          <a:p>
            <a:r>
              <a:rPr kumimoji="1" lang="en-US" altLang="zh-CN" dirty="0"/>
              <a:t>	input a,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output wire[1:0] c</a:t>
            </a:r>
          </a:p>
          <a:p>
            <a:r>
              <a:rPr kumimoji="1" lang="en-US" altLang="zh-CN" dirty="0"/>
              <a:t>	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q1,q2;</a:t>
            </a:r>
          </a:p>
          <a:p>
            <a:r>
              <a:rPr kumimoji="1" lang="en-US" altLang="zh-CN" dirty="0"/>
              <a:t>	always @(</a:t>
            </a:r>
            <a:r>
              <a:rPr kumimoji="1" lang="en-US" altLang="zh-CN" dirty="0" err="1"/>
              <a:t>posedge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	q1&lt;=a;</a:t>
            </a:r>
          </a:p>
          <a:p>
            <a:r>
              <a:rPr kumimoji="1" lang="en-US" altLang="zh-CN" dirty="0"/>
              <a:t>	always @(</a:t>
            </a:r>
            <a:r>
              <a:rPr kumimoji="1" lang="en-US" altLang="zh-CN" dirty="0" err="1"/>
              <a:t>posedge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	q2&lt;=b;</a:t>
            </a:r>
          </a:p>
          <a:p>
            <a:r>
              <a:rPr kumimoji="1" lang="en-US" altLang="zh-CN" dirty="0"/>
              <a:t>	assign c = q1 + q2;</a:t>
            </a:r>
          </a:p>
          <a:p>
            <a:r>
              <a:rPr kumimoji="1" lang="en-US" altLang="zh-CN" dirty="0" err="1"/>
              <a:t>endmodule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module test4_1(</a:t>
            </a:r>
          </a:p>
          <a:p>
            <a:r>
              <a:rPr kumimoji="1" lang="en-US" altLang="zh-CN" dirty="0"/>
              <a:t>	input a,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[1:0] c</a:t>
            </a:r>
          </a:p>
          <a:p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	wire[1:0] </a:t>
            </a:r>
            <a:r>
              <a:rPr kumimoji="1" lang="en-US" altLang="zh-CN" dirty="0" err="1"/>
              <a:t>c_temp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assign </a:t>
            </a:r>
            <a:r>
              <a:rPr kumimoji="1" lang="en-US" altLang="zh-CN" dirty="0" err="1"/>
              <a:t>c_temp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always @(</a:t>
            </a:r>
            <a:r>
              <a:rPr kumimoji="1" lang="en-US" altLang="zh-CN" dirty="0" err="1"/>
              <a:t>posedge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	c&lt;= </a:t>
            </a:r>
            <a:r>
              <a:rPr kumimoji="1" lang="en-US" altLang="zh-CN" dirty="0" err="1"/>
              <a:t>c_temp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 err="1"/>
              <a:t>endmodule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5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4"/>
    </mc:Choice>
    <mc:Fallback xmlns="">
      <p:transition xmlns:p14="http://schemas.microsoft.com/office/powerpoint/2010/main" spd="slow" advTm="1914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Reg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out</a:t>
            </a:r>
            <a:endParaRPr kumimoji="1" lang="zh-CN" altLang="en-US" dirty="0"/>
          </a:p>
        </p:txBody>
      </p:sp>
      <p:pic>
        <p:nvPicPr>
          <p:cNvPr id="5" name="内容占位符 4" descr="regout1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51" b="-11151"/>
          <a:stretch>
            <a:fillRect/>
          </a:stretch>
        </p:blipFill>
        <p:spPr/>
      </p:pic>
      <p:pic>
        <p:nvPicPr>
          <p:cNvPr id="6" name="内容占位符 5" descr="regout2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63" b="-100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4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52"/>
    </mc:Choice>
    <mc:Fallback xmlns="">
      <p:transition xmlns:p14="http://schemas.microsoft.com/office/powerpoint/2010/main" spd="slow" advTm="1685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Reg</a:t>
            </a:r>
            <a:r>
              <a:rPr kumimoji="1" lang="en-US" altLang="zh-CN" dirty="0"/>
              <a:t> out</a:t>
            </a:r>
            <a:endParaRPr kumimoji="1" lang="zh-CN" altLang="en-US" dirty="0"/>
          </a:p>
        </p:txBody>
      </p:sp>
      <p:pic>
        <p:nvPicPr>
          <p:cNvPr id="5" name="内容占位符 4" descr="regout1area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85" b="-33985"/>
          <a:stretch>
            <a:fillRect/>
          </a:stretch>
        </p:blipFill>
        <p:spPr/>
      </p:pic>
      <p:pic>
        <p:nvPicPr>
          <p:cNvPr id="6" name="内容占位符 5" descr="regout2are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819" b="-35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24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6"/>
    </mc:Choice>
    <mc:Fallback xmlns="">
      <p:transition xmlns:p14="http://schemas.microsoft.com/office/powerpoint/2010/main" spd="slow" advTm="1075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Reg</a:t>
            </a:r>
            <a:r>
              <a:rPr kumimoji="1" lang="en-US" altLang="zh-CN" dirty="0"/>
              <a:t> out</a:t>
            </a:r>
            <a:endParaRPr kumimoji="1" lang="zh-CN" altLang="en-US" dirty="0"/>
          </a:p>
        </p:txBody>
      </p:sp>
      <p:pic>
        <p:nvPicPr>
          <p:cNvPr id="5" name="内容占位符 4" descr="regout1time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37" b="-8437"/>
          <a:stretch>
            <a:fillRect/>
          </a:stretch>
        </p:blipFill>
        <p:spPr/>
      </p:pic>
      <p:pic>
        <p:nvPicPr>
          <p:cNvPr id="6" name="内容占位符 5" descr="regout2time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29" b="-17029"/>
          <a:stretch>
            <a:fillRect/>
          </a:stretch>
        </p:blipFill>
        <p:spPr>
          <a:xfrm>
            <a:off x="4648200" y="1243964"/>
            <a:ext cx="4038600" cy="5209100"/>
          </a:xfrm>
        </p:spPr>
      </p:pic>
    </p:spTree>
    <p:extLst>
      <p:ext uri="{BB962C8B-B14F-4D97-AF65-F5344CB8AC3E}">
        <p14:creationId xmlns:p14="http://schemas.microsoft.com/office/powerpoint/2010/main" val="31263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57"/>
    </mc:Choice>
    <mc:Fallback xmlns="">
      <p:transition xmlns:p14="http://schemas.microsoft.com/office/powerpoint/2010/main" spd="slow" advTm="291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Space Optimization</a:t>
            </a:r>
          </a:p>
          <a:p>
            <a:pPr algn="ctr"/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7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46"/>
    </mc:Choice>
    <mc:Fallback xmlns="">
      <p:transition xmlns:p14="http://schemas.microsoft.com/office/powerpoint/2010/main" spd="slow" advTm="304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Resource Sharing 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kumimoji="1" lang="en-US" altLang="zh-CN" dirty="0"/>
              <a:t>module resource_sharing_1m2a (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sel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input a,	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c,</a:t>
            </a:r>
          </a:p>
          <a:p>
            <a:r>
              <a:rPr kumimoji="1" lang="en-US" altLang="zh-CN" dirty="0"/>
              <a:t>	input d,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sum</a:t>
            </a:r>
          </a:p>
          <a:p>
            <a:r>
              <a:rPr kumimoji="1" lang="en-US" altLang="zh-CN" dirty="0"/>
              <a:t>	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always_comb</a:t>
            </a:r>
            <a:r>
              <a:rPr kumimoji="1" lang="en-US" altLang="zh-CN" dirty="0"/>
              <a:t> 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sel</a:t>
            </a:r>
            <a:r>
              <a:rPr kumimoji="1" lang="en-US" altLang="zh-CN" dirty="0"/>
              <a:t>) 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sum </a:t>
            </a:r>
            <a:r>
              <a:rPr kumimoji="1" lang="en-US" altLang="zh-CN" dirty="0"/>
              <a:t>= a + b;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end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else </a:t>
            </a:r>
            <a:r>
              <a:rPr kumimoji="1" lang="en-US" altLang="zh-CN" dirty="0"/>
              <a:t>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sum </a:t>
            </a:r>
            <a:r>
              <a:rPr kumimoji="1" lang="en-US" altLang="zh-CN" dirty="0"/>
              <a:t>= c + d;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end</a:t>
            </a:r>
            <a:endParaRPr kumimoji="1" lang="en-US" altLang="zh-CN" dirty="0"/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 err="1"/>
              <a:t>endmodule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zh-CN" dirty="0"/>
              <a:t>module resource_sharing_2m1a (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sel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input a,	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c,</a:t>
            </a:r>
          </a:p>
          <a:p>
            <a:r>
              <a:rPr kumimoji="1" lang="en-US" altLang="zh-CN" dirty="0"/>
              <a:t>	input d,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sum</a:t>
            </a:r>
          </a:p>
          <a:p>
            <a:r>
              <a:rPr kumimoji="1" lang="en-US" altLang="zh-CN" dirty="0"/>
              <a:t>	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atemp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btemp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always_comb</a:t>
            </a:r>
            <a:r>
              <a:rPr kumimoji="1" lang="en-US" altLang="zh-CN" dirty="0"/>
              <a:t> 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if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sel</a:t>
            </a:r>
            <a:r>
              <a:rPr kumimoji="1" lang="en-US" altLang="zh-CN" dirty="0"/>
              <a:t>) 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atemp</a:t>
            </a:r>
            <a:r>
              <a:rPr kumimoji="1" lang="en-US" altLang="zh-CN" dirty="0"/>
              <a:t> = a;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btemp</a:t>
            </a:r>
            <a:r>
              <a:rPr kumimoji="1" lang="en-US" altLang="zh-CN" dirty="0"/>
              <a:t> = b;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/>
              <a:t>	else begin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atemp</a:t>
            </a:r>
            <a:r>
              <a:rPr kumimoji="1" lang="en-US" altLang="zh-CN" dirty="0"/>
              <a:t> = c;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btemp</a:t>
            </a:r>
            <a:r>
              <a:rPr kumimoji="1" lang="en-US" altLang="zh-CN" dirty="0"/>
              <a:t> = d;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/>
              <a:t>	sum = </a:t>
            </a:r>
            <a:r>
              <a:rPr kumimoji="1" lang="en-US" altLang="zh-CN" dirty="0" err="1"/>
              <a:t>atemp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btemp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 err="1"/>
              <a:t>endmodule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21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65"/>
    </mc:Choice>
    <mc:Fallback xmlns="">
      <p:transition xmlns:p14="http://schemas.microsoft.com/office/powerpoint/2010/main" spd="slow" advTm="292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</a:t>
            </a:r>
            <a:r>
              <a:rPr kumimoji="1" lang="en-US" altLang="zh-CN" dirty="0" smtClean="0"/>
              <a:t>Sharing 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Resource_sharing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2m1a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" r="2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6"/>
    </mc:Choice>
    <mc:Fallback xmlns="">
      <p:transition xmlns:p14="http://schemas.microsoft.com/office/powerpoint/2010/main" spd="slow" advTm="187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</a:t>
            </a:r>
            <a:r>
              <a:rPr kumimoji="1" lang="en-US" altLang="zh-CN" dirty="0" smtClean="0"/>
              <a:t>Sharing 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R_sharing_timing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"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2m1atime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8" b="-1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1"/>
    </mc:Choice>
    <mc:Fallback xmlns="">
      <p:transition xmlns:p14="http://schemas.microsoft.com/office/powerpoint/2010/main" spd="slow" advTm="191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</a:t>
            </a:r>
            <a:r>
              <a:rPr kumimoji="1" lang="en-US" altLang="zh-CN" dirty="0" smtClean="0"/>
              <a:t>Sharing 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R_sharing_area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2m1area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9"/>
    </mc:Choice>
    <mc:Fallback xmlns="">
      <p:transition xmlns:p14="http://schemas.microsoft.com/office/powerpoint/2010/main" spd="slow" advTm="162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Synthesizable</a:t>
            </a:r>
          </a:p>
          <a:p>
            <a:r>
              <a:rPr kumimoji="1" lang="en-US" altLang="zh-CN" dirty="0" smtClean="0"/>
              <a:t>State-machine optimization</a:t>
            </a:r>
          </a:p>
          <a:p>
            <a:r>
              <a:rPr kumimoji="1" lang="en-US" altLang="zh-CN" dirty="0" smtClean="0"/>
              <a:t>Speed-space trade-off</a:t>
            </a:r>
          </a:p>
          <a:p>
            <a:r>
              <a:rPr kumimoji="1" lang="en-US" altLang="zh-CN" dirty="0" smtClean="0"/>
              <a:t>Win-win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37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94"/>
    </mc:Choice>
    <mc:Fallback xmlns="">
      <p:transition xmlns:p14="http://schemas.microsoft.com/office/powerpoint/2010/main" spd="slow" advTm="2479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Sharing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module adder(</a:t>
            </a:r>
          </a:p>
          <a:p>
            <a:r>
              <a:rPr kumimoji="1" lang="en-US" altLang="zh-CN" dirty="0"/>
              <a:t>	input a,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c,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s1,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s2</a:t>
            </a:r>
          </a:p>
          <a:p>
            <a:r>
              <a:rPr kumimoji="1" lang="en-US" altLang="zh-CN" dirty="0"/>
              <a:t>	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always_comb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begin</a:t>
            </a:r>
          </a:p>
          <a:p>
            <a:r>
              <a:rPr kumimoji="1" lang="en-US" altLang="zh-CN" dirty="0"/>
              <a:t>	s1 = 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s2 = </a:t>
            </a:r>
            <a:r>
              <a:rPr kumimoji="1" lang="en-US" altLang="zh-CN" dirty="0" err="1"/>
              <a:t>c+a+b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 err="1"/>
              <a:t>endmodule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module adder(</a:t>
            </a:r>
          </a:p>
          <a:p>
            <a:r>
              <a:rPr kumimoji="1" lang="en-US" altLang="zh-CN" dirty="0"/>
              <a:t>	input a,</a:t>
            </a:r>
          </a:p>
          <a:p>
            <a:r>
              <a:rPr kumimoji="1" lang="en-US" altLang="zh-CN" dirty="0"/>
              <a:t>	input b,</a:t>
            </a:r>
          </a:p>
          <a:p>
            <a:r>
              <a:rPr kumimoji="1" lang="en-US" altLang="zh-CN" dirty="0"/>
              <a:t>	input c,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s1,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s2</a:t>
            </a:r>
          </a:p>
          <a:p>
            <a:r>
              <a:rPr kumimoji="1" lang="en-US" altLang="zh-CN" dirty="0"/>
              <a:t>	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always_comb</a:t>
            </a:r>
            <a:r>
              <a:rPr kumimoji="1" lang="en-US" altLang="zh-CN" dirty="0"/>
              <a:t> begin</a:t>
            </a:r>
          </a:p>
          <a:p>
            <a:r>
              <a:rPr kumimoji="1" lang="en-US" altLang="zh-CN" dirty="0"/>
              <a:t>	s1 = 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s2 = c+(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 err="1"/>
              <a:t>endmodule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30"/>
    </mc:Choice>
    <mc:Fallback xmlns="">
      <p:transition xmlns:p14="http://schemas.microsoft.com/office/powerpoint/2010/main" spd="slow" advTm="334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Sharing 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bracket_bad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bracket_good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4645025" y="2174875"/>
            <a:ext cx="4041775" cy="3951288"/>
          </a:xfrm>
        </p:spPr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3"/>
    </mc:Choice>
    <mc:Fallback xmlns="">
      <p:transition xmlns:p14="http://schemas.microsoft.com/office/powerpoint/2010/main" spd="slow" advTm="130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Sharing 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bracket_bad_timin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r="263"/>
          <a:stretch>
            <a:fillRect/>
          </a:stretch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bracket_good_timing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1"/>
          <a:stretch/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9"/>
    </mc:Choice>
    <mc:Fallback xmlns="">
      <p:transition xmlns:p14="http://schemas.microsoft.com/office/powerpoint/2010/main" spd="slow" advTm="1117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Resource Sharing 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bracket_bad_area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内容占位符 2" descr="bracket_good_area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"/>
    </mc:Choice>
    <mc:Fallback xmlns="">
      <p:transition xmlns:p14="http://schemas.microsoft.com/office/powerpoint/2010/main" spd="slow" advTm="1535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Win-Win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8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20"/>
    </mc:Choice>
    <mc:Fallback xmlns="">
      <p:transition xmlns:p14="http://schemas.microsoft.com/office/powerpoint/2010/main" spd="slow" advTm="2762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optimization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kumimoji="1" lang="en-US" altLang="zh-CN" dirty="0"/>
              <a:t>module </a:t>
            </a:r>
            <a:r>
              <a:rPr kumimoji="1" lang="en-US" altLang="zh-CN" dirty="0" err="1"/>
              <a:t>mul</a:t>
            </a:r>
            <a:r>
              <a:rPr kumimoji="1" lang="en-US" altLang="zh-CN" dirty="0"/>
              <a:t>(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input [3:0]a,</a:t>
            </a:r>
          </a:p>
          <a:p>
            <a:r>
              <a:rPr kumimoji="1" lang="en-US" altLang="zh-CN" dirty="0"/>
              <a:t>	input [3:0]b,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reset_n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output 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[3:0]c</a:t>
            </a:r>
          </a:p>
          <a:p>
            <a:r>
              <a:rPr kumimoji="1" lang="en-US" altLang="zh-CN" dirty="0"/>
              <a:t>	);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[4:0]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always@(</a:t>
            </a:r>
            <a:r>
              <a:rPr kumimoji="1" lang="en-US" altLang="zh-CN" dirty="0" err="1"/>
              <a:t>posedge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begin</a:t>
            </a:r>
          </a:p>
          <a:p>
            <a:r>
              <a:rPr kumimoji="1" lang="en-US" altLang="zh-CN" dirty="0"/>
              <a:t>		if(!</a:t>
            </a:r>
            <a:r>
              <a:rPr kumimoji="1" lang="en-US" altLang="zh-CN" dirty="0" err="1"/>
              <a:t>reset_n</a:t>
            </a:r>
            <a:r>
              <a:rPr kumimoji="1" lang="en-US" altLang="zh-CN" dirty="0"/>
              <a:t>)begin</a:t>
            </a:r>
          </a:p>
          <a:p>
            <a:r>
              <a:rPr kumimoji="1" lang="en-US" altLang="zh-CN" dirty="0"/>
              <a:t>			c = 0;</a:t>
            </a:r>
          </a:p>
          <a:p>
            <a:r>
              <a:rPr kumimoji="1" lang="en-US" altLang="zh-CN" dirty="0"/>
              <a:t>			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</a:t>
            </a:r>
          </a:p>
          <a:p>
            <a:r>
              <a:rPr kumimoji="1" lang="en-US" altLang="zh-CN" dirty="0"/>
              <a:t>			end</a:t>
            </a:r>
          </a:p>
          <a:p>
            <a:r>
              <a:rPr kumimoji="1" lang="en-US" altLang="zh-CN" dirty="0"/>
              <a:t>		else begin</a:t>
            </a:r>
          </a:p>
          <a:p>
            <a:r>
              <a:rPr kumimoji="1" lang="en-US" altLang="zh-CN" dirty="0"/>
              <a:t>		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=0;i&lt;</a:t>
            </a:r>
            <a:r>
              <a:rPr kumimoji="1" lang="en-US" altLang="zh-CN" dirty="0" err="1"/>
              <a:t>b;i</a:t>
            </a:r>
            <a:r>
              <a:rPr kumimoji="1" lang="en-US" altLang="zh-CN" dirty="0"/>
              <a:t>=i+1)</a:t>
            </a:r>
          </a:p>
          <a:p>
            <a:r>
              <a:rPr kumimoji="1" lang="en-US" altLang="zh-CN" dirty="0"/>
              <a:t>		begin</a:t>
            </a:r>
          </a:p>
          <a:p>
            <a:r>
              <a:rPr kumimoji="1" lang="en-US" altLang="zh-CN" dirty="0"/>
              <a:t>			c = c + a; </a:t>
            </a:r>
          </a:p>
          <a:p>
            <a:r>
              <a:rPr kumimoji="1" lang="en-US" altLang="zh-CN" dirty="0"/>
              <a:t>		end</a:t>
            </a:r>
          </a:p>
          <a:p>
            <a:r>
              <a:rPr kumimoji="1" lang="en-US" altLang="zh-CN" dirty="0"/>
              <a:t>		end</a:t>
            </a:r>
          </a:p>
          <a:p>
            <a:r>
              <a:rPr kumimoji="1" lang="en-US" altLang="zh-CN" dirty="0"/>
              <a:t>	end</a:t>
            </a:r>
          </a:p>
          <a:p>
            <a:r>
              <a:rPr kumimoji="1" lang="en-US" altLang="zh-CN" dirty="0" err="1"/>
              <a:t>endmodule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module multi(</a:t>
            </a:r>
          </a:p>
          <a:p>
            <a:r>
              <a:rPr lang="ro-RO" altLang="zh-CN" dirty="0" smtClean="0"/>
              <a:t>        input clk,</a:t>
            </a:r>
          </a:p>
          <a:p>
            <a:r>
              <a:rPr lang="hr-HR" altLang="zh-CN" dirty="0" smtClean="0"/>
              <a:t>        input reset,</a:t>
            </a:r>
          </a:p>
          <a:p>
            <a:r>
              <a:rPr lang="en-US" altLang="zh-CN" dirty="0" smtClean="0"/>
              <a:t>        input start,</a:t>
            </a:r>
          </a:p>
          <a:p>
            <a:r>
              <a:rPr lang="en-US" altLang="zh-CN" dirty="0" smtClean="0"/>
              <a:t>        output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done,</a:t>
            </a:r>
          </a:p>
          <a:p>
            <a:r>
              <a:rPr lang="fi-FI" altLang="zh-CN" dirty="0" smtClean="0"/>
              <a:t>        input [3:0] </a:t>
            </a:r>
            <a:r>
              <a:rPr lang="fi-FI" altLang="zh-CN" dirty="0" err="1" smtClean="0"/>
              <a:t>ain</a:t>
            </a:r>
            <a:r>
              <a:rPr lang="fi-FI" altLang="zh-CN" dirty="0" smtClean="0"/>
              <a:t>,</a:t>
            </a:r>
          </a:p>
          <a:p>
            <a:r>
              <a:rPr lang="hr-HR" altLang="zh-CN" dirty="0" smtClean="0"/>
              <a:t>        input [3:0] bin,</a:t>
            </a:r>
          </a:p>
          <a:p>
            <a:r>
              <a:rPr lang="en-US" altLang="zh-CN" dirty="0" smtClean="0"/>
              <a:t>        output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[5:0] </a:t>
            </a:r>
            <a:r>
              <a:rPr lang="en-US" altLang="zh-CN" dirty="0" err="1" smtClean="0"/>
              <a:t>yout</a:t>
            </a:r>
            <a:endParaRPr lang="en-US" altLang="zh-CN" dirty="0" smtClean="0"/>
          </a:p>
          <a:p>
            <a:r>
              <a:rPr lang="en-US" altLang="zh-CN" dirty="0" smtClean="0"/>
              <a:t>);</a:t>
            </a:r>
          </a:p>
          <a:p>
            <a:r>
              <a:rPr lang="hu-HU" altLang="zh-CN" dirty="0" smtClean="0"/>
              <a:t>reg [3:0] a;</a:t>
            </a:r>
          </a:p>
          <a:p>
            <a:r>
              <a:rPr lang="hu-HU" altLang="zh-CN" dirty="0" smtClean="0"/>
              <a:t>reg [3:0] b;</a:t>
            </a:r>
          </a:p>
          <a:p>
            <a:endParaRPr lang="hu-HU" altLang="zh-CN" dirty="0" smtClean="0"/>
          </a:p>
          <a:p>
            <a:r>
              <a:rPr lang="en-US" altLang="zh-CN" dirty="0" smtClean="0"/>
              <a:t>always@(</a:t>
            </a:r>
            <a:r>
              <a:rPr lang="en-US" altLang="zh-CN" dirty="0" err="1" smtClean="0"/>
              <a:t>posedge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clk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negedge</a:t>
            </a:r>
            <a:r>
              <a:rPr lang="en-US" altLang="zh-CN" dirty="0" smtClean="0"/>
              <a:t> reset)</a:t>
            </a:r>
          </a:p>
          <a:p>
            <a:r>
              <a:rPr lang="nl-NL" altLang="zh-CN" dirty="0" smtClean="0"/>
              <a:t>        begin</a:t>
            </a:r>
          </a:p>
          <a:p>
            <a:r>
              <a:rPr lang="de-DE" altLang="zh-CN" dirty="0" smtClean="0"/>
              <a:t>        </a:t>
            </a:r>
            <a:r>
              <a:rPr lang="de-DE" altLang="zh-CN" dirty="0" err="1" smtClean="0"/>
              <a:t>if</a:t>
            </a:r>
            <a:r>
              <a:rPr lang="de-DE" altLang="zh-CN" dirty="0" smtClean="0"/>
              <a:t>(~</a:t>
            </a:r>
            <a:r>
              <a:rPr lang="de-DE" altLang="zh-CN" dirty="0" err="1" smtClean="0"/>
              <a:t>reset</a:t>
            </a:r>
            <a:r>
              <a:rPr lang="de-DE" altLang="zh-CN" dirty="0" smtClean="0"/>
              <a:t>)</a:t>
            </a:r>
          </a:p>
          <a:p>
            <a:r>
              <a:rPr lang="nl-NL" altLang="zh-CN" dirty="0" smtClean="0"/>
              <a:t>                begin</a:t>
            </a:r>
          </a:p>
          <a:p>
            <a:r>
              <a:rPr lang="en-US" altLang="zh-CN" dirty="0" smtClean="0"/>
              <a:t>                        a&lt;=0;b&lt;=0;yout&lt;=0;done&lt;=1'b1;</a:t>
            </a:r>
          </a:p>
          <a:p>
            <a:r>
              <a:rPr lang="en-US" altLang="zh-CN" dirty="0" smtClean="0"/>
              <a:t>                end</a:t>
            </a:r>
          </a:p>
          <a:p>
            <a:r>
              <a:rPr lang="da-DK" altLang="zh-CN" dirty="0" smtClean="0"/>
              <a:t>        </a:t>
            </a:r>
            <a:r>
              <a:rPr lang="da-DK" altLang="zh-CN" dirty="0" err="1" smtClean="0"/>
              <a:t>else</a:t>
            </a:r>
            <a:endParaRPr lang="da-DK" altLang="zh-CN" dirty="0" smtClean="0"/>
          </a:p>
          <a:p>
            <a:r>
              <a:rPr lang="nl-NL" altLang="zh-CN" dirty="0" smtClean="0"/>
              <a:t>                begin</a:t>
            </a:r>
          </a:p>
          <a:p>
            <a:r>
              <a:rPr lang="hu-HU" altLang="zh-CN" dirty="0" smtClean="0"/>
              <a:t>                if(start)</a:t>
            </a:r>
          </a:p>
          <a:p>
            <a:r>
              <a:rPr lang="nl-NL" altLang="zh-CN" dirty="0" smtClean="0"/>
              <a:t>                        begin</a:t>
            </a:r>
          </a:p>
          <a:p>
            <a:r>
              <a:rPr lang="nl-NL" altLang="zh-CN" dirty="0" smtClean="0"/>
              <a:t>                                a&lt;=</a:t>
            </a:r>
            <a:r>
              <a:rPr lang="nl-NL" altLang="zh-CN" dirty="0" err="1" smtClean="0"/>
              <a:t>ain;b</a:t>
            </a:r>
            <a:r>
              <a:rPr lang="nl-NL" altLang="zh-CN" dirty="0" smtClean="0"/>
              <a:t>&lt;=bi;</a:t>
            </a:r>
            <a:r>
              <a:rPr lang="en-US" altLang="zh-CN" dirty="0" err="1" smtClean="0"/>
              <a:t>yout</a:t>
            </a:r>
            <a:r>
              <a:rPr lang="en-US" altLang="zh-CN" dirty="0" smtClean="0"/>
              <a:t>&lt;=0;done&lt;=0;</a:t>
            </a:r>
          </a:p>
          <a:p>
            <a:r>
              <a:rPr lang="en-US" altLang="zh-CN" dirty="0"/>
              <a:t>                        end</a:t>
            </a:r>
          </a:p>
          <a:p>
            <a:r>
              <a:rPr lang="da-DK" altLang="zh-CN" dirty="0"/>
              <a:t>                </a:t>
            </a:r>
            <a:r>
              <a:rPr lang="da-DK" altLang="zh-CN" dirty="0" err="1"/>
              <a:t>else</a:t>
            </a:r>
            <a:endParaRPr lang="da-DK" altLang="zh-CN" dirty="0"/>
          </a:p>
          <a:p>
            <a:r>
              <a:rPr lang="nl-NL" altLang="zh-CN" dirty="0"/>
              <a:t>                        begin</a:t>
            </a:r>
          </a:p>
          <a:p>
            <a:r>
              <a:rPr lang="nl-NL" altLang="zh-CN" dirty="0"/>
              <a:t>                        </a:t>
            </a:r>
            <a:r>
              <a:rPr lang="nl-NL" altLang="zh-CN" dirty="0" err="1"/>
              <a:t>if</a:t>
            </a:r>
            <a:r>
              <a:rPr lang="nl-NL" altLang="zh-CN" dirty="0"/>
              <a:t>(~</a:t>
            </a:r>
            <a:r>
              <a:rPr lang="nl-NL" altLang="zh-CN" dirty="0" err="1"/>
              <a:t>done</a:t>
            </a:r>
            <a:r>
              <a:rPr lang="nl-NL" altLang="zh-CN" dirty="0"/>
              <a:t>)</a:t>
            </a:r>
          </a:p>
          <a:p>
            <a:r>
              <a:rPr lang="nl-NL" altLang="zh-CN" dirty="0"/>
              <a:t>                        begin</a:t>
            </a:r>
          </a:p>
          <a:p>
            <a:r>
              <a:rPr lang="nl-NL" altLang="zh-CN" dirty="0"/>
              <a:t>                                </a:t>
            </a:r>
            <a:r>
              <a:rPr lang="nl-NL" altLang="zh-CN" dirty="0" err="1"/>
              <a:t>if</a:t>
            </a:r>
            <a:r>
              <a:rPr lang="nl-NL" altLang="zh-CN" dirty="0"/>
              <a:t>(b!=0)</a:t>
            </a:r>
          </a:p>
          <a:p>
            <a:r>
              <a:rPr lang="nl-NL" altLang="zh-CN" dirty="0"/>
              <a:t>                                begin</a:t>
            </a:r>
          </a:p>
          <a:p>
            <a:r>
              <a:rPr lang="en-US" altLang="zh-CN" dirty="0"/>
              <a:t>                                        if(b[0]) </a:t>
            </a:r>
            <a:r>
              <a:rPr lang="en-US" altLang="zh-CN" dirty="0" err="1"/>
              <a:t>yout</a:t>
            </a:r>
            <a:r>
              <a:rPr lang="en-US" altLang="zh-CN" dirty="0"/>
              <a:t>&lt;=</a:t>
            </a:r>
            <a:r>
              <a:rPr lang="en-US" altLang="zh-CN" dirty="0" err="1"/>
              <a:t>yout</a:t>
            </a:r>
            <a:r>
              <a:rPr lang="en-US" altLang="zh-CN" dirty="0" err="1" smtClean="0"/>
              <a:t>+a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                        b&lt;=b&gt;&gt;1;a</a:t>
            </a:r>
            <a:r>
              <a:rPr lang="en-US" altLang="zh-CN" dirty="0"/>
              <a:t>&lt;=a&lt;&lt;1;</a:t>
            </a:r>
          </a:p>
          <a:p>
            <a:r>
              <a:rPr lang="en-US" altLang="zh-CN" dirty="0"/>
              <a:t>                                end</a:t>
            </a:r>
          </a:p>
          <a:p>
            <a:r>
              <a:rPr lang="nb-NO" altLang="zh-CN" dirty="0"/>
              <a:t>                                </a:t>
            </a:r>
            <a:r>
              <a:rPr lang="nb-NO" altLang="zh-CN" dirty="0" err="1"/>
              <a:t>else</a:t>
            </a:r>
            <a:r>
              <a:rPr lang="nb-NO" altLang="zh-CN" dirty="0"/>
              <a:t> done&lt;=1'b1;</a:t>
            </a:r>
          </a:p>
          <a:p>
            <a:r>
              <a:rPr lang="nb-NO" altLang="zh-CN" dirty="0"/>
              <a:t>                        end</a:t>
            </a:r>
          </a:p>
          <a:p>
            <a:r>
              <a:rPr lang="nb-NO" altLang="zh-CN" dirty="0"/>
              <a:t>                        end</a:t>
            </a:r>
          </a:p>
          <a:p>
            <a:r>
              <a:rPr lang="nb-NO" altLang="zh-CN" dirty="0"/>
              <a:t>                end</a:t>
            </a:r>
          </a:p>
          <a:p>
            <a:r>
              <a:rPr lang="nb-NO" altLang="zh-CN" dirty="0"/>
              <a:t>        end</a:t>
            </a:r>
          </a:p>
          <a:p>
            <a:r>
              <a:rPr lang="nb-NO" altLang="zh-CN" dirty="0" err="1"/>
              <a:t>endmodule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51"/>
    </mc:Choice>
    <mc:Fallback xmlns="">
      <p:transition xmlns:p14="http://schemas.microsoft.com/office/powerpoint/2010/main" spd="slow" advTm="5165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optimization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2" name="内容占位符 11" descr="Multiplier_for_loop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4" name="内容占位符 13" descr="m1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4"/>
    </mc:Choice>
    <mc:Fallback xmlns="">
      <p:transition xmlns:p14="http://schemas.microsoft.com/office/powerpoint/2010/main" spd="slow" advTm="1837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optimization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Multiplier_for_loop_timing.pn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r="1603"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2" name="内容占位符 11" descr="m1time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7"/>
    </mc:Choice>
    <mc:Fallback xmlns="">
      <p:transition xmlns:p14="http://schemas.microsoft.com/office/powerpoint/2010/main" spd="slow" advTm="136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optimization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" name="内容占位符 1" descr="Multiplier_for_loop_area.pn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/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6" name="内容占位符 15" descr="m1area.png"/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"/>
          <a:stretch/>
        </p:blipFill>
        <p:spPr/>
      </p:pic>
    </p:spTree>
    <p:extLst>
      <p:ext uri="{BB962C8B-B14F-4D97-AF65-F5344CB8AC3E}">
        <p14:creationId xmlns:p14="http://schemas.microsoft.com/office/powerpoint/2010/main" val="27395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3"/>
    </mc:Choice>
    <mc:Fallback xmlns="">
      <p:transition xmlns:p14="http://schemas.microsoft.com/office/powerpoint/2010/main" spd="slow" advTm="24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Pipeline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module adder8(</a:t>
            </a:r>
          </a:p>
          <a:p>
            <a:r>
              <a:rPr lang="en-US" altLang="zh-CN" dirty="0"/>
              <a:t>input[7:0] </a:t>
            </a:r>
            <a:r>
              <a:rPr lang="en-US" altLang="zh-CN" dirty="0" err="1"/>
              <a:t>ina,inb</a:t>
            </a:r>
            <a:r>
              <a:rPr lang="en-US" altLang="zh-CN" dirty="0"/>
              <a:t>; </a:t>
            </a:r>
          </a:p>
          <a:p>
            <a:r>
              <a:rPr lang="en-US" altLang="zh-CN" dirty="0"/>
              <a:t>input </a:t>
            </a:r>
            <a:r>
              <a:rPr lang="en-US" altLang="zh-CN" dirty="0" err="1"/>
              <a:t>cin,clk</a:t>
            </a:r>
            <a:r>
              <a:rPr lang="en-US" altLang="zh-CN" dirty="0"/>
              <a:t>; </a:t>
            </a:r>
          </a:p>
          <a:p>
            <a:r>
              <a:rPr lang="hr-HR" altLang="zh-CN" dirty="0"/>
              <a:t>output[7:0] sum; 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cout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);</a:t>
            </a:r>
          </a:p>
          <a:p>
            <a:r>
              <a:rPr lang="en-US" altLang="zh-CN" dirty="0" err="1"/>
              <a:t>reg</a:t>
            </a:r>
            <a:r>
              <a:rPr lang="en-US" altLang="zh-CN" dirty="0"/>
              <a:t>[7:0] </a:t>
            </a:r>
            <a:r>
              <a:rPr lang="en-US" altLang="zh-CN" dirty="0" err="1"/>
              <a:t>tempa,tempb,sum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cout,tempc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begin  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tempa</a:t>
            </a:r>
            <a:r>
              <a:rPr lang="en-US" altLang="zh-CN" dirty="0"/>
              <a:t>=</a:t>
            </a:r>
            <a:r>
              <a:rPr lang="en-US" altLang="zh-CN" dirty="0" err="1"/>
              <a:t>ina;tempb</a:t>
            </a:r>
            <a:r>
              <a:rPr lang="en-US" altLang="zh-CN" dirty="0"/>
              <a:t>=</a:t>
            </a:r>
            <a:r>
              <a:rPr lang="en-US" altLang="zh-CN" dirty="0" err="1"/>
              <a:t>inb;tempc</a:t>
            </a:r>
            <a:r>
              <a:rPr lang="en-US" altLang="zh-CN" dirty="0"/>
              <a:t>=</a:t>
            </a:r>
            <a:r>
              <a:rPr lang="en-US" altLang="zh-CN" dirty="0" err="1"/>
              <a:t>cin</a:t>
            </a:r>
            <a:r>
              <a:rPr lang="en-US" altLang="zh-CN" dirty="0"/>
              <a:t>; </a:t>
            </a:r>
          </a:p>
          <a:p>
            <a:r>
              <a:rPr lang="en-US" altLang="zh-CN" dirty="0"/>
              <a:t>end  </a:t>
            </a:r>
          </a:p>
          <a:p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nl-NL" altLang="zh-CN" dirty="0"/>
              <a:t>begin    </a:t>
            </a:r>
          </a:p>
          <a:p>
            <a:r>
              <a:rPr lang="nl-NL" altLang="zh-CN" dirty="0"/>
              <a:t>	{</a:t>
            </a:r>
            <a:r>
              <a:rPr lang="nl-NL" altLang="zh-CN" dirty="0" err="1"/>
              <a:t>cout,sum</a:t>
            </a:r>
            <a:r>
              <a:rPr lang="nl-NL" altLang="zh-CN" dirty="0"/>
              <a:t>}=</a:t>
            </a:r>
            <a:r>
              <a:rPr lang="nl-NL" altLang="zh-CN" dirty="0" err="1"/>
              <a:t>tempa+tempb+tempc</a:t>
            </a:r>
            <a:r>
              <a:rPr lang="nl-NL" altLang="zh-CN" dirty="0"/>
              <a:t>; </a:t>
            </a:r>
          </a:p>
          <a:p>
            <a:r>
              <a:rPr lang="nl-NL" altLang="zh-CN" dirty="0"/>
              <a:t>end</a:t>
            </a:r>
          </a:p>
          <a:p>
            <a:r>
              <a:rPr lang="nl-NL" altLang="zh-CN" dirty="0" err="1"/>
              <a:t>endmodule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module adder_pipe2(</a:t>
            </a:r>
          </a:p>
          <a:p>
            <a:r>
              <a:rPr lang="en-US" altLang="zh-CN" dirty="0"/>
              <a:t>input[7:0] </a:t>
            </a:r>
            <a:r>
              <a:rPr lang="en-US" altLang="zh-CN" dirty="0" err="1"/>
              <a:t>ina,inb</a:t>
            </a:r>
            <a:r>
              <a:rPr lang="en-US" altLang="zh-CN" dirty="0"/>
              <a:t>; </a:t>
            </a:r>
          </a:p>
          <a:p>
            <a:r>
              <a:rPr lang="en-US" altLang="zh-CN" dirty="0"/>
              <a:t>input </a:t>
            </a:r>
            <a:r>
              <a:rPr lang="en-US" altLang="zh-CN" dirty="0" err="1"/>
              <a:t>cin,clk</a:t>
            </a:r>
            <a:r>
              <a:rPr lang="en-US" altLang="zh-CN" dirty="0"/>
              <a:t>; 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reg</a:t>
            </a:r>
            <a:r>
              <a:rPr lang="en-US" altLang="zh-CN" dirty="0"/>
              <a:t>[7:0] sum;</a:t>
            </a:r>
          </a:p>
          <a:p>
            <a:r>
              <a:rPr lang="en-US" altLang="zh-CN" dirty="0"/>
              <a:t>output </a:t>
            </a:r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; </a:t>
            </a:r>
          </a:p>
          <a:p>
            <a:r>
              <a:rPr lang="en-US" altLang="zh-CN" dirty="0"/>
              <a:t>);</a:t>
            </a:r>
          </a:p>
          <a:p>
            <a:r>
              <a:rPr lang="en-US" altLang="zh-CN" dirty="0" err="1"/>
              <a:t>reg</a:t>
            </a:r>
            <a:r>
              <a:rPr lang="en-US" altLang="zh-CN" dirty="0"/>
              <a:t>[3:0] </a:t>
            </a:r>
            <a:r>
              <a:rPr lang="en-US" altLang="zh-CN" dirty="0" err="1"/>
              <a:t>tempa,tempb,firsts</a:t>
            </a:r>
            <a:r>
              <a:rPr lang="en-US" altLang="zh-CN" dirty="0"/>
              <a:t>; </a:t>
            </a:r>
          </a:p>
          <a:p>
            <a:r>
              <a:rPr lang="en-US" altLang="zh-CN" dirty="0" err="1"/>
              <a:t>reg</a:t>
            </a:r>
            <a:r>
              <a:rPr lang="en-US" altLang="zh-CN" dirty="0"/>
              <a:t> </a:t>
            </a:r>
            <a:r>
              <a:rPr lang="en-US" altLang="zh-CN" dirty="0" err="1"/>
              <a:t>firstc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begin  </a:t>
            </a:r>
          </a:p>
          <a:p>
            <a:r>
              <a:rPr lang="en-US" altLang="zh-CN" dirty="0"/>
              <a:t>	{</a:t>
            </a:r>
            <a:r>
              <a:rPr lang="en-US" altLang="zh-CN" dirty="0" err="1"/>
              <a:t>firstc,firsts</a:t>
            </a:r>
            <a:r>
              <a:rPr lang="en-US" altLang="zh-CN" dirty="0"/>
              <a:t>}=</a:t>
            </a:r>
            <a:r>
              <a:rPr lang="en-US" altLang="zh-CN" dirty="0" err="1"/>
              <a:t>ina</a:t>
            </a:r>
            <a:r>
              <a:rPr lang="en-US" altLang="zh-CN" dirty="0"/>
              <a:t>[3:0]+</a:t>
            </a:r>
            <a:r>
              <a:rPr lang="en-US" altLang="zh-CN" dirty="0" err="1"/>
              <a:t>inb</a:t>
            </a:r>
            <a:r>
              <a:rPr lang="en-US" altLang="zh-CN" dirty="0"/>
              <a:t>[3:0]+</a:t>
            </a:r>
            <a:r>
              <a:rPr lang="en-US" altLang="zh-CN" dirty="0" err="1"/>
              <a:t>cin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tempa</a:t>
            </a:r>
            <a:r>
              <a:rPr lang="en-US" altLang="zh-CN" dirty="0"/>
              <a:t>=</a:t>
            </a:r>
            <a:r>
              <a:rPr lang="en-US" altLang="zh-CN" dirty="0" err="1"/>
              <a:t>ina</a:t>
            </a:r>
            <a:r>
              <a:rPr lang="en-US" altLang="zh-CN" dirty="0"/>
              <a:t>[7:4];  </a:t>
            </a:r>
            <a:r>
              <a:rPr lang="en-US" altLang="zh-CN" dirty="0" err="1"/>
              <a:t>tempb</a:t>
            </a:r>
            <a:r>
              <a:rPr lang="en-US" altLang="zh-CN" dirty="0"/>
              <a:t>=</a:t>
            </a:r>
            <a:r>
              <a:rPr lang="en-US" altLang="zh-CN" dirty="0" err="1"/>
              <a:t>inb</a:t>
            </a:r>
            <a:r>
              <a:rPr lang="en-US" altLang="zh-CN" dirty="0"/>
              <a:t>[7:4];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always @(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begin  </a:t>
            </a:r>
          </a:p>
          <a:p>
            <a:r>
              <a:rPr lang="en-US" altLang="zh-CN" dirty="0"/>
              <a:t>	{</a:t>
            </a:r>
            <a:r>
              <a:rPr lang="en-US" altLang="zh-CN" dirty="0" err="1"/>
              <a:t>cout,sum</a:t>
            </a:r>
            <a:r>
              <a:rPr lang="en-US" altLang="zh-CN" dirty="0"/>
              <a:t>[7:4]}=</a:t>
            </a:r>
            <a:r>
              <a:rPr lang="en-US" altLang="zh-CN" dirty="0" err="1"/>
              <a:t>tempa+tempb+firstc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sum[3:0]=firsts;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/>
              <a:t>endmodule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58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75"/>
    </mc:Choice>
    <mc:Fallback xmlns="">
      <p:transition xmlns:p14="http://schemas.microsoft.com/office/powerpoint/2010/main" spd="slow" advTm="416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Synthesis advices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/>
              <a:t>Never use initial block</a:t>
            </a:r>
          </a:p>
          <a:p>
            <a:pPr lvl="0"/>
            <a:r>
              <a:rPr lang="en-US" altLang="zh-CN" dirty="0"/>
              <a:t>Never use delays</a:t>
            </a:r>
          </a:p>
          <a:p>
            <a:pPr lvl="0"/>
            <a:r>
              <a:rPr lang="en-US" altLang="zh-CN" dirty="0"/>
              <a:t>Never use a loop </a:t>
            </a:r>
            <a:r>
              <a:rPr lang="en-US" altLang="zh-CN" dirty="0" smtClean="0"/>
              <a:t>with uncertain cycles</a:t>
            </a: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smtClean="0"/>
              <a:t>synchronization methods to </a:t>
            </a:r>
            <a:r>
              <a:rPr lang="en-US" altLang="zh-CN" dirty="0"/>
              <a:t>design the circuit</a:t>
            </a:r>
          </a:p>
          <a:p>
            <a:pPr lvl="0"/>
            <a:r>
              <a:rPr lang="en-US" altLang="zh-CN" dirty="0"/>
              <a:t>Contain all the signals in </a:t>
            </a:r>
            <a:r>
              <a:rPr lang="en-US" altLang="zh-CN" dirty="0" smtClean="0"/>
              <a:t>the sensitive </a:t>
            </a:r>
            <a:r>
              <a:rPr lang="en-US" altLang="zh-CN" dirty="0"/>
              <a:t>list </a:t>
            </a:r>
            <a:r>
              <a:rPr lang="en-US" altLang="zh-CN" dirty="0" smtClean="0"/>
              <a:t>if </a:t>
            </a:r>
            <a:r>
              <a:rPr lang="en-US" altLang="zh-CN" dirty="0"/>
              <a:t>comb-logic </a:t>
            </a:r>
            <a:r>
              <a:rPr lang="en-US" altLang="zh-CN" dirty="0" smtClean="0"/>
              <a:t>is used</a:t>
            </a:r>
            <a:endParaRPr lang="en-US" altLang="zh-CN" dirty="0"/>
          </a:p>
          <a:p>
            <a:pPr lvl="0"/>
            <a:r>
              <a:rPr lang="en-US" altLang="zh-CN" dirty="0"/>
              <a:t>All the </a:t>
            </a:r>
            <a:r>
              <a:rPr lang="en-US" altLang="zh-CN" dirty="0" smtClean="0"/>
              <a:t>registers should </a:t>
            </a:r>
            <a:r>
              <a:rPr lang="en-US" altLang="zh-CN" dirty="0"/>
              <a:t>be </a:t>
            </a:r>
            <a:r>
              <a:rPr lang="en-US" altLang="zh-CN" dirty="0" smtClean="0"/>
              <a:t>resettable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36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13"/>
    </mc:Choice>
    <mc:Fallback xmlns="">
      <p:transition xmlns:p14="http://schemas.microsoft.com/office/powerpoint/2010/main" spd="slow" advTm="58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Synthesizable</a:t>
            </a:r>
          </a:p>
          <a:p>
            <a:r>
              <a:rPr kumimoji="1" lang="en-US" altLang="zh-CN" dirty="0" smtClean="0"/>
              <a:t>State-machine optimization</a:t>
            </a:r>
          </a:p>
          <a:p>
            <a:r>
              <a:rPr kumimoji="1" lang="en-US" altLang="zh-CN" dirty="0" smtClean="0"/>
              <a:t>Speed-space trade-off</a:t>
            </a:r>
          </a:p>
          <a:p>
            <a:r>
              <a:rPr kumimoji="1" lang="en-US" altLang="zh-CN" dirty="0" smtClean="0"/>
              <a:t>Win-win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1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4"/>
    </mc:Choice>
    <mc:Fallback xmlns="">
      <p:transition xmlns:p14="http://schemas.microsoft.com/office/powerpoint/2010/main" spd="slow" advTm="5600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State-Machine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How to make a good state-machine</a:t>
            </a:r>
          </a:p>
          <a:p>
            <a:pPr lvl="1"/>
            <a:r>
              <a:rPr kumimoji="1" lang="en-US" altLang="zh-CN" dirty="0" smtClean="0"/>
              <a:t>Safe</a:t>
            </a:r>
          </a:p>
          <a:p>
            <a:pPr lvl="1"/>
            <a:r>
              <a:rPr kumimoji="1" lang="en-US" altLang="zh-CN" dirty="0" smtClean="0"/>
              <a:t>Satisfy the time and area limitation</a:t>
            </a:r>
          </a:p>
          <a:p>
            <a:pPr lvl="1"/>
            <a:r>
              <a:rPr kumimoji="1" lang="en-US" altLang="zh-CN" dirty="0" smtClean="0"/>
              <a:t>Clear and easy to maintain</a:t>
            </a:r>
          </a:p>
        </p:txBody>
      </p:sp>
    </p:spTree>
    <p:extLst>
      <p:ext uri="{BB962C8B-B14F-4D97-AF65-F5344CB8AC3E}">
        <p14:creationId xmlns:p14="http://schemas.microsoft.com/office/powerpoint/2010/main" val="19848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13"/>
    </mc:Choice>
    <mc:Fallback xmlns="">
      <p:transition xmlns:p14="http://schemas.microsoft.com/office/powerpoint/2010/main" spd="slow" advTm="514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Speed-space Trade-off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Speed optimization</a:t>
            </a:r>
          </a:p>
          <a:p>
            <a:pPr lvl="1"/>
            <a:r>
              <a:rPr kumimoji="1" lang="en-US" altLang="zh-CN" dirty="0" smtClean="0"/>
              <a:t>Duplication</a:t>
            </a:r>
          </a:p>
          <a:p>
            <a:pPr lvl="1"/>
            <a:r>
              <a:rPr kumimoji="1" lang="en-US" altLang="zh-CN" dirty="0" err="1" smtClean="0"/>
              <a:t>Reg</a:t>
            </a:r>
            <a:r>
              <a:rPr kumimoji="1" lang="en-US" altLang="zh-CN" dirty="0" smtClean="0"/>
              <a:t> out</a:t>
            </a:r>
          </a:p>
          <a:p>
            <a:r>
              <a:rPr kumimoji="1" lang="en-US" altLang="zh-CN" dirty="0" smtClean="0"/>
              <a:t>Space optimization</a:t>
            </a:r>
          </a:p>
          <a:p>
            <a:pPr lvl="1"/>
            <a:r>
              <a:rPr kumimoji="1" lang="en-US" altLang="zh-CN" dirty="0" smtClean="0"/>
              <a:t>Resource sharing	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55"/>
    </mc:Choice>
    <mc:Fallback xmlns="">
      <p:transition xmlns:p14="http://schemas.microsoft.com/office/powerpoint/2010/main" spd="slow" advTm="435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/>
              <a:t>Speed-optimization</a:t>
            </a:r>
          </a:p>
          <a:p>
            <a:pPr algn="ctr"/>
            <a:endParaRPr kumimoji="1" lang="en-US" altLang="zh-CN" b="1" dirty="0"/>
          </a:p>
          <a:p>
            <a:pPr algn="ctr"/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7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2"/>
    </mc:Choice>
    <mc:Fallback xmlns="">
      <p:transition xmlns:p14="http://schemas.microsoft.com/office/powerpoint/2010/main" spd="slow" advTm="1273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Duplication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module test3_2(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tri_en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input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input wire[23:0] </a:t>
            </a:r>
            <a:r>
              <a:rPr kumimoji="1" lang="en-US" altLang="zh-CN" dirty="0" err="1"/>
              <a:t>data_in</a:t>
            </a:r>
            <a:r>
              <a:rPr kumimoji="1" lang="en-US" altLang="zh-CN" dirty="0"/>
              <a:t>,</a:t>
            </a:r>
          </a:p>
          <a:p>
            <a:r>
              <a:rPr kumimoji="1" lang="en-US" altLang="zh-CN" dirty="0"/>
              <a:t>	output wire[23:0] out</a:t>
            </a:r>
          </a:p>
          <a:p>
            <a:r>
              <a:rPr kumimoji="1" lang="en-US" altLang="zh-CN" dirty="0"/>
              <a:t>	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reg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tri_end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always@(</a:t>
            </a:r>
            <a:r>
              <a:rPr kumimoji="1" lang="en-US" altLang="zh-CN" dirty="0" err="1"/>
              <a:t>posedge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clk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tri_end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tri_en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	assign out = tri_end?data_in:'</a:t>
            </a:r>
            <a:r>
              <a:rPr kumimoji="1" lang="en-US" altLang="zh-CN" dirty="0" err="1"/>
              <a:t>bz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 err="1"/>
              <a:t>endmodule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>
            <a:normAutofit/>
          </a:bodyPr>
          <a:lstStyle/>
          <a:p>
            <a:r>
              <a:rPr kumimoji="1" lang="en-US" altLang="zh-CN" sz="1200" dirty="0"/>
              <a:t>module test3_2_1(</a:t>
            </a:r>
          </a:p>
          <a:p>
            <a:r>
              <a:rPr kumimoji="1" lang="en-US" altLang="zh-CN" sz="1200" dirty="0"/>
              <a:t>	input </a:t>
            </a:r>
            <a:r>
              <a:rPr kumimoji="1" lang="en-US" altLang="zh-CN" sz="1200" dirty="0" err="1"/>
              <a:t>tri_en</a:t>
            </a:r>
            <a:r>
              <a:rPr kumimoji="1" lang="en-US" altLang="zh-CN" sz="1200" dirty="0"/>
              <a:t>,</a:t>
            </a:r>
          </a:p>
          <a:p>
            <a:r>
              <a:rPr kumimoji="1" lang="en-US" altLang="zh-CN" sz="1200" dirty="0"/>
              <a:t>	input </a:t>
            </a:r>
            <a:r>
              <a:rPr kumimoji="1" lang="en-US" altLang="zh-CN" sz="1200" dirty="0" err="1"/>
              <a:t>clk</a:t>
            </a:r>
            <a:r>
              <a:rPr kumimoji="1" lang="en-US" altLang="zh-CN" sz="1200" dirty="0"/>
              <a:t>,</a:t>
            </a:r>
          </a:p>
          <a:p>
            <a:r>
              <a:rPr kumimoji="1" lang="en-US" altLang="zh-CN" sz="1200" dirty="0"/>
              <a:t>	input wire[23:0] </a:t>
            </a:r>
            <a:r>
              <a:rPr kumimoji="1" lang="en-US" altLang="zh-CN" sz="1200" dirty="0" err="1"/>
              <a:t>data_in</a:t>
            </a:r>
            <a:r>
              <a:rPr kumimoji="1" lang="en-US" altLang="zh-CN" sz="1200" dirty="0"/>
              <a:t>,</a:t>
            </a:r>
          </a:p>
          <a:p>
            <a:r>
              <a:rPr kumimoji="1" lang="en-US" altLang="zh-CN" sz="1200" dirty="0"/>
              <a:t>	output wire[23:0] out</a:t>
            </a:r>
          </a:p>
          <a:p>
            <a:r>
              <a:rPr kumimoji="1" lang="en-US" altLang="zh-CN" sz="1200" dirty="0"/>
              <a:t>	);</a:t>
            </a:r>
          </a:p>
          <a:p>
            <a:r>
              <a:rPr kumimoji="1" lang="en-US" altLang="zh-CN" sz="1200" dirty="0"/>
              <a:t>	</a:t>
            </a:r>
            <a:r>
              <a:rPr kumimoji="1" lang="en-US" altLang="zh-CN" sz="1200" dirty="0" err="1"/>
              <a:t>reg</a:t>
            </a:r>
            <a:r>
              <a:rPr kumimoji="1" lang="en-US" altLang="zh-CN" sz="1200" dirty="0"/>
              <a:t> tri_end1,tri_end2;</a:t>
            </a:r>
          </a:p>
          <a:p>
            <a:r>
              <a:rPr kumimoji="1" lang="en-US" altLang="zh-CN" sz="1200" dirty="0"/>
              <a:t>	always@(</a:t>
            </a:r>
            <a:r>
              <a:rPr kumimoji="1" lang="en-US" altLang="zh-CN" sz="1200" dirty="0" err="1"/>
              <a:t>posedge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clk</a:t>
            </a:r>
            <a:r>
              <a:rPr kumimoji="1" lang="en-US" altLang="zh-CN" sz="1200" dirty="0"/>
              <a:t>)</a:t>
            </a:r>
          </a:p>
          <a:p>
            <a:r>
              <a:rPr kumimoji="1" lang="en-US" altLang="zh-CN" sz="1200" dirty="0"/>
              <a:t>		tri_end1&lt;=</a:t>
            </a:r>
            <a:r>
              <a:rPr kumimoji="1" lang="en-US" altLang="zh-CN" sz="1200" dirty="0" err="1"/>
              <a:t>tri_en</a:t>
            </a:r>
            <a:r>
              <a:rPr kumimoji="1" lang="en-US" altLang="zh-CN" sz="1200" dirty="0"/>
              <a:t>;</a:t>
            </a:r>
          </a:p>
          <a:p>
            <a:r>
              <a:rPr kumimoji="1" lang="en-US" altLang="zh-CN" sz="1200" dirty="0"/>
              <a:t>	always@(</a:t>
            </a:r>
            <a:r>
              <a:rPr kumimoji="1" lang="en-US" altLang="zh-CN" sz="1200" dirty="0" err="1"/>
              <a:t>posedge</a:t>
            </a:r>
            <a:r>
              <a:rPr kumimoji="1" lang="en-US" altLang="zh-CN" sz="1200" dirty="0"/>
              <a:t> </a:t>
            </a:r>
            <a:r>
              <a:rPr kumimoji="1" lang="en-US" altLang="zh-CN" sz="1200" dirty="0" err="1"/>
              <a:t>clk</a:t>
            </a:r>
            <a:r>
              <a:rPr kumimoji="1" lang="en-US" altLang="zh-CN" sz="1200" dirty="0"/>
              <a:t>)</a:t>
            </a:r>
          </a:p>
          <a:p>
            <a:r>
              <a:rPr kumimoji="1" lang="en-US" altLang="zh-CN" sz="1200" dirty="0"/>
              <a:t>		tri_end2&lt;=</a:t>
            </a:r>
            <a:r>
              <a:rPr kumimoji="1" lang="en-US" altLang="zh-CN" sz="1200" dirty="0" err="1"/>
              <a:t>tri_en</a:t>
            </a:r>
            <a:r>
              <a:rPr kumimoji="1" lang="en-US" altLang="zh-CN" sz="1200" dirty="0"/>
              <a:t>;</a:t>
            </a:r>
          </a:p>
          <a:p>
            <a:r>
              <a:rPr kumimoji="1" lang="en-US" altLang="zh-CN" sz="1200" dirty="0"/>
              <a:t>	assign out[11:0] = tri_end1?data_in[11:0]:'</a:t>
            </a:r>
            <a:r>
              <a:rPr kumimoji="1" lang="en-US" altLang="zh-CN" sz="1200" dirty="0" err="1"/>
              <a:t>bz</a:t>
            </a:r>
            <a:r>
              <a:rPr kumimoji="1" lang="en-US" altLang="zh-CN" sz="1200" dirty="0"/>
              <a:t>;</a:t>
            </a:r>
          </a:p>
          <a:p>
            <a:r>
              <a:rPr kumimoji="1" lang="en-US" altLang="zh-CN" sz="1200" dirty="0"/>
              <a:t>	assign out[23:12]= tri_end2?data_in[23:12]:'</a:t>
            </a:r>
            <a:r>
              <a:rPr kumimoji="1" lang="en-US" altLang="zh-CN" sz="1200" dirty="0" err="1"/>
              <a:t>bz</a:t>
            </a:r>
            <a:r>
              <a:rPr kumimoji="1" lang="en-US" altLang="zh-CN" sz="1200" dirty="0"/>
              <a:t>;</a:t>
            </a:r>
          </a:p>
          <a:p>
            <a:r>
              <a:rPr kumimoji="1" lang="en-US" altLang="zh-CN" sz="1200" dirty="0" err="1" smtClean="0"/>
              <a:t>endmodule</a:t>
            </a:r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8029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43"/>
    </mc:Choice>
    <mc:Fallback xmlns="">
      <p:transition xmlns:p14="http://schemas.microsoft.com/office/powerpoint/2010/main" spd="slow" advTm="5224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 descr="copyff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" b="350"/>
          <a:stretch>
            <a:fillRect/>
          </a:stretch>
        </p:blipFill>
        <p:spPr>
          <a:xfrm>
            <a:off x="4648200" y="1334670"/>
            <a:ext cx="4038600" cy="4791494"/>
          </a:xfrm>
        </p:spPr>
      </p:pic>
      <p:pic>
        <p:nvPicPr>
          <p:cNvPr id="13" name="内容占位符 12" descr="copyff1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8" r="-4588"/>
          <a:stretch>
            <a:fillRect/>
          </a:stretch>
        </p:blipFill>
        <p:spPr>
          <a:xfrm>
            <a:off x="457200" y="1451291"/>
            <a:ext cx="4038600" cy="4674872"/>
          </a:xfrm>
        </p:spPr>
      </p:pic>
      <p:sp>
        <p:nvSpPr>
          <p:cNvPr id="14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Duplication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53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95"/>
    </mc:Choice>
    <mc:Fallback xmlns="">
      <p:transition xmlns:p14="http://schemas.microsoft.com/office/powerpoint/2010/main" spd="slow" advTm="1179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copyff1area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028" b="-36028"/>
          <a:stretch>
            <a:fillRect/>
          </a:stretch>
        </p:blipFill>
        <p:spPr/>
      </p:pic>
      <p:pic>
        <p:nvPicPr>
          <p:cNvPr id="8" name="内容占位符 7" descr="copyff2area.pn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63" b="-36363"/>
          <a:stretch>
            <a:fillRect/>
          </a:stretch>
        </p:blipFill>
        <p:spPr/>
      </p:pic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Duplication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2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7"/>
    </mc:Choice>
    <mc:Fallback xmlns="">
      <p:transition xmlns:p14="http://schemas.microsoft.com/office/powerpoint/2010/main" spd="slow" advTm="160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黎明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黎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391</TotalTime>
  <Words>256</Words>
  <Application>Microsoft Macintosh PowerPoint</Application>
  <PresentationFormat>全屏显示(4:3)</PresentationFormat>
  <Paragraphs>302</Paragraphs>
  <Slides>30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黎明</vt:lpstr>
      <vt:lpstr>Code Optimization</vt:lpstr>
      <vt:lpstr>Contents</vt:lpstr>
      <vt:lpstr>Synthesis advices</vt:lpstr>
      <vt:lpstr>State-Machine</vt:lpstr>
      <vt:lpstr>Speed-space Trade-off</vt:lpstr>
      <vt:lpstr>PowerPoint 演示文稿</vt:lpstr>
      <vt:lpstr>Duplication</vt:lpstr>
      <vt:lpstr>Duplication</vt:lpstr>
      <vt:lpstr>Duplication</vt:lpstr>
      <vt:lpstr>Duplication</vt:lpstr>
      <vt:lpstr>Reg out</vt:lpstr>
      <vt:lpstr>Reg out</vt:lpstr>
      <vt:lpstr>Reg out</vt:lpstr>
      <vt:lpstr>Reg out</vt:lpstr>
      <vt:lpstr>PowerPoint 演示文稿</vt:lpstr>
      <vt:lpstr>Resource Sharing 1</vt:lpstr>
      <vt:lpstr>Resource Sharing 1</vt:lpstr>
      <vt:lpstr>Resource Sharing 1</vt:lpstr>
      <vt:lpstr>Resource Sharing 1</vt:lpstr>
      <vt:lpstr>Resource Sharing 2</vt:lpstr>
      <vt:lpstr>Resource Sharing 2</vt:lpstr>
      <vt:lpstr>Resource Sharing 2</vt:lpstr>
      <vt:lpstr>Resource Sharing 2</vt:lpstr>
      <vt:lpstr>PowerPoint 演示文稿</vt:lpstr>
      <vt:lpstr>algorithm optimization</vt:lpstr>
      <vt:lpstr>algorithm optimization</vt:lpstr>
      <vt:lpstr>algorithm optimization</vt:lpstr>
      <vt:lpstr>algorithm optimization</vt:lpstr>
      <vt:lpstr>Pipeline</vt:lpstr>
      <vt:lpstr>Conclusion</vt:lpstr>
    </vt:vector>
  </TitlesOfParts>
  <Company>China Unicom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SHEN</dc:creator>
  <cp:lastModifiedBy>JIAN SHEN</cp:lastModifiedBy>
  <cp:revision>60</cp:revision>
  <dcterms:created xsi:type="dcterms:W3CDTF">2013-06-07T06:17:21Z</dcterms:created>
  <dcterms:modified xsi:type="dcterms:W3CDTF">2013-06-10T07:35:09Z</dcterms:modified>
</cp:coreProperties>
</file>