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8" r:id="rId4"/>
    <p:sldId id="260" r:id="rId5"/>
    <p:sldId id="257" r:id="rId6"/>
    <p:sldId id="271" r:id="rId7"/>
    <p:sldId id="273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4" autoAdjust="0"/>
    <p:restoredTop sz="94660"/>
  </p:normalViewPr>
  <p:slideViewPr>
    <p:cSldViewPr snapToGrid="0">
      <p:cViewPr varScale="1">
        <p:scale>
          <a:sx n="94" d="100"/>
          <a:sy n="94" d="100"/>
        </p:scale>
        <p:origin x="15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0CD2D-E152-44C8-987D-23E409BD4BB9}" type="datetimeFigureOut">
              <a:rPr lang="en-US" smtClean="0"/>
              <a:t>12/9/18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8F3CC-295F-44C9-B64E-6D6A534D23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910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0CD2D-E152-44C8-987D-23E409BD4BB9}" type="datetimeFigureOut">
              <a:rPr lang="en-US" smtClean="0"/>
              <a:t>12/9/18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8F3CC-295F-44C9-B64E-6D6A534D23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135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0CD2D-E152-44C8-987D-23E409BD4BB9}" type="datetimeFigureOut">
              <a:rPr lang="en-US" smtClean="0"/>
              <a:t>12/9/18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8F3CC-295F-44C9-B64E-6D6A534D23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884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0CD2D-E152-44C8-987D-23E409BD4BB9}" type="datetimeFigureOut">
              <a:rPr lang="en-US" smtClean="0"/>
              <a:t>12/9/18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8F3CC-295F-44C9-B64E-6D6A534D23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827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0CD2D-E152-44C8-987D-23E409BD4BB9}" type="datetimeFigureOut">
              <a:rPr lang="en-US" smtClean="0"/>
              <a:t>12/9/18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8F3CC-295F-44C9-B64E-6D6A534D23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081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0CD2D-E152-44C8-987D-23E409BD4BB9}" type="datetimeFigureOut">
              <a:rPr lang="en-US" smtClean="0"/>
              <a:t>12/9/18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8F3CC-295F-44C9-B64E-6D6A534D23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970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0CD2D-E152-44C8-987D-23E409BD4BB9}" type="datetimeFigureOut">
              <a:rPr lang="en-US" smtClean="0"/>
              <a:t>12/9/18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8F3CC-295F-44C9-B64E-6D6A534D23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762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0CD2D-E152-44C8-987D-23E409BD4BB9}" type="datetimeFigureOut">
              <a:rPr lang="en-US" smtClean="0"/>
              <a:t>12/9/18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8F3CC-295F-44C9-B64E-6D6A534D23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284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0CD2D-E152-44C8-987D-23E409BD4BB9}" type="datetimeFigureOut">
              <a:rPr lang="en-US" smtClean="0"/>
              <a:t>12/9/18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8F3CC-295F-44C9-B64E-6D6A534D23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522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0CD2D-E152-44C8-987D-23E409BD4BB9}" type="datetimeFigureOut">
              <a:rPr lang="en-US" smtClean="0"/>
              <a:t>12/9/18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8F3CC-295F-44C9-B64E-6D6A534D23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539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0CD2D-E152-44C8-987D-23E409BD4BB9}" type="datetimeFigureOut">
              <a:rPr lang="en-US" smtClean="0"/>
              <a:t>12/9/18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8F3CC-295F-44C9-B64E-6D6A534D23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830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30CD2D-E152-44C8-987D-23E409BD4BB9}" type="datetimeFigureOut">
              <a:rPr lang="en-US" smtClean="0"/>
              <a:t>12/9/18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88F3CC-295F-44C9-B64E-6D6A534D23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5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1A6D6-9595-468F-9884-55EE419471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CCSB Loads</a:t>
            </a:r>
            <a:br>
              <a:rPr lang="en-US" dirty="0"/>
            </a:br>
            <a:r>
              <a:rPr lang="en-US" dirty="0"/>
              <a:t>Water Years 2010-17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64E87F-8DB2-465D-879C-8D33C26A2F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4079875"/>
            <a:ext cx="6858000" cy="1655762"/>
          </a:xfrm>
        </p:spPr>
        <p:txBody>
          <a:bodyPr/>
          <a:lstStyle/>
          <a:p>
            <a:r>
              <a:rPr lang="en-US" dirty="0"/>
              <a:t>C. Alpers and S. Rose</a:t>
            </a:r>
          </a:p>
          <a:p>
            <a:r>
              <a:rPr lang="en-US" dirty="0"/>
              <a:t>USGS CAWSC</a:t>
            </a:r>
          </a:p>
          <a:p>
            <a:r>
              <a:rPr lang="en-US" dirty="0"/>
              <a:t>Dec. 11, 2018</a:t>
            </a:r>
          </a:p>
        </p:txBody>
      </p:sp>
    </p:spTree>
    <p:extLst>
      <p:ext uri="{BB962C8B-B14F-4D97-AF65-F5344CB8AC3E}">
        <p14:creationId xmlns:p14="http://schemas.microsoft.com/office/powerpoint/2010/main" val="637188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F4FB05C-1E17-4D6E-A9E5-712EE9FFB5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45505"/>
            <a:ext cx="9144000" cy="4366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254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9669B0B-2402-49F9-92F8-5E3EFEA997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50" y="0"/>
            <a:ext cx="8951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951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FE4AD9C-5F9B-4C1C-AEFE-710BACA148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678" y="0"/>
            <a:ext cx="8234704" cy="6490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04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099CC41-862C-443A-82FE-DD542164CF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458" y="0"/>
            <a:ext cx="870908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722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58149"/>
            <a:ext cx="896112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006600"/>
                </a:solidFill>
              </a:rPr>
              <a:t>Difference in trap efficiency between </a:t>
            </a:r>
            <a:r>
              <a:rPr lang="en-US" sz="3600" b="1" dirty="0" err="1">
                <a:solidFill>
                  <a:srgbClr val="006600"/>
                </a:solidFill>
              </a:rPr>
              <a:t>THg</a:t>
            </a:r>
            <a:r>
              <a:rPr lang="en-US" sz="3600" b="1" dirty="0">
                <a:solidFill>
                  <a:srgbClr val="006600"/>
                </a:solidFill>
              </a:rPr>
              <a:t> and bulk sediment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0030" y="1825625"/>
            <a:ext cx="8903970" cy="4810306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In </a:t>
            </a:r>
            <a:r>
              <a:rPr lang="en-US" dirty="0" err="1"/>
              <a:t>LOADEST</a:t>
            </a:r>
            <a:r>
              <a:rPr lang="en-US" dirty="0"/>
              <a:t> models, Lower trap efficiency of </a:t>
            </a:r>
            <a:r>
              <a:rPr lang="en-US" dirty="0" err="1"/>
              <a:t>pTHg</a:t>
            </a:r>
            <a:r>
              <a:rPr lang="en-US" dirty="0"/>
              <a:t>  (~62%) vs. sediment (~70%)</a:t>
            </a:r>
          </a:p>
          <a:p>
            <a:pPr lvl="1"/>
            <a:r>
              <a:rPr lang="en-US" dirty="0">
                <a:solidFill>
                  <a:srgbClr val="0000CC"/>
                </a:solidFill>
              </a:rPr>
              <a:t>Caused by higher [</a:t>
            </a:r>
            <a:r>
              <a:rPr lang="en-US" dirty="0" err="1">
                <a:solidFill>
                  <a:srgbClr val="0000CC"/>
                </a:solidFill>
              </a:rPr>
              <a:t>THg</a:t>
            </a:r>
            <a:r>
              <a:rPr lang="en-US" dirty="0">
                <a:solidFill>
                  <a:srgbClr val="0000CC"/>
                </a:solidFill>
              </a:rPr>
              <a:t>] on particles that exit basin compared with those that enter basin and those that are trapped</a:t>
            </a:r>
          </a:p>
          <a:p>
            <a:pPr lvl="1"/>
            <a:endParaRPr lang="en-US" dirty="0">
              <a:solidFill>
                <a:srgbClr val="0000CC"/>
              </a:solidFill>
            </a:endParaRPr>
          </a:p>
          <a:p>
            <a:pPr lvl="2"/>
            <a:r>
              <a:rPr lang="en-US" sz="2600" dirty="0">
                <a:solidFill>
                  <a:srgbClr val="006600"/>
                </a:solidFill>
              </a:rPr>
              <a:t>Ratio of </a:t>
            </a:r>
            <a:r>
              <a:rPr lang="en-US" sz="2600" dirty="0" err="1">
                <a:solidFill>
                  <a:srgbClr val="006600"/>
                </a:solidFill>
              </a:rPr>
              <a:t>pTHg</a:t>
            </a:r>
            <a:r>
              <a:rPr lang="en-US" sz="2600" dirty="0">
                <a:solidFill>
                  <a:srgbClr val="006600"/>
                </a:solidFill>
              </a:rPr>
              <a:t> load to SS load, Inflow:  229 ng/g</a:t>
            </a:r>
          </a:p>
          <a:p>
            <a:pPr marL="457200" lvl="1" indent="0">
              <a:buNone/>
            </a:pPr>
            <a:endParaRPr lang="en-US" sz="3000" dirty="0">
              <a:solidFill>
                <a:srgbClr val="006600"/>
              </a:solidFill>
            </a:endParaRPr>
          </a:p>
          <a:p>
            <a:pPr lvl="2"/>
            <a:r>
              <a:rPr lang="en-US" sz="2600" dirty="0">
                <a:solidFill>
                  <a:srgbClr val="006600"/>
                </a:solidFill>
              </a:rPr>
              <a:t>Ratio of </a:t>
            </a:r>
            <a:r>
              <a:rPr lang="en-US" sz="2600" dirty="0" err="1">
                <a:solidFill>
                  <a:srgbClr val="006600"/>
                </a:solidFill>
              </a:rPr>
              <a:t>pTHg</a:t>
            </a:r>
            <a:r>
              <a:rPr lang="en-US" sz="2600" dirty="0">
                <a:solidFill>
                  <a:srgbClr val="006600"/>
                </a:solidFill>
              </a:rPr>
              <a:t> load to SS load, Outflows:  295 ng/g</a:t>
            </a:r>
          </a:p>
          <a:p>
            <a:pPr lvl="1"/>
            <a:endParaRPr lang="en-US" sz="3000" dirty="0">
              <a:solidFill>
                <a:srgbClr val="006600"/>
              </a:solidFill>
            </a:endParaRPr>
          </a:p>
          <a:p>
            <a:pPr lvl="2"/>
            <a:r>
              <a:rPr lang="en-US" sz="2600" dirty="0">
                <a:solidFill>
                  <a:srgbClr val="FF0000"/>
                </a:solidFill>
              </a:rPr>
              <a:t>Calculated </a:t>
            </a:r>
            <a:r>
              <a:rPr lang="en-US" sz="2600" dirty="0" err="1">
                <a:solidFill>
                  <a:srgbClr val="FF0000"/>
                </a:solidFill>
              </a:rPr>
              <a:t>pTHg</a:t>
            </a:r>
            <a:r>
              <a:rPr lang="en-US" sz="2600" dirty="0">
                <a:solidFill>
                  <a:srgbClr val="FF0000"/>
                </a:solidFill>
              </a:rPr>
              <a:t>, trapped sediment: 201 ng/g</a:t>
            </a:r>
          </a:p>
          <a:p>
            <a:pPr lvl="1"/>
            <a:endParaRPr lang="en-US" dirty="0">
              <a:solidFill>
                <a:srgbClr val="006600"/>
              </a:solidFill>
            </a:endParaRPr>
          </a:p>
          <a:p>
            <a:r>
              <a:rPr lang="en-US" dirty="0"/>
              <a:t>Most likely explanation is grain-size effect</a:t>
            </a:r>
          </a:p>
          <a:p>
            <a:pPr lvl="1"/>
            <a:r>
              <a:rPr lang="en-US" dirty="0">
                <a:solidFill>
                  <a:srgbClr val="0000CC"/>
                </a:solidFill>
              </a:rPr>
              <a:t>Finer particles that exit basin have higher </a:t>
            </a:r>
            <a:r>
              <a:rPr lang="en-US" dirty="0" err="1">
                <a:solidFill>
                  <a:srgbClr val="0000CC"/>
                </a:solidFill>
              </a:rPr>
              <a:t>pTHg</a:t>
            </a:r>
            <a:r>
              <a:rPr lang="en-US" dirty="0">
                <a:solidFill>
                  <a:srgbClr val="0000CC"/>
                </a:solidFill>
              </a:rPr>
              <a:t> than bulk sediment entering basin</a:t>
            </a:r>
          </a:p>
          <a:p>
            <a:pPr lvl="1"/>
            <a:r>
              <a:rPr lang="en-US" dirty="0">
                <a:solidFill>
                  <a:srgbClr val="0000CC"/>
                </a:solidFill>
              </a:rPr>
              <a:t>Relatively coarse particles (sand and coarse silt) that are preferentially trapped in basin are lower in </a:t>
            </a:r>
            <a:r>
              <a:rPr lang="en-US" dirty="0" err="1">
                <a:solidFill>
                  <a:srgbClr val="0000CC"/>
                </a:solidFill>
              </a:rPr>
              <a:t>pTHg</a:t>
            </a:r>
            <a:r>
              <a:rPr lang="en-US" dirty="0">
                <a:solidFill>
                  <a:srgbClr val="0000CC"/>
                </a:solidFill>
              </a:rPr>
              <a:t> than inflow or outflow</a:t>
            </a:r>
          </a:p>
        </p:txBody>
      </p:sp>
    </p:spTree>
    <p:extLst>
      <p:ext uri="{BB962C8B-B14F-4D97-AF65-F5344CB8AC3E}">
        <p14:creationId xmlns:p14="http://schemas.microsoft.com/office/powerpoint/2010/main" val="2324299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0024" y="1038362"/>
            <a:ext cx="6275464" cy="5456566"/>
          </a:xfrm>
          <a:prstGeom prst="rect">
            <a:avLst/>
          </a:prstGeom>
        </p:spPr>
      </p:pic>
      <p:sp>
        <p:nvSpPr>
          <p:cNvPr id="4" name="Down Arrow 3"/>
          <p:cNvSpPr/>
          <p:nvPr/>
        </p:nvSpPr>
        <p:spPr>
          <a:xfrm rot="16200000">
            <a:off x="1476889" y="1391273"/>
            <a:ext cx="351692" cy="465421"/>
          </a:xfrm>
          <a:prstGeom prst="downArrow">
            <a:avLst/>
          </a:prstGeom>
          <a:solidFill>
            <a:srgbClr val="00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own Arrow 4"/>
          <p:cNvSpPr/>
          <p:nvPr/>
        </p:nvSpPr>
        <p:spPr>
          <a:xfrm rot="16200000">
            <a:off x="6410789" y="5261263"/>
            <a:ext cx="351692" cy="465421"/>
          </a:xfrm>
          <a:prstGeom prst="downArrow">
            <a:avLst/>
          </a:prstGeom>
          <a:solidFill>
            <a:srgbClr val="00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own Arrow 5"/>
          <p:cNvSpPr/>
          <p:nvPr/>
        </p:nvSpPr>
        <p:spPr>
          <a:xfrm rot="16200000">
            <a:off x="6643499" y="5979719"/>
            <a:ext cx="351692" cy="465421"/>
          </a:xfrm>
          <a:prstGeom prst="downArrow">
            <a:avLst/>
          </a:prstGeom>
          <a:solidFill>
            <a:srgbClr val="00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wn Arrow 6"/>
          <p:cNvSpPr/>
          <p:nvPr/>
        </p:nvSpPr>
        <p:spPr>
          <a:xfrm>
            <a:off x="2990069" y="2220789"/>
            <a:ext cx="351692" cy="465421"/>
          </a:xfrm>
          <a:prstGeom prst="downArrow">
            <a:avLst/>
          </a:prstGeom>
          <a:solidFill>
            <a:srgbClr val="00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/>
          <p:cNvSpPr/>
          <p:nvPr/>
        </p:nvSpPr>
        <p:spPr>
          <a:xfrm>
            <a:off x="2905161" y="4280831"/>
            <a:ext cx="351692" cy="465421"/>
          </a:xfrm>
          <a:prstGeom prst="downArrow">
            <a:avLst>
              <a:gd name="adj1" fmla="val 72286"/>
              <a:gd name="adj2" fmla="val 50000"/>
            </a:avLst>
          </a:prstGeom>
          <a:solidFill>
            <a:srgbClr val="00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/>
          <p:cNvSpPr/>
          <p:nvPr/>
        </p:nvSpPr>
        <p:spPr>
          <a:xfrm rot="16200000">
            <a:off x="4428977" y="5262304"/>
            <a:ext cx="351692" cy="465421"/>
          </a:xfrm>
          <a:prstGeom prst="downArrow">
            <a:avLst/>
          </a:prstGeom>
          <a:solidFill>
            <a:srgbClr val="00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28389" y="1799830"/>
            <a:ext cx="2549497" cy="1292662"/>
          </a:xfrm>
          <a:prstGeom prst="rect">
            <a:avLst/>
          </a:prstGeom>
          <a:solidFill>
            <a:srgbClr val="FEF4CE"/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u="sng" dirty="0"/>
              <a:t>In</a:t>
            </a:r>
            <a:r>
              <a:rPr lang="en-US" sz="2400" dirty="0"/>
              <a:t>:</a:t>
            </a:r>
            <a:r>
              <a:rPr lang="en-US" sz="2400" u="sng" dirty="0"/>
              <a:t>  </a:t>
            </a:r>
          </a:p>
          <a:p>
            <a:r>
              <a:rPr lang="en-US" dirty="0">
                <a:solidFill>
                  <a:srgbClr val="006600"/>
                </a:solidFill>
              </a:rPr>
              <a:t>65 kg/</a:t>
            </a:r>
            <a:r>
              <a:rPr lang="en-US" dirty="0" err="1">
                <a:solidFill>
                  <a:srgbClr val="006600"/>
                </a:solidFill>
              </a:rPr>
              <a:t>yr</a:t>
            </a:r>
            <a:r>
              <a:rPr lang="en-US" dirty="0">
                <a:solidFill>
                  <a:srgbClr val="006600"/>
                </a:solidFill>
              </a:rPr>
              <a:t> </a:t>
            </a:r>
            <a:r>
              <a:rPr lang="en-US" dirty="0" err="1">
                <a:solidFill>
                  <a:srgbClr val="006600"/>
                </a:solidFill>
              </a:rPr>
              <a:t>pTHg</a:t>
            </a:r>
            <a:endParaRPr lang="en-US" dirty="0">
              <a:solidFill>
                <a:srgbClr val="006600"/>
              </a:solidFill>
            </a:endParaRPr>
          </a:p>
          <a:p>
            <a:r>
              <a:rPr lang="en-US" dirty="0">
                <a:solidFill>
                  <a:srgbClr val="0000CC"/>
                </a:solidFill>
              </a:rPr>
              <a:t>282 x 10</a:t>
            </a:r>
            <a:r>
              <a:rPr lang="en-US" baseline="30000" dirty="0">
                <a:solidFill>
                  <a:srgbClr val="0000CC"/>
                </a:solidFill>
              </a:rPr>
              <a:t>6</a:t>
            </a:r>
            <a:r>
              <a:rPr lang="en-US" dirty="0">
                <a:solidFill>
                  <a:srgbClr val="0000CC"/>
                </a:solidFill>
              </a:rPr>
              <a:t> kg/</a:t>
            </a:r>
            <a:r>
              <a:rPr lang="en-US" dirty="0" err="1">
                <a:solidFill>
                  <a:srgbClr val="0000CC"/>
                </a:solidFill>
              </a:rPr>
              <a:t>yr</a:t>
            </a:r>
            <a:r>
              <a:rPr lang="en-US" dirty="0">
                <a:solidFill>
                  <a:srgbClr val="0000CC"/>
                </a:solidFill>
              </a:rPr>
              <a:t> sediment</a:t>
            </a:r>
          </a:p>
          <a:p>
            <a:r>
              <a:rPr lang="en-US" dirty="0">
                <a:solidFill>
                  <a:srgbClr val="FF0000"/>
                </a:solidFill>
              </a:rPr>
              <a:t>229 ng/g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5780" y="264549"/>
            <a:ext cx="862148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6600"/>
                </a:solidFill>
              </a:rPr>
              <a:t>Trapping of Particulate Total Mercury (</a:t>
            </a:r>
            <a:r>
              <a:rPr lang="en-US" sz="2400" dirty="0" err="1">
                <a:solidFill>
                  <a:srgbClr val="006600"/>
                </a:solidFill>
              </a:rPr>
              <a:t>pTHg</a:t>
            </a:r>
            <a:r>
              <a:rPr lang="en-US" sz="2400" dirty="0">
                <a:solidFill>
                  <a:srgbClr val="006600"/>
                </a:solidFill>
              </a:rPr>
              <a:t>) and Sediment in CCSB</a:t>
            </a:r>
          </a:p>
          <a:p>
            <a:pPr algn="ctr"/>
            <a:r>
              <a:rPr lang="en-US" sz="2000" dirty="0">
                <a:solidFill>
                  <a:srgbClr val="0000CC"/>
                </a:solidFill>
              </a:rPr>
              <a:t>Water Years 2010–17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629549" y="5091242"/>
            <a:ext cx="2400487" cy="1292662"/>
          </a:xfrm>
          <a:prstGeom prst="rect">
            <a:avLst/>
          </a:prstGeom>
          <a:solidFill>
            <a:srgbClr val="FEF4CE"/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u="sng" dirty="0"/>
              <a:t>Out</a:t>
            </a:r>
            <a:r>
              <a:rPr lang="en-US" sz="2400" dirty="0"/>
              <a:t>:</a:t>
            </a:r>
            <a:r>
              <a:rPr lang="en-US" sz="2400" u="sng" dirty="0"/>
              <a:t>  </a:t>
            </a:r>
          </a:p>
          <a:p>
            <a:r>
              <a:rPr lang="en-US" dirty="0">
                <a:solidFill>
                  <a:srgbClr val="006600"/>
                </a:solidFill>
              </a:rPr>
              <a:t>25 kg/</a:t>
            </a:r>
            <a:r>
              <a:rPr lang="en-US" dirty="0" err="1">
                <a:solidFill>
                  <a:srgbClr val="006600"/>
                </a:solidFill>
              </a:rPr>
              <a:t>yr</a:t>
            </a:r>
            <a:r>
              <a:rPr lang="en-US" dirty="0">
                <a:solidFill>
                  <a:srgbClr val="006600"/>
                </a:solidFill>
              </a:rPr>
              <a:t> </a:t>
            </a:r>
            <a:r>
              <a:rPr lang="en-US" dirty="0" err="1">
                <a:solidFill>
                  <a:srgbClr val="006600"/>
                </a:solidFill>
              </a:rPr>
              <a:t>pTHg</a:t>
            </a:r>
            <a:endParaRPr lang="en-US" dirty="0">
              <a:solidFill>
                <a:srgbClr val="006600"/>
              </a:solidFill>
            </a:endParaRPr>
          </a:p>
          <a:p>
            <a:r>
              <a:rPr lang="en-US" dirty="0">
                <a:solidFill>
                  <a:srgbClr val="0000CC"/>
                </a:solidFill>
              </a:rPr>
              <a:t>84 x 10</a:t>
            </a:r>
            <a:r>
              <a:rPr lang="en-US" baseline="30000" dirty="0">
                <a:solidFill>
                  <a:srgbClr val="0000CC"/>
                </a:solidFill>
              </a:rPr>
              <a:t>6</a:t>
            </a:r>
            <a:r>
              <a:rPr lang="en-US" dirty="0">
                <a:solidFill>
                  <a:srgbClr val="0000CC"/>
                </a:solidFill>
              </a:rPr>
              <a:t> kg/</a:t>
            </a:r>
            <a:r>
              <a:rPr lang="en-US" dirty="0" err="1">
                <a:solidFill>
                  <a:srgbClr val="0000CC"/>
                </a:solidFill>
              </a:rPr>
              <a:t>yr</a:t>
            </a:r>
            <a:r>
              <a:rPr lang="en-US" dirty="0">
                <a:solidFill>
                  <a:srgbClr val="0000CC"/>
                </a:solidFill>
              </a:rPr>
              <a:t> sediment</a:t>
            </a:r>
          </a:p>
          <a:p>
            <a:r>
              <a:rPr lang="en-US" dirty="0">
                <a:solidFill>
                  <a:srgbClr val="FF0000"/>
                </a:solidFill>
              </a:rPr>
              <a:t>295 ng/g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313305" y="3709914"/>
            <a:ext cx="2446441" cy="1569660"/>
          </a:xfrm>
          <a:prstGeom prst="rect">
            <a:avLst/>
          </a:prstGeom>
          <a:solidFill>
            <a:srgbClr val="FCDF74"/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u="sng" dirty="0"/>
              <a:t>Trapped</a:t>
            </a:r>
            <a:r>
              <a:rPr lang="en-US" sz="2400" dirty="0"/>
              <a:t>:</a:t>
            </a:r>
            <a:r>
              <a:rPr lang="en-US" sz="2400" u="sng" dirty="0"/>
              <a:t>  </a:t>
            </a:r>
          </a:p>
          <a:p>
            <a:r>
              <a:rPr lang="en-US" dirty="0">
                <a:solidFill>
                  <a:srgbClr val="006600"/>
                </a:solidFill>
              </a:rPr>
              <a:t>40 kg/</a:t>
            </a:r>
            <a:r>
              <a:rPr lang="en-US" dirty="0" err="1">
                <a:solidFill>
                  <a:srgbClr val="006600"/>
                </a:solidFill>
              </a:rPr>
              <a:t>yr</a:t>
            </a:r>
            <a:r>
              <a:rPr lang="en-US" dirty="0">
                <a:solidFill>
                  <a:srgbClr val="006600"/>
                </a:solidFill>
              </a:rPr>
              <a:t> </a:t>
            </a:r>
            <a:r>
              <a:rPr lang="en-US" dirty="0" err="1">
                <a:solidFill>
                  <a:srgbClr val="006600"/>
                </a:solidFill>
              </a:rPr>
              <a:t>pTHg</a:t>
            </a:r>
            <a:endParaRPr lang="en-US" dirty="0">
              <a:solidFill>
                <a:srgbClr val="006600"/>
              </a:solidFill>
            </a:endParaRPr>
          </a:p>
          <a:p>
            <a:r>
              <a:rPr lang="en-US" dirty="0">
                <a:solidFill>
                  <a:srgbClr val="0000CC"/>
                </a:solidFill>
              </a:rPr>
              <a:t>198 x 10</a:t>
            </a:r>
            <a:r>
              <a:rPr lang="en-US" baseline="30000" dirty="0">
                <a:solidFill>
                  <a:srgbClr val="0000CC"/>
                </a:solidFill>
              </a:rPr>
              <a:t>6</a:t>
            </a:r>
            <a:r>
              <a:rPr lang="en-US" dirty="0">
                <a:solidFill>
                  <a:srgbClr val="0000CC"/>
                </a:solidFill>
              </a:rPr>
              <a:t> kg/</a:t>
            </a:r>
            <a:r>
              <a:rPr lang="en-US" dirty="0" err="1">
                <a:solidFill>
                  <a:srgbClr val="0000CC"/>
                </a:solidFill>
              </a:rPr>
              <a:t>yr</a:t>
            </a:r>
            <a:r>
              <a:rPr lang="en-US" dirty="0">
                <a:solidFill>
                  <a:srgbClr val="0000CC"/>
                </a:solidFill>
              </a:rPr>
              <a:t> sediment</a:t>
            </a:r>
          </a:p>
          <a:p>
            <a:r>
              <a:rPr lang="en-US" dirty="0">
                <a:solidFill>
                  <a:srgbClr val="FF0000"/>
                </a:solidFill>
              </a:rPr>
              <a:t>201 ng/g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496860" y="5379024"/>
            <a:ext cx="2079325" cy="1015663"/>
          </a:xfrm>
          <a:prstGeom prst="rect">
            <a:avLst/>
          </a:prstGeom>
          <a:solidFill>
            <a:srgbClr val="FCDF74"/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u="sng" dirty="0"/>
              <a:t>Trap Efficiency</a:t>
            </a:r>
            <a:r>
              <a:rPr lang="en-US" sz="2400" dirty="0"/>
              <a:t>:</a:t>
            </a:r>
            <a:r>
              <a:rPr lang="en-US" sz="2400" u="sng" dirty="0"/>
              <a:t>  </a:t>
            </a:r>
          </a:p>
          <a:p>
            <a:r>
              <a:rPr lang="en-US" dirty="0">
                <a:solidFill>
                  <a:srgbClr val="006600"/>
                </a:solidFill>
              </a:rPr>
              <a:t>62% </a:t>
            </a:r>
            <a:r>
              <a:rPr lang="en-US" dirty="0" err="1">
                <a:solidFill>
                  <a:srgbClr val="006600"/>
                </a:solidFill>
              </a:rPr>
              <a:t>pTHg</a:t>
            </a:r>
            <a:endParaRPr lang="en-US" dirty="0">
              <a:solidFill>
                <a:srgbClr val="006600"/>
              </a:solidFill>
            </a:endParaRPr>
          </a:p>
          <a:p>
            <a:r>
              <a:rPr lang="en-US" dirty="0">
                <a:solidFill>
                  <a:srgbClr val="0000CC"/>
                </a:solidFill>
              </a:rPr>
              <a:t>70% sediment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F076BA0-C405-4ECB-A722-5F56FC48E508}"/>
              </a:ext>
            </a:extLst>
          </p:cNvPr>
          <p:cNvSpPr txBox="1"/>
          <p:nvPr/>
        </p:nvSpPr>
        <p:spPr>
          <a:xfrm>
            <a:off x="822121" y="6486042"/>
            <a:ext cx="7748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Results from </a:t>
            </a:r>
            <a:r>
              <a:rPr lang="en-US" dirty="0" err="1"/>
              <a:t>LOADEST</a:t>
            </a:r>
            <a:r>
              <a:rPr lang="en-US" dirty="0"/>
              <a:t> model, run in 2 batches: WY 2010-15, and WY 2016-17</a:t>
            </a:r>
          </a:p>
        </p:txBody>
      </p:sp>
    </p:spTree>
    <p:extLst>
      <p:ext uri="{BB962C8B-B14F-4D97-AF65-F5344CB8AC3E}">
        <p14:creationId xmlns:p14="http://schemas.microsoft.com/office/powerpoint/2010/main" val="2522566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1173</TotalTime>
  <Words>239</Words>
  <Application>Microsoft Macintosh PowerPoint</Application>
  <PresentationFormat>On-screen Show (4:3)</PresentationFormat>
  <Paragraphs>35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CCSB Loads Water Years 2010-17</vt:lpstr>
      <vt:lpstr>PowerPoint Presentation</vt:lpstr>
      <vt:lpstr>PowerPoint Presentation</vt:lpstr>
      <vt:lpstr>PowerPoint Presentation</vt:lpstr>
      <vt:lpstr>PowerPoint Presentation</vt:lpstr>
      <vt:lpstr>Difference in trap efficiency between THg and bulk sediment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CCSB Loads Water Years 2010-17</dc:title>
  <dc:creator>Alpers, Charles N</dc:creator>
  <cp:lastModifiedBy>Microsoft Office User</cp:lastModifiedBy>
  <cp:revision>5</cp:revision>
  <dcterms:created xsi:type="dcterms:W3CDTF">2018-12-08T19:49:53Z</dcterms:created>
  <dcterms:modified xsi:type="dcterms:W3CDTF">2018-12-09T16:16:01Z</dcterms:modified>
</cp:coreProperties>
</file>