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68A-C45A-7143-BD00-64FEE22CB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D730D-F57F-7C42-BCCA-F5920A43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CB99-1DE2-5A4B-B192-BB014A8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FDEB-B889-0645-BBE0-13F00C67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71DE-625B-4A40-ABA9-C3A646E9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14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FDD-4B9B-884F-8760-969906B0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A88A5-DD14-D64B-AC18-67785D06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4376-5945-9544-950F-C099F1BA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1AE4-9A3D-AF49-A56F-677E547D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0062-8B17-0F4F-8163-BD15D2D3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54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AD722-5D30-ED49-A577-94829F07B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9A72-EDDF-8840-B03D-744624AC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A221-70A9-2640-BE74-36CCB47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0FE3-B126-5242-AC33-3DECB009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ACD2-B207-7740-8FDD-0734BE29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96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68C6-ACE5-4849-BA39-4F5D18A3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4872-90C8-D943-AD1A-9F1A9D5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D248-2B5A-2E45-85A8-FB0D130C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3FB3-9EC1-7845-836A-E2924D9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0D3D-F2EA-8C40-B045-3FCD70E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6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B7C6-5E24-7740-84CD-23AA52D9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F70F-EEE2-DB44-AF80-F31B7032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5B04-D87A-0445-8AAA-1F429D0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33ED-4EF1-2141-AE1B-736725B2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F4DB-03DB-A14C-B907-37F1CD51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2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CF8-4043-2642-88A1-11A52CA2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EA58-6F80-1B44-9E8E-7F4546B9D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BE95-0D00-2F44-9772-1089FF43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3A86-DD61-4E4F-B511-CBCCAF34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C45F-D50F-2548-997D-6368F77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A53D-050C-9540-996B-4CAA3014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408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F3B0-B7AE-584B-8FBA-FE55399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8C85C-E0D9-5841-A2C2-F0DD37D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8689-2E31-134C-8F31-79A0C9A3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CF4F2-16AF-BB46-ABCA-14CAC7B82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91256-CC7B-014E-9858-A0F7FAE8D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395E3-F415-674E-9FD4-7602A35F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6B14F-125C-E542-B972-9B68A705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710CC-513D-7947-9312-F4AD084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32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F729-7E58-8C4A-A58D-6866E5F6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F3AD5-0E3B-0E4E-9FFA-0785DE36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1F608-8FFD-8341-B669-5ED2021F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AC4A-1A27-C24F-B1E5-96CFFF7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78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8BB7-53C1-6D43-B7FF-C211A06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5D904-4BF7-084C-A91D-66100D3D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7448-3B96-854A-8371-126F277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5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B5FC-3161-BB40-9B51-2AEBA3DE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9D1F-4D6E-D14A-BB8F-B514DADF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57FDC-FF7F-0C40-B09D-02AB6C7E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4B79D-6889-6F42-9AD5-68C30B45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D03-C63D-2B47-8A1E-7F825D93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7AF0-3193-264E-9CD9-926EC4F9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9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B698-81E7-8A44-A012-117A96B0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E9A37-8BC3-404E-814A-35EB24BF8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3B978-E10C-184C-BB53-7532D5A2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C14B-6DE1-8047-86BA-2463CBF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451B-0E27-4848-9D13-9DA28A53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5406-E897-2940-861F-2E09F439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51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3A7A-782B-E543-94A1-FE907069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6B2F-027A-AC45-85C2-9117F59A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9C6D-87C0-824B-A168-CABE36376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644E-1067-FD45-A162-E9E90E14BDC4}" type="datetimeFigureOut">
              <a:rPr lang="es-ES_tradnl" smtClean="0"/>
              <a:t>26/11/20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1EE8-BFC2-284C-9577-E805C813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2BEC-2D44-7147-B252-C7C1DD120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49EE-2DC8-E545-B3BB-48EB0C1BDF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34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FDD6-5C2C-B44A-80A9-8EF011E6C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Asegurando nuestras </a:t>
            </a:r>
            <a:r>
              <a:rPr lang="es-ES_tradnl" dirty="0" err="1"/>
              <a:t>APIs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705A0-A1F9-EE4B-A0C6-3CD458717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@</a:t>
            </a:r>
            <a:r>
              <a:rPr lang="es-ES_tradnl" dirty="0" err="1"/>
              <a:t>joedayz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901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F5325-A1E3-A044-9E73-33EBD9A1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Asegurando nuestro sistema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A6C026-E0F6-4E45-A92D-0C13D6EF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2" r="-1" b="401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5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FA9-7368-C842-B75C-3453C08D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Proteger comunicación externa con HTTPS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FF4B4C-A502-EE4B-8C34-50D49160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keytool</a:t>
            </a:r>
            <a:r>
              <a:rPr lang="es-ES_tradnl" dirty="0"/>
              <a:t> -</a:t>
            </a:r>
            <a:r>
              <a:rPr lang="es-ES_tradnl" dirty="0" err="1"/>
              <a:t>genkeypair</a:t>
            </a:r>
            <a:r>
              <a:rPr lang="es-ES_tradnl" dirty="0"/>
              <a:t> -alias </a:t>
            </a:r>
            <a:r>
              <a:rPr lang="es-ES_tradnl" dirty="0" err="1"/>
              <a:t>localhost</a:t>
            </a:r>
            <a:r>
              <a:rPr lang="es-ES_tradnl" dirty="0"/>
              <a:t> -</a:t>
            </a:r>
            <a:r>
              <a:rPr lang="es-ES_tradnl" dirty="0" err="1"/>
              <a:t>keyalg</a:t>
            </a:r>
            <a:r>
              <a:rPr lang="es-ES_tradnl" dirty="0"/>
              <a:t> RSA -</a:t>
            </a:r>
            <a:r>
              <a:rPr lang="es-ES_tradnl" dirty="0" err="1"/>
              <a:t>keysize</a:t>
            </a:r>
            <a:r>
              <a:rPr lang="es-ES_tradnl" dirty="0"/>
              <a:t> 2048 -</a:t>
            </a:r>
            <a:r>
              <a:rPr lang="es-ES_tradnl" dirty="0" err="1"/>
              <a:t>storetype</a:t>
            </a:r>
            <a:r>
              <a:rPr lang="es-ES_tradnl" dirty="0"/>
              <a:t> PKCS12 -</a:t>
            </a:r>
            <a:r>
              <a:rPr lang="es-ES_tradnl" dirty="0" err="1"/>
              <a:t>keystore</a:t>
            </a:r>
            <a:r>
              <a:rPr lang="es-ES_tradnl" dirty="0"/>
              <a:t> edge.p12 -</a:t>
            </a:r>
            <a:r>
              <a:rPr lang="es-ES_tradnl" dirty="0" err="1"/>
              <a:t>validity</a:t>
            </a:r>
            <a:r>
              <a:rPr lang="es-ES_tradnl" dirty="0"/>
              <a:t> 3650</a:t>
            </a:r>
          </a:p>
          <a:p>
            <a:r>
              <a:rPr lang="es-ES_tradnl" dirty="0"/>
              <a:t>El certificado creado se va a llamar edge.p12, y este tiene que ser colocado en </a:t>
            </a:r>
            <a:r>
              <a:rPr lang="es-ES_tradnl" dirty="0" err="1"/>
              <a:t>src</a:t>
            </a:r>
            <a:r>
              <a:rPr lang="es-ES_tradnl" dirty="0"/>
              <a:t>/</a:t>
            </a:r>
            <a:r>
              <a:rPr lang="es-ES_tradnl" dirty="0" err="1"/>
              <a:t>main</a:t>
            </a:r>
            <a:r>
              <a:rPr lang="es-ES_tradnl" dirty="0"/>
              <a:t>/</a:t>
            </a:r>
            <a:r>
              <a:rPr lang="es-ES_tradnl" dirty="0" err="1"/>
              <a:t>resources</a:t>
            </a:r>
            <a:r>
              <a:rPr lang="es-ES_tradnl" dirty="0"/>
              <a:t>/</a:t>
            </a:r>
            <a:r>
              <a:rPr lang="es-ES_tradnl" dirty="0" err="1"/>
              <a:t>keystore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48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AB6F-8D8A-5B4C-A9F5-D7B8435F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Asegurando nuestras </a:t>
            </a:r>
            <a:r>
              <a:rPr lang="es-ES_tradnl" dirty="0" err="1"/>
              <a:t>APIs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CC9D-01D5-4F43-BA0A-53888956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Una introducción </a:t>
            </a:r>
            <a:r>
              <a:rPr lang="es-ES_tradnl" b="1" dirty="0"/>
              <a:t>a Oauth 2.0 </a:t>
            </a:r>
            <a:r>
              <a:rPr lang="es-ES_tradnl" dirty="0"/>
              <a:t>y estándares </a:t>
            </a:r>
            <a:r>
              <a:rPr lang="es-ES_tradnl" b="1" dirty="0"/>
              <a:t>Open ID </a:t>
            </a:r>
            <a:r>
              <a:rPr lang="es-ES_tradnl" b="1" dirty="0" err="1"/>
              <a:t>Connect</a:t>
            </a:r>
            <a:endParaRPr lang="es-ES_tradnl" b="1" dirty="0"/>
          </a:p>
          <a:p>
            <a:r>
              <a:rPr lang="es-ES_tradnl" dirty="0"/>
              <a:t>Agregar un </a:t>
            </a:r>
            <a:r>
              <a:rPr lang="es-ES_tradnl" b="1" dirty="0"/>
              <a:t>servidor de autorización</a:t>
            </a:r>
          </a:p>
          <a:p>
            <a:r>
              <a:rPr lang="es-ES_tradnl" dirty="0"/>
              <a:t>Proteger la comunicación externa con HTTPS</a:t>
            </a:r>
          </a:p>
          <a:p>
            <a:r>
              <a:rPr lang="es-ES_tradnl" dirty="0"/>
              <a:t>Ponerle seguridad al Discovery </a:t>
            </a:r>
            <a:r>
              <a:rPr lang="es-ES_tradnl" dirty="0" err="1"/>
              <a:t>service</a:t>
            </a:r>
            <a:r>
              <a:rPr lang="es-ES_tradnl" dirty="0"/>
              <a:t>, </a:t>
            </a:r>
            <a:r>
              <a:rPr lang="es-ES_tradnl" dirty="0" err="1"/>
              <a:t>Netflix</a:t>
            </a:r>
            <a:r>
              <a:rPr lang="es-ES_tradnl" dirty="0"/>
              <a:t> Eureka</a:t>
            </a:r>
          </a:p>
          <a:p>
            <a:r>
              <a:rPr lang="es-ES_tradnl" dirty="0"/>
              <a:t>Autenticar y Autorizar el acceso a las </a:t>
            </a:r>
            <a:r>
              <a:rPr lang="es-ES_tradnl" dirty="0" err="1"/>
              <a:t>APIs</a:t>
            </a:r>
            <a:r>
              <a:rPr lang="es-ES_tradnl" dirty="0"/>
              <a:t> usando Oauth 2.0 y Open ID </a:t>
            </a:r>
            <a:r>
              <a:rPr lang="es-ES_tradnl" dirty="0" err="1"/>
              <a:t>Connect</a:t>
            </a:r>
            <a:endParaRPr lang="es-ES_tradnl" dirty="0"/>
          </a:p>
          <a:p>
            <a:r>
              <a:rPr lang="es-ES_tradnl" dirty="0"/>
              <a:t>Pruebas con el servidor de autorización local</a:t>
            </a:r>
          </a:p>
          <a:p>
            <a:r>
              <a:rPr lang="es-ES_tradnl" dirty="0"/>
              <a:t>Pruebas con un proveedor de Open Id </a:t>
            </a:r>
            <a:r>
              <a:rPr lang="es-ES_tradnl" dirty="0" err="1"/>
              <a:t>Connect</a:t>
            </a:r>
            <a:r>
              <a:rPr lang="es-ES_tradnl" dirty="0"/>
              <a:t> como PAAS, denominado </a:t>
            </a:r>
            <a:r>
              <a:rPr lang="es-ES_tradnl" b="1" dirty="0"/>
              <a:t>Auth0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876B-D049-C04C-9BC3-DD7122FD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86" y="643466"/>
            <a:ext cx="46802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7646-878B-C342-8EE0-D328681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_tradnl" b="1" dirty="0"/>
              <a:t>Autenticación</a:t>
            </a:r>
            <a:r>
              <a:rPr lang="es-ES_tradnl" dirty="0"/>
              <a:t> y </a:t>
            </a:r>
            <a:r>
              <a:rPr lang="es-ES_tradnl" b="1" dirty="0"/>
              <a:t>Autorización</a:t>
            </a:r>
          </a:p>
        </p:txBody>
      </p:sp>
    </p:spTree>
    <p:extLst>
      <p:ext uri="{BB962C8B-B14F-4D97-AF65-F5344CB8AC3E}">
        <p14:creationId xmlns:p14="http://schemas.microsoft.com/office/powerpoint/2010/main" val="32282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E7CB-FE44-C645-8884-1287C70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a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1C25-F661-D441-B587-CB19ED99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/>
              <a:t>Estándar para autorización que permite a los usuarios a dar su consentimiento a una aplicación tercera para acceder a recursos protegidos en nombre del usuario. </a:t>
            </a:r>
          </a:p>
          <a:p>
            <a:pPr algn="just"/>
            <a:r>
              <a:rPr lang="es-ES_tradnl" dirty="0"/>
              <a:t>Conceptos:</a:t>
            </a:r>
          </a:p>
          <a:p>
            <a:pPr lvl="1" algn="just"/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owner</a:t>
            </a:r>
            <a:r>
              <a:rPr lang="es-ES_tradnl" dirty="0"/>
              <a:t>: El usuario final</a:t>
            </a:r>
          </a:p>
          <a:p>
            <a:pPr lvl="1" algn="just"/>
            <a:r>
              <a:rPr lang="es-ES_tradnl" b="1" dirty="0" err="1"/>
              <a:t>Client</a:t>
            </a:r>
            <a:r>
              <a:rPr lang="es-ES_tradnl" dirty="0"/>
              <a:t>: Esta es la aplicación tercera, una app web o app </a:t>
            </a:r>
            <a:r>
              <a:rPr lang="es-ES_tradnl" dirty="0" err="1"/>
              <a:t>mobile</a:t>
            </a:r>
            <a:r>
              <a:rPr lang="es-ES_tradnl" dirty="0"/>
              <a:t>, que desea llamar a las </a:t>
            </a:r>
            <a:r>
              <a:rPr lang="es-ES_tradnl" dirty="0" err="1"/>
              <a:t>APIs</a:t>
            </a:r>
            <a:r>
              <a:rPr lang="es-ES_tradnl" dirty="0"/>
              <a:t> protegidas en nombre tuyo.</a:t>
            </a:r>
          </a:p>
          <a:p>
            <a:pPr lvl="1" algn="just"/>
            <a:r>
              <a:rPr lang="es-ES_tradnl" dirty="0" err="1"/>
              <a:t>Resource</a:t>
            </a:r>
            <a:r>
              <a:rPr lang="es-ES_tradnl" dirty="0"/>
              <a:t> Server: El que expone las </a:t>
            </a:r>
            <a:r>
              <a:rPr lang="es-ES_tradnl" dirty="0" err="1"/>
              <a:t>APIs</a:t>
            </a:r>
            <a:r>
              <a:rPr lang="es-ES_tradnl" dirty="0"/>
              <a:t> que tu deseas proteger. </a:t>
            </a:r>
          </a:p>
          <a:p>
            <a:pPr lvl="1" algn="just"/>
            <a:r>
              <a:rPr lang="es-ES_tradnl" b="1" dirty="0" err="1"/>
              <a:t>Authorization</a:t>
            </a:r>
            <a:r>
              <a:rPr lang="es-ES_tradnl" b="1" dirty="0"/>
              <a:t> Server</a:t>
            </a:r>
            <a:r>
              <a:rPr lang="es-ES_tradnl" dirty="0"/>
              <a:t>: Este genera </a:t>
            </a:r>
            <a:r>
              <a:rPr lang="es-ES_tradnl" dirty="0" err="1"/>
              <a:t>tokens</a:t>
            </a:r>
            <a:r>
              <a:rPr lang="es-ES_tradnl" dirty="0"/>
              <a:t> a el cliente después de que </a:t>
            </a:r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owner</a:t>
            </a:r>
            <a:r>
              <a:rPr lang="es-ES_tradnl" dirty="0"/>
              <a:t>, o sea, el usuario final, ha sido autenticado. La administración de la información del usuario y la autenticación de usuarios es delegada en general, a un proveedor de Identidad (</a:t>
            </a:r>
            <a:r>
              <a:rPr lang="es-ES_tradnl" dirty="0" err="1"/>
              <a:t>IdP</a:t>
            </a:r>
            <a:r>
              <a:rPr lang="es-ES_trad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46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B482-4C0C-9A4D-8748-21F44E42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</a:t>
            </a:r>
            <a:r>
              <a:rPr lang="es-ES_tradnl" dirty="0" err="1"/>
              <a:t>Tokens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F16B-87C5-3947-A404-A8D25580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/>
              <a:t>ACCESS TOKEN</a:t>
            </a:r>
          </a:p>
          <a:p>
            <a:r>
              <a:rPr lang="es-ES_tradnl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13232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7BB-ACFC-4543-BF6D-AA8F11DF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GRANT FLOWS de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ABF8-01B8-D84B-B6B3-6B1D379B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/>
              <a:t>Authorization</a:t>
            </a:r>
            <a:r>
              <a:rPr lang="es-ES_tradnl" b="1" dirty="0"/>
              <a:t> </a:t>
            </a:r>
            <a:r>
              <a:rPr lang="es-ES_tradnl" b="1" dirty="0" err="1"/>
              <a:t>Code</a:t>
            </a:r>
            <a:r>
              <a:rPr lang="es-ES_tradnl" b="1" dirty="0"/>
              <a:t> </a:t>
            </a:r>
            <a:r>
              <a:rPr lang="es-ES_tradnl" b="1" dirty="0" err="1"/>
              <a:t>Grant</a:t>
            </a:r>
            <a:r>
              <a:rPr lang="es-ES_tradnl" b="1" dirty="0"/>
              <a:t> </a:t>
            </a:r>
            <a:r>
              <a:rPr lang="es-ES_tradnl" b="1" dirty="0" err="1"/>
              <a:t>Flow</a:t>
            </a:r>
            <a:endParaRPr lang="es-ES_tradnl" b="1" dirty="0"/>
          </a:p>
          <a:p>
            <a:r>
              <a:rPr lang="es-ES_tradnl" dirty="0" err="1"/>
              <a:t>Implicit</a:t>
            </a:r>
            <a:r>
              <a:rPr lang="es-ES_tradnl" dirty="0"/>
              <a:t> </a:t>
            </a:r>
            <a:r>
              <a:rPr lang="es-ES_tradnl" dirty="0" err="1"/>
              <a:t>Grant</a:t>
            </a:r>
            <a:r>
              <a:rPr lang="es-ES_tradnl" dirty="0"/>
              <a:t> </a:t>
            </a:r>
            <a:r>
              <a:rPr lang="es-ES_tradnl" dirty="0" err="1"/>
              <a:t>Flow</a:t>
            </a:r>
            <a:endParaRPr lang="es-ES_tradnl" dirty="0"/>
          </a:p>
          <a:p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Owner</a:t>
            </a:r>
            <a:r>
              <a:rPr lang="es-ES_tradnl" dirty="0"/>
              <a:t> </a:t>
            </a:r>
            <a:r>
              <a:rPr lang="es-ES_tradnl" dirty="0" err="1"/>
              <a:t>Password</a:t>
            </a:r>
            <a:r>
              <a:rPr lang="es-ES_tradnl" dirty="0"/>
              <a:t> </a:t>
            </a:r>
            <a:r>
              <a:rPr lang="es-ES_tradnl" dirty="0" err="1"/>
              <a:t>Credentials</a:t>
            </a:r>
            <a:r>
              <a:rPr lang="es-ES_tradnl" dirty="0"/>
              <a:t> </a:t>
            </a:r>
            <a:r>
              <a:rPr lang="es-ES_tradnl" dirty="0" err="1"/>
              <a:t>Grant</a:t>
            </a:r>
            <a:r>
              <a:rPr lang="es-ES_tradnl" dirty="0"/>
              <a:t> </a:t>
            </a:r>
            <a:r>
              <a:rPr lang="es-ES_tradnl" dirty="0" err="1"/>
              <a:t>Flow</a:t>
            </a:r>
            <a:endParaRPr lang="es-ES_tradnl" dirty="0"/>
          </a:p>
          <a:p>
            <a:r>
              <a:rPr lang="es-ES_tradnl" dirty="0" err="1"/>
              <a:t>Client</a:t>
            </a:r>
            <a:r>
              <a:rPr lang="es-ES_tradnl" dirty="0"/>
              <a:t> </a:t>
            </a:r>
            <a:r>
              <a:rPr lang="es-ES_tradnl" dirty="0" err="1"/>
              <a:t>Credentials</a:t>
            </a:r>
            <a:r>
              <a:rPr lang="es-ES_tradnl" dirty="0"/>
              <a:t> </a:t>
            </a:r>
            <a:r>
              <a:rPr lang="es-ES_tradnl" dirty="0" err="1"/>
              <a:t>Grant</a:t>
            </a:r>
            <a:r>
              <a:rPr lang="es-ES_tradnl" dirty="0"/>
              <a:t> </a:t>
            </a:r>
            <a:r>
              <a:rPr lang="es-ES_tradnl" dirty="0" err="1"/>
              <a:t>Flow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6866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3FBDCA-2EA3-1748-A232-F78B0530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94" y="1043725"/>
            <a:ext cx="459613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DE33C-E80C-CC4B-AB80-BFAEAEC79706}"/>
              </a:ext>
            </a:extLst>
          </p:cNvPr>
          <p:cNvSpPr txBox="1"/>
          <p:nvPr/>
        </p:nvSpPr>
        <p:spPr>
          <a:xfrm>
            <a:off x="1069145" y="520505"/>
            <a:ext cx="547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err="1"/>
              <a:t>Authorization</a:t>
            </a:r>
            <a:r>
              <a:rPr lang="es-ES_tradnl" sz="2800" b="1" dirty="0"/>
              <a:t> </a:t>
            </a:r>
            <a:r>
              <a:rPr lang="es-ES_tradnl" sz="2800" b="1" dirty="0" err="1"/>
              <a:t>Code</a:t>
            </a:r>
            <a:r>
              <a:rPr lang="es-ES_tradnl" sz="2800" b="1" dirty="0"/>
              <a:t> </a:t>
            </a:r>
            <a:r>
              <a:rPr lang="es-ES_tradnl" sz="2800" b="1" dirty="0" err="1"/>
              <a:t>Grant</a:t>
            </a:r>
            <a:r>
              <a:rPr lang="es-ES_tradnl" sz="2800" b="1" dirty="0"/>
              <a:t> </a:t>
            </a:r>
            <a:r>
              <a:rPr lang="es-ES_tradnl" sz="2800" b="1" dirty="0" err="1"/>
              <a:t>Flow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372604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F19-B6E6-5C40-A938-B44776E7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Introduciendo </a:t>
            </a:r>
            <a:r>
              <a:rPr lang="es-ES_tradnl" dirty="0" err="1"/>
              <a:t>OpenID</a:t>
            </a:r>
            <a:r>
              <a:rPr lang="es-ES_tradnl" dirty="0"/>
              <a:t> </a:t>
            </a:r>
            <a:r>
              <a:rPr lang="es-ES_tradnl" dirty="0" err="1"/>
              <a:t>Connect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269C-D770-5647-931A-C7248F90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/>
              <a:t>Opend</a:t>
            </a:r>
            <a:r>
              <a:rPr lang="es-ES_tradnl" dirty="0"/>
              <a:t> ID </a:t>
            </a:r>
            <a:r>
              <a:rPr lang="es-ES_tradnl" dirty="0" err="1"/>
              <a:t>Connect</a:t>
            </a:r>
            <a:r>
              <a:rPr lang="es-ES_tradnl" dirty="0"/>
              <a:t> (OIDC) es un </a:t>
            </a:r>
            <a:r>
              <a:rPr lang="es-ES_tradnl" dirty="0" err="1"/>
              <a:t>add-on</a:t>
            </a:r>
            <a:r>
              <a:rPr lang="es-ES_tradnl" dirty="0"/>
              <a:t> de Oauth 2.0 que permite a las aplicaciones clientes verificar la identidad de los usuarios. OIDC agrega un extra </a:t>
            </a:r>
            <a:r>
              <a:rPr lang="es-ES_tradnl" dirty="0" err="1"/>
              <a:t>token</a:t>
            </a:r>
            <a:r>
              <a:rPr lang="es-ES_tradnl" dirty="0"/>
              <a:t>, un ID </a:t>
            </a:r>
            <a:r>
              <a:rPr lang="es-ES_tradnl" dirty="0" err="1"/>
              <a:t>Token</a:t>
            </a:r>
            <a:r>
              <a:rPr lang="es-ES_tradnl" dirty="0"/>
              <a:t>, que la aplicación cliente obtiene del servidor de autorización después de un </a:t>
            </a:r>
            <a:r>
              <a:rPr lang="es-ES_tradnl" dirty="0" err="1"/>
              <a:t>grant</a:t>
            </a:r>
            <a:r>
              <a:rPr lang="es-ES_tradnl" dirty="0"/>
              <a:t> </a:t>
            </a:r>
            <a:r>
              <a:rPr lang="es-ES_tradnl" dirty="0" err="1"/>
              <a:t>flow</a:t>
            </a:r>
            <a:r>
              <a:rPr lang="es-ES_tradnl" dirty="0"/>
              <a:t> completado.</a:t>
            </a:r>
          </a:p>
          <a:p>
            <a:r>
              <a:rPr lang="es-ES_tradnl" dirty="0"/>
              <a:t>ID </a:t>
            </a:r>
            <a:r>
              <a:rPr lang="es-ES_tradnl" dirty="0" err="1"/>
              <a:t>Token</a:t>
            </a:r>
            <a:r>
              <a:rPr lang="es-ES_tradnl" dirty="0"/>
              <a:t> esta codificado como JSON Web </a:t>
            </a:r>
            <a:r>
              <a:rPr lang="es-ES_tradnl" dirty="0" err="1"/>
              <a:t>Token</a:t>
            </a:r>
            <a:r>
              <a:rPr lang="es-ES_tradnl" dirty="0"/>
              <a:t> (JWT) y contiene un número de </a:t>
            </a:r>
            <a:r>
              <a:rPr lang="es-ES_tradnl" dirty="0" err="1"/>
              <a:t>claims</a:t>
            </a:r>
            <a:r>
              <a:rPr lang="es-ES_tradnl" dirty="0"/>
              <a:t>, cómo, ID y email del usuario. </a:t>
            </a:r>
          </a:p>
          <a:p>
            <a:r>
              <a:rPr lang="es-ES_tradnl" dirty="0"/>
              <a:t>El OIDC define un </a:t>
            </a:r>
            <a:r>
              <a:rPr lang="es-ES_tradnl" b="1" dirty="0"/>
              <a:t>Discovery </a:t>
            </a:r>
            <a:r>
              <a:rPr lang="es-ES_tradnl" b="1" dirty="0" err="1"/>
              <a:t>endpoint</a:t>
            </a:r>
            <a:r>
              <a:rPr lang="es-ES_tradnl" dirty="0"/>
              <a:t>, el cual es una forma estándar para establecer </a:t>
            </a:r>
            <a:r>
              <a:rPr lang="es-ES_tradnl" dirty="0" err="1"/>
              <a:t>URLs</a:t>
            </a:r>
            <a:r>
              <a:rPr lang="es-ES_tradnl" dirty="0"/>
              <a:t> para </a:t>
            </a:r>
            <a:r>
              <a:rPr lang="es-ES_tradnl" dirty="0" err="1"/>
              <a:t>endpoints</a:t>
            </a:r>
            <a:r>
              <a:rPr lang="es-ES_tradnl" dirty="0"/>
              <a:t> importantes, cómo: iniciar un </a:t>
            </a:r>
            <a:r>
              <a:rPr lang="es-ES_tradnl" dirty="0" err="1"/>
              <a:t>grant</a:t>
            </a:r>
            <a:r>
              <a:rPr lang="es-ES_tradnl" dirty="0"/>
              <a:t> </a:t>
            </a:r>
            <a:r>
              <a:rPr lang="es-ES_tradnl" dirty="0" err="1"/>
              <a:t>flow</a:t>
            </a:r>
            <a:r>
              <a:rPr lang="es-ES_tradnl" dirty="0"/>
              <a:t>, obtener 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keys</a:t>
            </a:r>
            <a:r>
              <a:rPr lang="es-ES_tradnl" dirty="0"/>
              <a:t> para verificar la firma digital del </a:t>
            </a:r>
            <a:r>
              <a:rPr lang="es-ES_tradnl" dirty="0" err="1"/>
              <a:t>token</a:t>
            </a:r>
            <a:r>
              <a:rPr lang="es-ES_tradnl" dirty="0"/>
              <a:t> JWT, y el </a:t>
            </a:r>
            <a:r>
              <a:rPr lang="es-ES_tradnl" b="1" dirty="0" err="1"/>
              <a:t>user-info</a:t>
            </a:r>
            <a:r>
              <a:rPr lang="es-ES_tradnl" b="1" dirty="0"/>
              <a:t> </a:t>
            </a:r>
            <a:r>
              <a:rPr lang="es-ES_tradnl" b="1" dirty="0" err="1"/>
              <a:t>endpoint</a:t>
            </a:r>
            <a:r>
              <a:rPr lang="es-ES_tradnl" b="1" dirty="0"/>
              <a:t> </a:t>
            </a:r>
            <a:r>
              <a:rPr lang="es-ES_tradnl" dirty="0"/>
              <a:t>(nos brinda información adicional del usuario autenticado).</a:t>
            </a:r>
          </a:p>
        </p:txBody>
      </p:sp>
    </p:spTree>
    <p:extLst>
      <p:ext uri="{BB962C8B-B14F-4D97-AF65-F5344CB8AC3E}">
        <p14:creationId xmlns:p14="http://schemas.microsoft.com/office/powerpoint/2010/main" val="365829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425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Asegurando nuestras APIs</vt:lpstr>
      <vt:lpstr>Asegurando nuestras APIs</vt:lpstr>
      <vt:lpstr>PowerPoint Presentation</vt:lpstr>
      <vt:lpstr>Autenticación y Autorización</vt:lpstr>
      <vt:lpstr>Introducción a Oauth 2.0</vt:lpstr>
      <vt:lpstr>Tipos de Tokens</vt:lpstr>
      <vt:lpstr>GRANT FLOWS de Oauth 2.0</vt:lpstr>
      <vt:lpstr>PowerPoint Presentation</vt:lpstr>
      <vt:lpstr>Introduciendo OpenID Connect</vt:lpstr>
      <vt:lpstr>Asegurando nuestro sistema</vt:lpstr>
      <vt:lpstr>Proteger comunicación externa con 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Asegurando nuestras APIs</dc:title>
  <dc:creator>Jose Amadeo Diaz Diaz</dc:creator>
  <cp:lastModifiedBy>Jose Amadeo Diaz Diaz</cp:lastModifiedBy>
  <cp:revision>4</cp:revision>
  <dcterms:created xsi:type="dcterms:W3CDTF">2020-11-27T03:51:50Z</dcterms:created>
  <dcterms:modified xsi:type="dcterms:W3CDTF">2020-11-27T04:45:48Z</dcterms:modified>
</cp:coreProperties>
</file>