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python.org/download/" Type="http://schemas.openxmlformats.org/officeDocument/2006/relationships/hyperlink" TargetMode="External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http://www.python.org/download/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Python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Introducción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Contenido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¿Qué es Python?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Características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Alcance del curso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Instalación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Herramientas básicas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Entornos de trabajo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Formas de ejecución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Uso del intérprete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Demo 1: Hola Mundo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Alcance del Curso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Python (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CPython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) en su version 2.7.3. 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Mayor cantidad de bibliotecas compatibles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Mayor uso y documentación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Ambiente Windows 7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Popularidad y mayor uso del SO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Facilidad de uso de Python en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Windows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Sin embargo la curva de aprendizaje es la misma que en un entorno Linux.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Las herramientas o IDE's son de libre elección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Alcance del Curso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Temas: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Introducción a Python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Programación estructurada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Funciones y recursividad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Uso de Listas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Contenido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¿Qué es Python?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Características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Alcance del curso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Instalación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Herramientas básicas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Entornos de trabajo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Formas de ejecución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Uso del intérprete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Demo 1: Hola Mundo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Instalación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Linux:</a:t>
            </a:r>
          </a:p>
          <a:p>
            <a:pPr rtl="0" lvl="1" indent="-381000" marL="914400"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La gran mayoría de distribuciones Linux vienen con </a:t>
            </a:r>
            <a:r>
              <a:rPr b="1" sz="2000" lang="en">
                <a:latin typeface="Ubuntu"/>
                <a:ea typeface="Ubuntu"/>
                <a:cs typeface="Ubuntu"/>
                <a:sym typeface="Ubuntu"/>
              </a:rPr>
              <a:t>Python</a:t>
            </a:r>
            <a:r>
              <a:rPr sz="2000" lang="en">
                <a:latin typeface="Ubuntu"/>
                <a:ea typeface="Ubuntu"/>
                <a:cs typeface="Ubuntu"/>
                <a:sym typeface="Ubuntu"/>
              </a:rPr>
              <a:t> instalado por defecto, ya que es usado ampliamente por el sistema y los programas.</a:t>
            </a:r>
          </a:p>
          <a:p>
            <a:pPr rtl="0" lvl="1" indent="-381000" marL="914400"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Desde repositorios (en caso que no venga):</a:t>
            </a:r>
          </a:p>
          <a:p>
            <a:pPr rtl="0" lvl="2" indent="-381000" marL="1371600">
              <a:buClr>
                <a:schemeClr val="dk2"/>
              </a:buClr>
              <a:buSzPct val="120000"/>
              <a:buFont typeface="Wingdings"/>
              <a:buChar char="§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En distros basadas en Debian (Ubuntu, Linux Mint, etc):</a:t>
            </a:r>
          </a:p>
          <a:p>
            <a:pPr rtl="0" lvl="3" indent="-342900" marL="1828800">
              <a:buClr>
                <a:schemeClr val="dk2"/>
              </a:buClr>
              <a:buSzPct val="149999"/>
              <a:buFont typeface="Arial"/>
              <a:buChar char="•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sudo apt-get install python</a:t>
            </a:r>
          </a:p>
          <a:p>
            <a:pPr rtl="0" lvl="2" indent="-381000" marL="1371600">
              <a:buClr>
                <a:schemeClr val="dk2"/>
              </a:buClr>
              <a:buSzPct val="120000"/>
              <a:buFont typeface="Wingdings"/>
              <a:buChar char="§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En distros basadas en RedHat (Fedora, CentOS, etc):</a:t>
            </a:r>
          </a:p>
          <a:p>
            <a:pPr rtl="0" lvl="3" indent="-342900" marL="1828800">
              <a:buClr>
                <a:schemeClr val="dk2"/>
              </a:buClr>
              <a:buSzPct val="149999"/>
              <a:buFont typeface="Arial"/>
              <a:buChar char="•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yum install python</a:t>
            </a:r>
          </a:p>
          <a:p>
            <a:pPr rtl="0" lvl="1" indent="-381000" marL="914400"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Desde código fuente:</a:t>
            </a:r>
          </a:p>
          <a:p>
            <a:pPr rtl="0" lvl="2" indent="-381000" marL="1371600">
              <a:buClr>
                <a:schemeClr val="dk2"/>
              </a:buClr>
              <a:buSzPct val="120000"/>
              <a:buFont typeface="Wingdings"/>
              <a:buChar char="§"/>
            </a:pPr>
            <a:r>
              <a:rPr u="sng" sz="2000" lang="en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http://www.python.org/download/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Instalación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Windows: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Descargar el instalador desde la web:</a:t>
            </a:r>
          </a:p>
          <a:p>
            <a:pPr rtl="0" lvl="2" indent="-381000" marL="1371600">
              <a:buClr>
                <a:schemeClr val="dk2"/>
              </a:buClr>
              <a:buSzPct val="120000"/>
              <a:buFont typeface="Wingdings"/>
              <a:buChar char="§"/>
            </a:pPr>
            <a:r>
              <a:rPr u="sng" sz="2000" lang="en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http://www.python.org/download/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Ejecutar el instalador:</a:t>
            </a:r>
          </a:p>
          <a:p>
            <a:r>
              <a:t/>
            </a:r>
          </a:p>
        </p:txBody>
      </p:sp>
      <p:sp>
        <p:nvSpPr>
          <p:cNvPr id="136" name="Shape 136"/>
          <p:cNvSpPr/>
          <p:nvPr/>
        </p:nvSpPr>
        <p:spPr>
          <a:xfrm>
            <a:off y="3731700" x="2318261"/>
            <a:ext cy="2914035" cx="416159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Contenido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¿Qué es Python?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Características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Alcance del curso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Instalación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Herramientas básicas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Entornos de trabajo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Formas de ejecución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Uso del intérprete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Demo 1: Hola Mundo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Herramientas Básicas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IDLE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IPython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Gedit, Kate, etc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Vim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Notepad++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Sublime Text 2</a:t>
            </a:r>
          </a:p>
        </p:txBody>
      </p:sp>
      <p:sp>
        <p:nvSpPr>
          <p:cNvPr id="149" name="Shape 149"/>
          <p:cNvSpPr/>
          <p:nvPr/>
        </p:nvSpPr>
        <p:spPr>
          <a:xfrm>
            <a:off y="2026748" x="4043721"/>
            <a:ext cy="3829220" cx="429147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0" name="Shape 150"/>
          <p:cNvSpPr txBox="1"/>
          <p:nvPr/>
        </p:nvSpPr>
        <p:spPr>
          <a:xfrm>
            <a:off y="6047413" x="3835210"/>
            <a:ext cy="610200" cx="4708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Entorno de desarrollo integrado para Python,programado en Python y viene por defecto con la versión para Windows.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Herramientas Básicas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IDLE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IPython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Gedit, Kate, etc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Vim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Notepad++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Sublime Text 2</a:t>
            </a:r>
          </a:p>
        </p:txBody>
      </p:sp>
      <p:sp>
        <p:nvSpPr>
          <p:cNvPr id="157" name="Shape 157"/>
          <p:cNvSpPr/>
          <p:nvPr/>
        </p:nvSpPr>
        <p:spPr>
          <a:xfrm>
            <a:off y="2519471" x="3895832"/>
            <a:ext cy="2826128" cx="488588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8" name="Shape 158"/>
          <p:cNvSpPr txBox="1"/>
          <p:nvPr/>
        </p:nvSpPr>
        <p:spPr>
          <a:xfrm>
            <a:off y="5637563" x="3843375"/>
            <a:ext cy="610200" cx="4990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Entorno shell interactivo para Python, con muchas más prestaciones que la terminal común como autocompletado, etc.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Herramientas Básicas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IDLE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IPython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Gedit, Kate, etc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Vim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Notepad++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Sublime Text 2</a:t>
            </a:r>
          </a:p>
        </p:txBody>
      </p:sp>
      <p:sp>
        <p:nvSpPr>
          <p:cNvPr id="165" name="Shape 165"/>
          <p:cNvSpPr/>
          <p:nvPr/>
        </p:nvSpPr>
        <p:spPr>
          <a:xfrm>
            <a:off y="2029700" x="4297562"/>
            <a:ext cy="3467925" cx="41947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6" name="Shape 166"/>
          <p:cNvSpPr txBox="1"/>
          <p:nvPr/>
        </p:nvSpPr>
        <p:spPr>
          <a:xfrm>
            <a:off y="5596888" x="3899528"/>
            <a:ext cy="856200" cx="4990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Editor libre multiplataforma con resaltado de sintaxis, posee plugins que permiten extenderlo, viene por defecto en las distribuciones Linux que usan Gnome. Otra opciones son: Kate (KDE), emacs, etc.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Contenido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¿Qué es Python?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Características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Alcance del curso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Instalación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Herramientas básicas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Entornos de trabajo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Formas de ejecución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Uso del intérprete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Demo 1: Hola Mundo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Herramientas Básicas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IDLE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IPython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Gedit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Vim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Notepad++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Sublime Text 2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y="5528263" x="3843375"/>
            <a:ext cy="610200" cx="4990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Editor de texto que funciona desde la terminal, cuenta con características como resaltado de sintaxis, autocompletado, etc.</a:t>
            </a:r>
          </a:p>
        </p:txBody>
      </p:sp>
      <p:sp>
        <p:nvSpPr>
          <p:cNvPr id="174" name="Shape 174"/>
          <p:cNvSpPr/>
          <p:nvPr/>
        </p:nvSpPr>
        <p:spPr>
          <a:xfrm>
            <a:off y="2335087" x="4029453"/>
            <a:ext cy="2952863" cx="46186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Herramientas Básicas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IDLE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IPython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Gedit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Vim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Notepad++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Sublime Text 2</a:t>
            </a:r>
          </a:p>
        </p:txBody>
      </p:sp>
      <p:sp>
        <p:nvSpPr>
          <p:cNvPr id="181" name="Shape 181"/>
          <p:cNvSpPr/>
          <p:nvPr/>
        </p:nvSpPr>
        <p:spPr>
          <a:xfrm>
            <a:off y="2414425" x="3667950"/>
            <a:ext cy="3009900" cx="49815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82" name="Shape 182"/>
          <p:cNvSpPr txBox="1"/>
          <p:nvPr/>
        </p:nvSpPr>
        <p:spPr>
          <a:xfrm>
            <a:off y="5597788" x="3825150"/>
            <a:ext cy="764999" cx="4990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Editor de texto y código fuente similar al notepad de windows pero con muchas características como resaltado de sintaxis, autocompletado, etc. Disponible sólo para Windows.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Herramientas Básicas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IDLE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IPython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Gedit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Vim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Notepad++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Sublime Text 2</a:t>
            </a:r>
          </a:p>
        </p:txBody>
      </p:sp>
      <p:sp>
        <p:nvSpPr>
          <p:cNvPr id="189" name="Shape 189"/>
          <p:cNvSpPr/>
          <p:nvPr/>
        </p:nvSpPr>
        <p:spPr>
          <a:xfrm>
            <a:off y="2502753" x="4559457"/>
            <a:ext cy="2893960" cx="379946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90" name="Shape 190"/>
          <p:cNvSpPr txBox="1"/>
          <p:nvPr/>
        </p:nvSpPr>
        <p:spPr>
          <a:xfrm>
            <a:off y="5597788" x="3825150"/>
            <a:ext cy="764999" cx="4990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Editor de texto y código fuente con múltiples características, muy potente, desarrollado en Python, cuenta con una gran cantidad de plugins.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Contenido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¿Qué es Python?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Características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Alcance del curso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Instalación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Herramientas básicas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Entornos de trabajo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Formas de ejecución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Uso del intérprete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Demo 1: Hola Mundo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Entornos de trabajo IDE's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b="1" lang="en"/>
              <a:t>Aptana Studio 3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Ninja IDE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Spyder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Pycharm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Wing IDE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Komodo IDE</a:t>
            </a:r>
          </a:p>
        </p:txBody>
      </p:sp>
      <p:sp>
        <p:nvSpPr>
          <p:cNvPr id="203" name="Shape 203"/>
          <p:cNvSpPr/>
          <p:nvPr/>
        </p:nvSpPr>
        <p:spPr>
          <a:xfrm>
            <a:off y="2571671" x="3886152"/>
            <a:ext cy="2718390" cx="449334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04" name="Shape 204"/>
          <p:cNvSpPr txBox="1"/>
          <p:nvPr/>
        </p:nvSpPr>
        <p:spPr>
          <a:xfrm>
            <a:off y="5565932" x="3550874"/>
            <a:ext cy="1001700" cx="5163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IDE basado en Eclipse, libre y gratuito enfocado en el desarrollo web, cuenta con soporte para HTML, CSS, JS, PHP, Ruby, Rails, Python y Django. También permite control de versiones con GIT, es una de las mejores opciones libres para desarrollar Python.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Entornos de trabajo IDE's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Aptana Studio 3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</a:rPr>
              <a:t>Ninja IDE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Spyder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Pycharm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Wing IDE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Komodo IDE</a:t>
            </a:r>
          </a:p>
        </p:txBody>
      </p:sp>
      <p:sp>
        <p:nvSpPr>
          <p:cNvPr id="211" name="Shape 211"/>
          <p:cNvSpPr/>
          <p:nvPr/>
        </p:nvSpPr>
        <p:spPr>
          <a:xfrm>
            <a:off y="2698487" x="3658846"/>
            <a:ext cy="2638733" cx="481404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12" name="Shape 212"/>
          <p:cNvSpPr txBox="1"/>
          <p:nvPr/>
        </p:nvSpPr>
        <p:spPr>
          <a:xfrm>
            <a:off y="5565932" x="3550874"/>
            <a:ext cy="1001700" cx="5245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IDE hecho en Python para Python, permite editar y ejecutar proyectos o archivos únicos, cuenta con características como resaltado de sintaxis, autocompletado, integración con el PEP8 y más, es libre y gratuito otra buena alternativa que permite desarrollar Python sin desembolsar dinero.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Entornos de trabajo IDE's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Aptana Studio 3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Ninja IDE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</a:rPr>
              <a:t>Spyder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Pycharm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Wing IDE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Komodo IDE</a:t>
            </a:r>
          </a:p>
        </p:txBody>
      </p:sp>
      <p:sp>
        <p:nvSpPr>
          <p:cNvPr id="219" name="Shape 219"/>
          <p:cNvSpPr/>
          <p:nvPr/>
        </p:nvSpPr>
        <p:spPr>
          <a:xfrm>
            <a:off y="2538571" x="3760337"/>
            <a:ext cy="2724003" cx="47449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0" name="Shape 220"/>
          <p:cNvSpPr txBox="1"/>
          <p:nvPr/>
        </p:nvSpPr>
        <p:spPr>
          <a:xfrm>
            <a:off y="5565932" x="3550874"/>
            <a:ext cy="1001700" cx="5163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IDE libre y gratuito inspirado en MatLab, con una gran cantidad de paquetes preinstalados para trabajar con operaciones matemáticas avanzadas, gráficas de funciones, conteo de referencias usadas; una buena alternativa para trabajos científicos y matemáticos.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Entornos de trabajo IDE's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Aptana Studio 3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Ninja IDE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Spyder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</a:rPr>
              <a:t>Pycharm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Wing IDE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Komodo IDE</a:t>
            </a:r>
          </a:p>
        </p:txBody>
      </p:sp>
      <p:sp>
        <p:nvSpPr>
          <p:cNvPr id="227" name="Shape 227"/>
          <p:cNvSpPr/>
          <p:nvPr/>
        </p:nvSpPr>
        <p:spPr>
          <a:xfrm>
            <a:off y="2092813" x="3877420"/>
            <a:ext cy="3638833" cx="462713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8" name="Shape 228"/>
          <p:cNvSpPr txBox="1"/>
          <p:nvPr/>
        </p:nvSpPr>
        <p:spPr>
          <a:xfrm>
            <a:off y="5802721" x="3779474"/>
            <a:ext cy="983699" cx="4908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IDE de paga, uno de los mejor reconocidos por su gran cantidad de prestaciones como CVS, debugger, uso de virtualenv, integración con google app engine, soporte para proyectos en django, y muchas características que hacen el precio lo valga.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Entornos de trabajo IDE's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Aptana Studio 3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Ninja IDE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Spyder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Pycharm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</a:rPr>
              <a:t>Wing IDE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Komodo IDE</a:t>
            </a:r>
          </a:p>
        </p:txBody>
      </p:sp>
      <p:sp>
        <p:nvSpPr>
          <p:cNvPr id="235" name="Shape 235"/>
          <p:cNvSpPr/>
          <p:nvPr/>
        </p:nvSpPr>
        <p:spPr>
          <a:xfrm>
            <a:off y="2309061" x="3961021"/>
            <a:ext cy="3242563" cx="46190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36" name="Shape 236"/>
          <p:cNvSpPr txBox="1"/>
          <p:nvPr/>
        </p:nvSpPr>
        <p:spPr>
          <a:xfrm>
            <a:off y="5726521" x="3855674"/>
            <a:ext cy="983699" cx="4908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IDE de paga con muchas características similares a los anteriores, permite integración con muchos frameworks web de python, otra buena alternativa si se quiere apostar por una alternativa con licencia.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Entornos de trabajo IDE's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Aptana Studio 3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Ninja IDE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Spyder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Pycharm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Wing IDE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</a:rPr>
              <a:t>Komodo IDE</a:t>
            </a:r>
          </a:p>
        </p:txBody>
      </p:sp>
      <p:sp>
        <p:nvSpPr>
          <p:cNvPr id="243" name="Shape 243"/>
          <p:cNvSpPr/>
          <p:nvPr/>
        </p:nvSpPr>
        <p:spPr>
          <a:xfrm>
            <a:off y="2347300" x="4442075"/>
            <a:ext cy="2749118" cx="366124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44" name="Shape 244"/>
          <p:cNvSpPr txBox="1"/>
          <p:nvPr/>
        </p:nvSpPr>
        <p:spPr>
          <a:xfrm>
            <a:off y="5574121" x="3855674"/>
            <a:ext cy="983699" cx="4908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Otra alternativa de paga con muchas prestaciones y muy potente, cuenta con una versión gratuita llamada Komodo Edit pero como dice su nombre solo es un editor mas no IDE, pero es similar en muchos aspectos.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Contenido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¿Qué es Python?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Características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Alcance del curso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Instalación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Herramientas básicas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Entornos de trabajo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Formas de ejecución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Uso del intérprete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Demo 1: Hola Mundo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Contenido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¿Qué es Python?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Características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Alcance del curso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Instalación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Herramientas básicas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Entornos de trabajo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Formas de ejecución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Uso del intérprete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Demo 1: Hola Mundo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Formas de ejecución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 través de scripts</a:t>
            </a:r>
          </a:p>
          <a:p>
            <a:pPr rtl="0" lvl="1" indent="-381000" marL="914400">
              <a:buClr>
                <a:schemeClr val="dk2"/>
              </a:buClr>
              <a:buSzPct val="150000"/>
              <a:buFont typeface="Courier New"/>
              <a:buChar char="o"/>
            </a:pPr>
            <a:r>
              <a:rPr sz="1600" lang="en">
                <a:latin typeface="Ubuntu"/>
                <a:ea typeface="Ubuntu"/>
                <a:cs typeface="Ubuntu"/>
                <a:sym typeface="Ubuntu"/>
              </a:rPr>
              <a:t>Creando archivos de texto con la extensión .py</a:t>
            </a:r>
          </a:p>
          <a:p>
            <a:pPr rtl="0" lvl="1" indent="-381000" marL="914400">
              <a:buClr>
                <a:schemeClr val="dk2"/>
              </a:buClr>
              <a:buSzPct val="150000"/>
              <a:buFont typeface="Courier New"/>
              <a:buChar char="o"/>
            </a:pPr>
            <a:r>
              <a:rPr sz="1600" lang="en">
                <a:latin typeface="Ubuntu"/>
                <a:ea typeface="Ubuntu"/>
                <a:cs typeface="Ubuntu"/>
                <a:sym typeface="Ubuntu"/>
              </a:rPr>
              <a:t>Una vez ejecutados se generan archivos .pyc o .pyo los cuáles contienen bytecode optimizado los cuáles serán ejecutados la próxima vez.</a:t>
            </a:r>
          </a:p>
          <a:p>
            <a:pPr rtl="0" lvl="1" indent="-381000" marL="914400">
              <a:buClr>
                <a:schemeClr val="dk2"/>
              </a:buClr>
              <a:buSzPct val="150000"/>
              <a:buFont typeface="Courier New"/>
              <a:buChar char="o"/>
            </a:pPr>
            <a:r>
              <a:rPr b="1" sz="1600" lang="en">
                <a:latin typeface="Ubuntu"/>
                <a:ea typeface="Ubuntu"/>
                <a:cs typeface="Ubuntu"/>
                <a:sym typeface="Ubuntu"/>
              </a:rPr>
              <a:t>Una forma:</a:t>
            </a:r>
            <a:r>
              <a:rPr sz="1600" lang="en">
                <a:latin typeface="Ubuntu"/>
                <a:ea typeface="Ubuntu"/>
                <a:cs typeface="Ubuntu"/>
                <a:sym typeface="Ubuntu"/>
              </a:rPr>
              <a:t> En la terminal con el siguiente comando: ~$ python </a:t>
            </a:r>
            <a:r>
              <a:rPr sz="1600" lang="en" i="1">
                <a:latin typeface="Ubuntu"/>
                <a:ea typeface="Ubuntu"/>
                <a:cs typeface="Ubuntu"/>
                <a:sym typeface="Ubuntu"/>
              </a:rPr>
              <a:t>script.py </a:t>
            </a:r>
          </a:p>
          <a:p>
            <a:pPr rtl="0" lvl="1" indent="-381000" marL="914400">
              <a:buClr>
                <a:schemeClr val="dk2"/>
              </a:buClr>
              <a:buSzPct val="150000"/>
              <a:buFont typeface="Courier New"/>
              <a:buChar char="o"/>
            </a:pPr>
            <a:r>
              <a:rPr b="1" sz="1600" lang="en">
                <a:latin typeface="Ubuntu"/>
                <a:ea typeface="Ubuntu"/>
                <a:cs typeface="Ubuntu"/>
                <a:sym typeface="Ubuntu"/>
              </a:rPr>
              <a:t>Otra forma:</a:t>
            </a:r>
            <a:r>
              <a:rPr sz="1600" lang="en">
                <a:latin typeface="Ubuntu"/>
                <a:ea typeface="Ubuntu"/>
                <a:cs typeface="Ubuntu"/>
                <a:sym typeface="Ubuntu"/>
              </a:rPr>
              <a:t> Agregar al inicio del script: #!/usr/bin/env python</a:t>
            </a:r>
          </a:p>
          <a:p>
            <a:pPr rtl="0" lvl="1" indent="-381000" marL="914400">
              <a:buClr>
                <a:schemeClr val="dk2"/>
              </a:buClr>
              <a:buSzPct val="150000"/>
              <a:buFont typeface="Courier New"/>
              <a:buChar char="o"/>
            </a:pPr>
            <a:r>
              <a:rPr sz="1600" lang="en">
                <a:latin typeface="Ubuntu"/>
                <a:ea typeface="Ubuntu"/>
                <a:cs typeface="Ubuntu"/>
                <a:sym typeface="Ubuntu"/>
              </a:rPr>
              <a:t>Cambiar el modo al script para que sea ejecutable: chmod +x script.py</a:t>
            </a:r>
          </a:p>
          <a:p>
            <a:pPr rtl="0" lvl="1" indent="-381000" marL="914400">
              <a:buClr>
                <a:schemeClr val="dk2"/>
              </a:buClr>
              <a:buSzPct val="150000"/>
              <a:buFont typeface="Courier New"/>
              <a:buChar char="o"/>
            </a:pPr>
            <a:r>
              <a:rPr sz="1600" lang="en">
                <a:latin typeface="Ubuntu"/>
                <a:ea typeface="Ubuntu"/>
                <a:cs typeface="Ubuntu"/>
                <a:sym typeface="Ubuntu"/>
              </a:rPr>
              <a:t>Ejecutar el script como ejecutable: ./script.py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De forma interactiva</a:t>
            </a:r>
          </a:p>
          <a:p>
            <a:pPr rtl="0" lvl="1" indent="-381000" marL="914400">
              <a:buClr>
                <a:schemeClr val="dk2"/>
              </a:buClr>
              <a:buSzPct val="150000"/>
              <a:buFont typeface="Courier New"/>
              <a:buChar char="o"/>
            </a:pPr>
            <a:r>
              <a:rPr sz="1600" lang="en">
                <a:latin typeface="Ubuntu"/>
                <a:ea typeface="Ubuntu"/>
                <a:cs typeface="Ubuntu"/>
                <a:sym typeface="Ubuntu"/>
              </a:rPr>
              <a:t>Usando el intérprete de forma interactiva, a cada orden que insertamos en el intérprete este responde.</a:t>
            </a:r>
          </a:p>
          <a:p>
            <a:pPr rtl="0" lvl="1" indent="-381000" marL="914400">
              <a:buClr>
                <a:schemeClr val="dk2"/>
              </a:buClr>
              <a:buSzPct val="150000"/>
              <a:buFont typeface="Courier New"/>
              <a:buChar char="o"/>
            </a:pPr>
            <a:r>
              <a:rPr sz="1600" lang="en">
                <a:latin typeface="Ubuntu"/>
                <a:ea typeface="Ubuntu"/>
                <a:cs typeface="Ubuntu"/>
                <a:sym typeface="Ubuntu"/>
              </a:rPr>
              <a:t>Abrimos una terminal (en Ubuntu Ctrl + Alt + t) y escribimos </a:t>
            </a:r>
            <a:r>
              <a:rPr sz="1600" lang="en" i="1">
                <a:latin typeface="Ubuntu"/>
                <a:ea typeface="Ubuntu"/>
                <a:cs typeface="Ubuntu"/>
                <a:sym typeface="Ubuntu"/>
              </a:rPr>
              <a:t>python</a:t>
            </a:r>
            <a:r>
              <a:rPr sz="1600" lang="en">
                <a:latin typeface="Ubuntu"/>
                <a:ea typeface="Ubuntu"/>
                <a:cs typeface="Ubuntu"/>
                <a:sym typeface="Ubuntu"/>
              </a:rPr>
              <a:t>, en Windows abrimos </a:t>
            </a:r>
            <a:r>
              <a:rPr sz="1600" lang="en" i="1">
                <a:latin typeface="Ubuntu"/>
                <a:ea typeface="Ubuntu"/>
                <a:cs typeface="Ubuntu"/>
                <a:sym typeface="Ubuntu"/>
              </a:rPr>
              <a:t>Python Console</a:t>
            </a:r>
            <a:r>
              <a:rPr sz="1600" lang="en">
                <a:latin typeface="Ubuntu"/>
                <a:ea typeface="Ubuntu"/>
                <a:cs typeface="Ubuntu"/>
                <a:sym typeface="Ubuntu"/>
              </a:rPr>
              <a:t> o agregamos Python al PATH y podemos invocarlos desde cmd de similar manera que en Linux.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Contenido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¿Qué es Python?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Características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Alcance del curso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Instalación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Herramientas básicas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Entornos de trabajo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Formas de ejecución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Uso del intérprete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Demo 1: Hola Mundo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Uso del intérprete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En Linux (Ubuntu) presionar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Ctrl + Alt + t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para abrir una nueva terminal (shell) o abrirla desde el menú de programas.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Escribir en la terminal: $ python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Aparecerá el intérprete de python:</a:t>
            </a:r>
          </a:p>
        </p:txBody>
      </p:sp>
      <p:sp>
        <p:nvSpPr>
          <p:cNvPr id="269" name="Shape 269"/>
          <p:cNvSpPr/>
          <p:nvPr/>
        </p:nvSpPr>
        <p:spPr>
          <a:xfrm>
            <a:off y="4398562" x="2352987"/>
            <a:ext cy="2169069" cx="46364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Uso del intérprete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El intérprete mostrará &gt;&gt;&gt; y responderá a cada entrada que escribamos.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Visualizar el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Zen de Python</a:t>
            </a:r>
          </a:p>
          <a:p>
            <a:pPr rtl="0" lvl="1" indent="-381000" marL="914400"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Escribir en el intérprete: &gt;&gt;&gt; </a:t>
            </a:r>
            <a:r>
              <a:rPr b="1" sz="2000" lang="en">
                <a:latin typeface="Ubuntu"/>
                <a:ea typeface="Ubuntu"/>
                <a:cs typeface="Ubuntu"/>
                <a:sym typeface="Ubuntu"/>
              </a:rPr>
              <a:t>import this</a:t>
            </a:r>
          </a:p>
          <a:p>
            <a:pPr rtl="0" lvl="1" indent="-381000" marL="914400"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El </a:t>
            </a:r>
            <a:r>
              <a:rPr sz="2000" lang="en" i="1">
                <a:latin typeface="Ubuntu"/>
                <a:ea typeface="Ubuntu"/>
                <a:cs typeface="Ubuntu"/>
                <a:sym typeface="Ubuntu"/>
              </a:rPr>
              <a:t>Zen de Python</a:t>
            </a:r>
            <a:r>
              <a:rPr sz="2000" lang="en">
                <a:latin typeface="Ubuntu"/>
                <a:ea typeface="Ubuntu"/>
                <a:cs typeface="Ubuntu"/>
                <a:sym typeface="Ubuntu"/>
              </a:rPr>
              <a:t> muestra los principios de diseño para "guiarse" a la hora de codificar en Python, escrito por Tim Peters según el creador de Python Guido Van Rossum.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Visualizar la historia de Python:</a:t>
            </a:r>
          </a:p>
          <a:p>
            <a:pPr rtl="0" lvl="1" indent="-381000" marL="914400"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Escribir en el intérprete: &gt;&gt;&gt; license()</a:t>
            </a:r>
          </a:p>
          <a:p>
            <a:pPr rtl="0" lvl="1" indent="-381000" marL="914400"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Para continuar leyendo presionar </a:t>
            </a:r>
            <a:r>
              <a:rPr sz="2000" lang="en" i="1">
                <a:latin typeface="Ubuntu"/>
                <a:ea typeface="Ubuntu"/>
                <a:cs typeface="Ubuntu"/>
                <a:sym typeface="Ubuntu"/>
              </a:rPr>
              <a:t>Enter</a:t>
            </a:r>
            <a:r>
              <a:rPr sz="2000" lang="en">
                <a:latin typeface="Ubuntu"/>
                <a:ea typeface="Ubuntu"/>
                <a:cs typeface="Ubuntu"/>
                <a:sym typeface="Ubuntu"/>
              </a:rPr>
              <a:t> ó </a:t>
            </a:r>
            <a:r>
              <a:rPr sz="2000" lang="en" i="1">
                <a:latin typeface="Ubuntu"/>
                <a:ea typeface="Ubuntu"/>
                <a:cs typeface="Ubuntu"/>
                <a:sym typeface="Ubuntu"/>
              </a:rPr>
              <a:t>q + Enter</a:t>
            </a:r>
            <a:r>
              <a:rPr sz="2000" lang="en">
                <a:latin typeface="Ubuntu"/>
                <a:ea typeface="Ubuntu"/>
                <a:cs typeface="Ubuntu"/>
                <a:sym typeface="Ubuntu"/>
              </a:rPr>
              <a:t> para salir.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Uso del intérprete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Podemos usar el intérprete de Python como una calculadora:</a:t>
            </a:r>
          </a:p>
          <a:p>
            <a:pPr rtl="0" lvl="1" indent="-381000" marL="914400"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&gt;&gt;&gt; 23 + 78829</a:t>
            </a:r>
          </a:p>
          <a:p>
            <a:pPr rtl="0" lvl="1" indent="-381000" marL="914400"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&gt;&gt;&gt; 7348/262</a:t>
            </a:r>
          </a:p>
          <a:p>
            <a:pPr rtl="0" lvl="1" indent="-381000" marL="914400"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&gt;&gt;&gt; 345.4/3.5</a:t>
            </a:r>
          </a:p>
          <a:p>
            <a:pPr rtl="0" lvl="1" indent="-381000" marL="914400"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&gt;&gt;&gt; 182 * 29</a:t>
            </a:r>
          </a:p>
          <a:p>
            <a:pPr rtl="0" lvl="1" indent="-381000" marL="914400"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&gt;&gt;&gt; (234-145)*(218 - 178)</a:t>
            </a:r>
          </a:p>
          <a:p>
            <a:pPr rtl="0" lvl="1" indent="-381000" marL="914400"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&gt;&gt;&gt; 287/17.3 + 23 * (349 - 12.3)</a:t>
            </a:r>
          </a:p>
          <a:p>
            <a:pPr rtl="0" lvl="1" indent="-381000" marL="914400"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&gt;&gt;&gt; 465 ** 3 </a:t>
            </a:r>
          </a:p>
          <a:p>
            <a:pPr rtl="0" lvl="1" indent="-381000" marL="914400"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&gt;&gt;&gt; 63 + 45j</a:t>
            </a:r>
          </a:p>
          <a:p>
            <a:pPr rtl="0" lvl="1" indent="-381000" marL="914400"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>
                <a:latin typeface="Ubuntu"/>
                <a:ea typeface="Ubuntu"/>
                <a:cs typeface="Ubuntu"/>
                <a:sym typeface="Ubuntu"/>
              </a:rPr>
              <a:t>&gt;&gt;&gt; (23 + 6j) * (14 + 8j)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Contenido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¿Qué es Python?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Características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Alcance del curso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Instalación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Herramientas básicas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Entornos de trabajo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Formas de ejecución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Uso del intérprete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Demo 1: Hola Mundo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Demo 1: Hola Mundo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Abrimos nuestro editor o IDE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Creamos un nuevo archivo hola_mundo.py y dentro de él escribimos lo siguiente:</a:t>
            </a:r>
          </a:p>
          <a:p>
            <a:r>
              <a:t/>
            </a:r>
          </a:p>
          <a:p>
            <a:pPr rtl="0" lvl="0" indent="0" marL="457200">
              <a:buNone/>
            </a:pPr>
            <a:r>
              <a:rPr sz="1400"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#!/usr/bin/env python</a:t>
            </a:r>
          </a:p>
          <a:p>
            <a:r>
              <a:t/>
            </a:r>
          </a:p>
          <a:p>
            <a:pPr rtl="0" lvl="0" indent="0" marL="457200">
              <a:buNone/>
            </a:pPr>
            <a:r>
              <a:rPr b="1" sz="1400" lang="en">
                <a:solidFill>
                  <a:srgbClr val="3C78D8"/>
                </a:solidFill>
                <a:latin typeface="Ubuntu"/>
                <a:ea typeface="Ubuntu"/>
                <a:cs typeface="Ubuntu"/>
                <a:sym typeface="Ubuntu"/>
              </a:rPr>
              <a:t>print</a:t>
            </a:r>
            <a:r>
              <a:rPr sz="1400" lang="en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400" lang="en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"hola mundo"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457200">
              <a:buNone/>
            </a:pPr>
            <a:r>
              <a:rPr sz="1400" lang="en">
                <a:latin typeface="Ubuntu"/>
                <a:ea typeface="Ubuntu"/>
                <a:cs typeface="Ubuntu"/>
                <a:sym typeface="Ubuntu"/>
              </a:rPr>
              <a:t>raw_input()</a:t>
            </a:r>
          </a:p>
        </p:txBody>
      </p:sp>
      <p:sp>
        <p:nvSpPr>
          <p:cNvPr id="294" name="Shape 294"/>
          <p:cNvSpPr/>
          <p:nvPr/>
        </p:nvSpPr>
        <p:spPr>
          <a:xfrm>
            <a:off y="3752325" x="874325"/>
            <a:ext cy="2276699" cx="2176800"/>
          </a:xfrm>
          <a:prstGeom prst="foldedCorner">
            <a:avLst>
              <a:gd fmla="val 16667" name="adj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5" name="Shape 295"/>
          <p:cNvSpPr/>
          <p:nvPr/>
        </p:nvSpPr>
        <p:spPr>
          <a:xfrm>
            <a:off y="3998225" x="3196750"/>
            <a:ext cy="163800" cx="1757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6" name="Shape 296"/>
          <p:cNvSpPr/>
          <p:nvPr/>
        </p:nvSpPr>
        <p:spPr>
          <a:xfrm>
            <a:off y="4607825" x="3196750"/>
            <a:ext cy="163800" cx="1757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7" name="Shape 297"/>
          <p:cNvSpPr/>
          <p:nvPr/>
        </p:nvSpPr>
        <p:spPr>
          <a:xfrm>
            <a:off y="5522225" x="3196750"/>
            <a:ext cy="163800" cx="1757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8" name="Shape 298"/>
          <p:cNvSpPr txBox="1"/>
          <p:nvPr/>
        </p:nvSpPr>
        <p:spPr>
          <a:xfrm>
            <a:off y="3852500" x="5236850"/>
            <a:ext cy="573600" cx="3142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(*) comentario que indica que será un archivo ejecutable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y="4462100" x="5236850"/>
            <a:ext cy="792299" cx="3142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el programa en sí, la sentencia </a:t>
            </a:r>
            <a:r>
              <a:rPr sz="1200" lang="en" i="1">
                <a:latin typeface="Ubuntu"/>
                <a:ea typeface="Ubuntu"/>
                <a:cs typeface="Ubuntu"/>
                <a:sym typeface="Ubuntu"/>
              </a:rPr>
              <a:t>print</a:t>
            </a:r>
            <a:r>
              <a:rPr sz="1200" lang="en">
                <a:latin typeface="Ubuntu"/>
                <a:ea typeface="Ubuntu"/>
                <a:cs typeface="Ubuntu"/>
                <a:sym typeface="Ubuntu"/>
              </a:rPr>
              <a:t> que indica que se mostrará en pantalla la cadena "</a:t>
            </a:r>
            <a:r>
              <a:rPr sz="1200" lang="en" i="1">
                <a:latin typeface="Ubuntu"/>
                <a:ea typeface="Ubuntu"/>
                <a:cs typeface="Ubuntu"/>
                <a:sym typeface="Ubuntu"/>
              </a:rPr>
              <a:t>hola mundo"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y="5393525" x="5200425"/>
            <a:ext cy="828599" cx="3142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(*) función que pondrá una pausa al finalizar el programa y así poder apreciarlo mejor.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y="6139832" x="1329725"/>
            <a:ext cy="427799" cx="1265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hola_mundo.py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Demo 1: Hola Mundo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Ejecutando el programa:</a:t>
            </a:r>
          </a:p>
          <a:p>
            <a:pPr rtl="0" lvl="1" indent="-381000" marL="914400">
              <a:buClr>
                <a:schemeClr val="dk2"/>
              </a:buClr>
              <a:buSzPct val="200000"/>
              <a:buFont typeface="Courier New"/>
              <a:buChar char="o"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$ python hola_mundo.py</a:t>
            </a:r>
          </a:p>
          <a:p>
            <a:pPr rtl="0" lvl="1" indent="-381000" marL="914400">
              <a:buClr>
                <a:schemeClr val="dk2"/>
              </a:buClr>
              <a:buSzPct val="200000"/>
              <a:buFont typeface="Courier New"/>
              <a:buChar char="o"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$ ./hola_mundo.py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 muestra por pantalla la frase </a:t>
            </a:r>
            <a:r>
              <a:rPr b="1" lang="en">
                <a:latin typeface="Ubuntu"/>
                <a:ea typeface="Ubuntu"/>
                <a:cs typeface="Ubuntu"/>
                <a:sym typeface="Ubuntu"/>
              </a:rPr>
              <a:t>hola mundo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tal y como lo indicamos en el script y al presionar una tecla el programa finaliza.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Las líneas con (*) no son necesarias, la única sentencia necesaria es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print "hola mundo"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las demás son incluidas para darle ciertas características ya mencionadas al script.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y="2380612" x="457200"/>
            <a:ext cy="1340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7200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Gracias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y="3642136" x="367650"/>
            <a:ext cy="519299" cx="846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eyscode@kodevian.net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¿Qué es Python?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600" lang="en">
                <a:latin typeface="Ubuntu"/>
                <a:ea typeface="Ubuntu"/>
                <a:cs typeface="Ubuntu"/>
                <a:sym typeface="Ubuntu"/>
              </a:rPr>
              <a:t>Python es un lenguaje de programación creado por </a:t>
            </a:r>
            <a:r>
              <a:rPr b="1" sz="2600" lang="en">
                <a:latin typeface="Ubuntu"/>
                <a:ea typeface="Ubuntu"/>
                <a:cs typeface="Ubuntu"/>
                <a:sym typeface="Ubuntu"/>
              </a:rPr>
              <a:t>Guido Van Rosum</a:t>
            </a:r>
            <a:r>
              <a:rPr sz="2600" lang="en">
                <a:latin typeface="Ubuntu"/>
                <a:ea typeface="Ubuntu"/>
                <a:cs typeface="Ubuntu"/>
                <a:sym typeface="Ubuntu"/>
              </a:rPr>
              <a:t>, su nombre proviene de un grupo de cómicos ingleses llamados los </a:t>
            </a:r>
            <a:r>
              <a:rPr sz="2600" lang="en" i="1">
                <a:latin typeface="Ubuntu"/>
                <a:ea typeface="Ubuntu"/>
                <a:cs typeface="Ubuntu"/>
                <a:sym typeface="Ubuntu"/>
              </a:rPr>
              <a:t>"Monty Python"</a:t>
            </a:r>
            <a:r>
              <a:rPr sz="2600" lang="en">
                <a:latin typeface="Ubuntu"/>
                <a:ea typeface="Ubuntu"/>
                <a:cs typeface="Ubuntu"/>
                <a:sym typeface="Ubuntu"/>
              </a:rPr>
              <a:t>. Destaca por ser un lenguaje de propósito general, con una sintaxis muy limpia y legible a la lectura, con un curva de aprendizaje elevada por lo cuál es muy recomendado para ser el primer lenguaje a aprender, pero aún asi es de muy alto nivel y muy potente en una gran variedad de áreas de desarrollo en las cáules hoy en día destaca y ha ganado mucha popularidad.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Contenido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¿Qué es Python?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Características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Alcance del curso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Instalación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Herramientas básicas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Entornos de trabajo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Formas de ejecución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Uso del intérprete</a:t>
            </a:r>
          </a:p>
          <a:p>
            <a:pPr rtl="0" lvl="0" indent="-419100" marL="457200">
              <a:buClr>
                <a:srgbClr val="666666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Demo 1: Hola Mundo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Características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Interpretado</a:t>
            </a:r>
          </a:p>
        </p:txBody>
      </p:sp>
      <p:sp>
        <p:nvSpPr>
          <p:cNvPr id="60" name="Shape 60"/>
          <p:cNvSpPr/>
          <p:nvPr/>
        </p:nvSpPr>
        <p:spPr>
          <a:xfrm>
            <a:off y="3005550" x="1570573"/>
            <a:ext cy="846899" cx="9381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Código fuente</a:t>
            </a:r>
          </a:p>
        </p:txBody>
      </p:sp>
      <p:sp>
        <p:nvSpPr>
          <p:cNvPr id="61" name="Shape 61"/>
          <p:cNvSpPr/>
          <p:nvPr/>
        </p:nvSpPr>
        <p:spPr>
          <a:xfrm>
            <a:off y="3132999" x="3883922"/>
            <a:ext cy="592002" cx="1238652"/>
          </a:xfrm>
          <a:prstGeom prst="flowChartTerminator">
            <a:avLst/>
          </a:pr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Intérprete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y="2855236" x="6652743"/>
            <a:ext cy="1147526" cx="1001985"/>
            <a:chOff y="2950800" x="6265950"/>
            <a:chExt cy="1256874" cx="1184099"/>
          </a:xfrm>
        </p:grpSpPr>
        <p:sp>
          <p:nvSpPr>
            <p:cNvPr id="63" name="Shape 63"/>
            <p:cNvSpPr/>
            <p:nvPr/>
          </p:nvSpPr>
          <p:spPr>
            <a:xfrm>
              <a:off y="3825175" x="6730500"/>
              <a:ext cy="200399" cx="255000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4" name="Shape 64"/>
            <p:cNvSpPr/>
            <p:nvPr/>
          </p:nvSpPr>
          <p:spPr>
            <a:xfrm>
              <a:off y="2950800" x="6265950"/>
              <a:ext cy="956400" cx="1184099"/>
            </a:xfrm>
            <a:prstGeom prst="bevel">
              <a:avLst>
                <a:gd fmla="val 12500" name="adj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lang="en"/>
                <a:t>Salida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y="4025575" x="6466350"/>
              <a:ext cy="182099" cx="783299"/>
            </a:xfrm>
            <a:prstGeom prst="snipRoundRect">
              <a:avLst>
                <a:gd fmla="val 16667" name="adj1"/>
                <a:gd fmla="val 16667" name="adj2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66" name="Shape 66"/>
          <p:cNvGrpSpPr/>
          <p:nvPr/>
        </p:nvGrpSpPr>
        <p:grpSpPr>
          <a:xfrm>
            <a:off y="4646950" x="7621909"/>
            <a:ext cy="1074753" cx="1029219"/>
            <a:chOff y="2950800" x="6265950"/>
            <a:chExt cy="1256874" cx="1184099"/>
          </a:xfrm>
        </p:grpSpPr>
        <p:sp>
          <p:nvSpPr>
            <p:cNvPr id="67" name="Shape 67"/>
            <p:cNvSpPr/>
            <p:nvPr/>
          </p:nvSpPr>
          <p:spPr>
            <a:xfrm>
              <a:off y="3825175" x="6730500"/>
              <a:ext cy="200399" cx="255000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8" name="Shape 68"/>
            <p:cNvSpPr/>
            <p:nvPr/>
          </p:nvSpPr>
          <p:spPr>
            <a:xfrm>
              <a:off y="2950800" x="6265950"/>
              <a:ext cy="956400" cx="1184099"/>
            </a:xfrm>
            <a:prstGeom prst="bevel">
              <a:avLst>
                <a:gd fmla="val 12500" name="adj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Salida</a:t>
              </a:r>
            </a:p>
          </p:txBody>
        </p:sp>
        <p:sp>
          <p:nvSpPr>
            <p:cNvPr id="69" name="Shape 69"/>
            <p:cNvSpPr/>
            <p:nvPr/>
          </p:nvSpPr>
          <p:spPr>
            <a:xfrm>
              <a:off y="4025575" x="6466350"/>
              <a:ext cy="182099" cx="783299"/>
            </a:xfrm>
            <a:prstGeom prst="snipRoundRect">
              <a:avLst>
                <a:gd fmla="val 16667" name="adj1"/>
                <a:gd fmla="val 16667" name="adj2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70" name="Shape 70"/>
          <p:cNvSpPr/>
          <p:nvPr/>
        </p:nvSpPr>
        <p:spPr>
          <a:xfrm>
            <a:off y="4915650" x="5798348"/>
            <a:ext cy="537354" cx="1010988"/>
          </a:xfrm>
          <a:prstGeom prst="flowChartTerminator">
            <a:avLst/>
          </a:pr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Ejecutor</a:t>
            </a:r>
          </a:p>
        </p:txBody>
      </p:sp>
      <p:sp>
        <p:nvSpPr>
          <p:cNvPr id="71" name="Shape 71"/>
          <p:cNvSpPr/>
          <p:nvPr/>
        </p:nvSpPr>
        <p:spPr>
          <a:xfrm>
            <a:off y="4892889" x="2213298"/>
            <a:ext cy="582875" cx="1256850"/>
          </a:xfrm>
          <a:prstGeom prst="flowChartTerminator">
            <a:avLst/>
          </a:pr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Compilador</a:t>
            </a:r>
          </a:p>
        </p:txBody>
      </p:sp>
      <p:sp>
        <p:nvSpPr>
          <p:cNvPr id="72" name="Shape 72"/>
          <p:cNvSpPr/>
          <p:nvPr/>
        </p:nvSpPr>
        <p:spPr>
          <a:xfrm>
            <a:off y="4883775" x="492870"/>
            <a:ext cy="837900" cx="828599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Código fuente</a:t>
            </a:r>
          </a:p>
        </p:txBody>
      </p:sp>
      <p:sp>
        <p:nvSpPr>
          <p:cNvPr id="73" name="Shape 73"/>
          <p:cNvSpPr/>
          <p:nvPr/>
        </p:nvSpPr>
        <p:spPr>
          <a:xfrm>
            <a:off y="4902075" x="4256671"/>
            <a:ext cy="801300" cx="783299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Código objeto</a:t>
            </a:r>
          </a:p>
        </p:txBody>
      </p:sp>
      <p:sp>
        <p:nvSpPr>
          <p:cNvPr id="74" name="Shape 74"/>
          <p:cNvSpPr/>
          <p:nvPr/>
        </p:nvSpPr>
        <p:spPr>
          <a:xfrm>
            <a:off y="3315150" x="2763698"/>
            <a:ext cy="227700" cx="5192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5" name="Shape 75"/>
          <p:cNvSpPr/>
          <p:nvPr/>
        </p:nvSpPr>
        <p:spPr>
          <a:xfrm>
            <a:off y="3374387" x="5739423"/>
            <a:ext cy="227700" cx="5192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6" name="Shape 76"/>
          <p:cNvSpPr/>
          <p:nvPr/>
        </p:nvSpPr>
        <p:spPr>
          <a:xfrm>
            <a:off y="5070476" x="1530043"/>
            <a:ext cy="227700" cx="5192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7" name="Shape 77"/>
          <p:cNvSpPr/>
          <p:nvPr/>
        </p:nvSpPr>
        <p:spPr>
          <a:xfrm>
            <a:off y="5070476" x="3567845"/>
            <a:ext cy="227700" cx="5192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8" name="Shape 78"/>
          <p:cNvSpPr/>
          <p:nvPr/>
        </p:nvSpPr>
        <p:spPr>
          <a:xfrm>
            <a:off y="5070476" x="6922308"/>
            <a:ext cy="227700" cx="5192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9" name="Shape 79"/>
          <p:cNvSpPr/>
          <p:nvPr/>
        </p:nvSpPr>
        <p:spPr>
          <a:xfrm>
            <a:off y="5070476" x="5150796"/>
            <a:ext cy="227700" cx="5192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0" name="Shape 80"/>
          <p:cNvSpPr txBox="1"/>
          <p:nvPr/>
        </p:nvSpPr>
        <p:spPr>
          <a:xfrm>
            <a:off y="5843725" x="2427150"/>
            <a:ext cy="318600" cx="4289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1200" lang="en">
                <a:solidFill>
                  <a:srgbClr val="666666"/>
                </a:solidFill>
              </a:rPr>
              <a:t>Flujo de ejecución de un lenguaje compilado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3938725" x="2427150"/>
            <a:ext cy="318600" cx="4289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200" lang="en">
                <a:solidFill>
                  <a:srgbClr val="666666"/>
                </a:solidFill>
              </a:rPr>
              <a:t>Flujo de ejecución de un lenguaje interpretado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Características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Tipado dinámico</a:t>
            </a:r>
          </a:p>
          <a:p>
            <a:pPr rtl="0" lvl="0" indent="0" marL="457200">
              <a:buClr>
                <a:srgbClr val="000000"/>
              </a:buClr>
              <a:buSzPct val="45833"/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No es necesario declarar el tipo de dato de una variable, puesto que será determinado en tiempo de ejecución. Ejemplo:</a:t>
            </a:r>
          </a:p>
          <a:p>
            <a:pPr rtl="0" lvl="0" indent="0" marL="457200">
              <a:buClr>
                <a:srgbClr val="000000"/>
              </a:buClr>
              <a:buSzPct val="78571"/>
              <a:buNone/>
            </a:pPr>
            <a:r>
              <a:rPr sz="1400" lang="en" i="1">
                <a:latin typeface="Ubuntu"/>
                <a:ea typeface="Ubuntu"/>
                <a:cs typeface="Ubuntu"/>
                <a:sym typeface="Ubuntu"/>
              </a:rPr>
              <a:t>En C:			</a:t>
            </a:r>
            <a:r>
              <a:rPr sz="1400" lang="en">
                <a:solidFill>
                  <a:srgbClr val="6AA84F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a = "El carro fue hurtado"; </a:t>
            </a:r>
            <a:r>
              <a:rPr sz="1400"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//se especifica que es cadena</a:t>
            </a:r>
          </a:p>
          <a:p>
            <a:pPr rtl="0" lvl="0" indent="457200" marL="1371600">
              <a:buClr>
                <a:srgbClr val="000000"/>
              </a:buClr>
              <a:buSzPct val="78571"/>
              <a:buNone/>
            </a:pPr>
            <a:r>
              <a:rPr sz="1400"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b = 32; </a:t>
            </a:r>
            <a:r>
              <a:rPr sz="1400"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//se especifica que es entero</a:t>
            </a:r>
          </a:p>
          <a:p>
            <a:pPr rtl="0" lvl="0" indent="0" marL="457200">
              <a:buClr>
                <a:srgbClr val="000000"/>
              </a:buClr>
              <a:buSzPct val="78571"/>
              <a:buNone/>
            </a:pPr>
            <a:r>
              <a:rPr sz="1400" lang="en" i="1">
                <a:latin typeface="Ubuntu"/>
                <a:ea typeface="Ubuntu"/>
                <a:cs typeface="Ubuntu"/>
                <a:sym typeface="Ubuntu"/>
              </a:rPr>
              <a:t>En python:		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a = "Ya lo encontraron" </a:t>
            </a:r>
            <a:r>
              <a:rPr sz="1400"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#se determina que es cadena</a:t>
            </a:r>
          </a:p>
          <a:p>
            <a:pPr rtl="0" lvl="0" indent="457200" marL="1371600">
              <a:buClr>
                <a:srgbClr val="000000"/>
              </a:buClr>
              <a:buSzPct val="78571"/>
              <a:buNone/>
            </a:pP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b = 45.6 </a:t>
            </a:r>
            <a:r>
              <a:rPr sz="1400"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#se determina que es de coma flotante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Extensible</a:t>
            </a:r>
            <a:r>
              <a:rPr sz="2400" lang="en">
                <a:latin typeface="Ubuntu"/>
                <a:ea typeface="Ubuntu"/>
                <a:cs typeface="Ubuntu"/>
                <a:sym typeface="Ubuntu"/>
              </a:rPr>
              <a:t>El intérprete de Python está escrito en el lenguaje C, por lo que se puede extender a través de su api en C o C++ y escribir nuevos tipos de datos, funciones, etc 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Características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Multiparadigma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Programación estructurada</a:t>
            </a:r>
          </a:p>
          <a:p>
            <a:pPr rtl="0" lvl="2" indent="-381000" marL="13716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</a:t>
            </a:r>
          </a:p>
          <a:p>
            <a:pPr rtl="0" lvl="2" indent="-381000" marL="13716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Pascal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Programación Orientada a Objetos</a:t>
            </a:r>
          </a:p>
          <a:p>
            <a:pPr rtl="0" lvl="2" indent="-381000" marL="13716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C++</a:t>
            </a:r>
          </a:p>
          <a:p>
            <a:pPr rtl="0" lvl="2" indent="-381000" marL="13716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Java</a:t>
            </a:r>
          </a:p>
          <a:p>
            <a:pPr rtl="0" lvl="2" indent="-381000" marL="13716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C#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Programación funcional</a:t>
            </a:r>
          </a:p>
          <a:p>
            <a:pPr rtl="0" lvl="2" indent="-381000" marL="13716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Lisp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Características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Multiplataforma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Linux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Windows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Mac OS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Solaris, etc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Implementaciones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CPython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i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Python tradicional escrito en C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Jython </a:t>
            </a:r>
            <a:r>
              <a:rPr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i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Python para la JVM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IronPython </a:t>
            </a:r>
            <a:r>
              <a:rPr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i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Python para .NET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Pypy </a:t>
            </a:r>
            <a:r>
              <a:rPr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i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Python más rápido con compilador JIT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StacklessPython </a:t>
            </a:r>
            <a:r>
              <a:rPr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i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Branch de CPython con soporte para microthreads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