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3" name="Shape 2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9" name="Shape 2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0" name="Shape 270"/>
        <p:cNvGrpSpPr/>
        <p:nvPr/>
      </p:nvGrpSpPr>
      <p:grpSpPr>
        <a:xfrm>
          <a:off y="0" x="0"/>
          <a:ext cy="0" cx="0"/>
          <a:chOff y="0" x="0"/>
          <a:chExt cy="0" cx="0"/>
        </a:xfrm>
      </p:grpSpPr>
      <p:sp>
        <p:nvSpPr>
          <p:cNvPr id="271" name="Shape 2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2" name="Shape 2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8" name="Shape 2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1pPr>
            <a:lvl2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4pPr>
            <a:lvl5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7pPr>
            <a:lvl8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indent="-342900" marL="342900">
              <a:spcBef>
                <a:spcPts val="600"/>
              </a:spcBef>
              <a:buClr>
                <a:schemeClr val="dk2"/>
              </a:buClr>
              <a:buSzPct val="166666"/>
              <a:buFont typeface="Arial"/>
              <a:buChar char="•"/>
              <a:defRPr strike="noStrike" u="none" b="0" cap="none" baseline="0" sz="3000" i="0">
                <a:solidFill>
                  <a:schemeClr val="dk2"/>
                </a:solidFill>
                <a:latin typeface="Arial"/>
                <a:ea typeface="Arial"/>
                <a:cs typeface="Arial"/>
                <a:sym typeface="Arial"/>
              </a:defRPr>
            </a:lvl1pPr>
            <a:lvl2pPr algn="l" rtl="0" indent="-285750" marL="74295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indent="-228600" marL="114300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6.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buNone/>
            </a:pPr>
            <a:r>
              <a:rPr lang="en">
                <a:latin typeface="Ubuntu"/>
                <a:ea typeface="Ubuntu"/>
                <a:cs typeface="Ubuntu"/>
                <a:sym typeface="Ubuntu"/>
              </a:rPr>
              <a:t>Python</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Programación Estructurada - 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83" name="Shape 8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Variables en Python</a:t>
            </a:r>
          </a:p>
        </p:txBody>
      </p:sp>
      <p:sp>
        <p:nvSpPr>
          <p:cNvPr id="89" name="Shape 8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Las variables en Python son simples etiquetas  o referencias a objetos, estas tienen características como:</a:t>
            </a:r>
          </a:p>
          <a:p>
            <a:pPr rtl="0" lvl="0" indent="-381000" marL="457200">
              <a:buClr>
                <a:schemeClr val="dk2"/>
              </a:buClr>
              <a:buSzPct val="166666"/>
              <a:buFont typeface="Arial"/>
              <a:buChar char="•"/>
            </a:pPr>
            <a:r>
              <a:rPr sz="2400" lang="en">
                <a:latin typeface="Ubuntu"/>
                <a:ea typeface="Ubuntu"/>
                <a:cs typeface="Ubuntu"/>
                <a:sym typeface="Ubuntu"/>
              </a:rPr>
              <a:t>Las variables en Python </a:t>
            </a:r>
            <a:r>
              <a:rPr b="1" sz="2400" lang="en">
                <a:latin typeface="Ubuntu"/>
                <a:ea typeface="Ubuntu"/>
                <a:cs typeface="Ubuntu"/>
                <a:sym typeface="Ubuntu"/>
              </a:rPr>
              <a:t>no se declaran</a:t>
            </a:r>
            <a:r>
              <a:rPr sz="2400" lang="en">
                <a:latin typeface="Ubuntu"/>
                <a:ea typeface="Ubuntu"/>
                <a:cs typeface="Ubuntu"/>
                <a:sym typeface="Ubuntu"/>
              </a:rPr>
              <a:t>, como sí sucedería en otros lenguajes como Java, C, Pascal. </a:t>
            </a:r>
          </a:p>
          <a:p>
            <a:pPr rtl="0" lvl="0" indent="457200">
              <a:buNone/>
            </a:pPr>
            <a:r>
              <a:rPr u="sng" sz="1400" lang="en">
                <a:latin typeface="Ubuntu"/>
                <a:ea typeface="Ubuntu"/>
                <a:cs typeface="Ubuntu"/>
                <a:sym typeface="Ubuntu"/>
              </a:rPr>
              <a:t>C:	</a:t>
            </a:r>
            <a:r>
              <a:rPr sz="1400" lang="en">
                <a:latin typeface="Ubuntu"/>
                <a:ea typeface="Ubuntu"/>
                <a:cs typeface="Ubuntu"/>
                <a:sym typeface="Ubuntu"/>
              </a:rPr>
              <a:t>	int edad;</a:t>
            </a:r>
          </a:p>
          <a:p>
            <a:pPr rtl="0" lvl="0" indent="457200" marL="914400">
              <a:buNone/>
            </a:pPr>
            <a:r>
              <a:rPr sz="1400" lang="en">
                <a:latin typeface="Ubuntu"/>
                <a:ea typeface="Ubuntu"/>
                <a:cs typeface="Ubuntu"/>
                <a:sym typeface="Ubuntu"/>
              </a:rPr>
              <a:t>edad = 23;	</a:t>
            </a:r>
          </a:p>
          <a:p>
            <a:pPr rtl="0" lvl="0">
              <a:buNone/>
            </a:pPr>
            <a:r>
              <a:rPr sz="1400" lang="en">
                <a:latin typeface="Ubuntu"/>
                <a:ea typeface="Ubuntu"/>
                <a:cs typeface="Ubuntu"/>
                <a:sym typeface="Ubuntu"/>
              </a:rPr>
              <a:t>	</a:t>
            </a:r>
            <a:r>
              <a:rPr u="sng" sz="1400" lang="en">
                <a:latin typeface="Ubuntu"/>
                <a:ea typeface="Ubuntu"/>
                <a:cs typeface="Ubuntu"/>
                <a:sym typeface="Ubuntu"/>
              </a:rPr>
              <a:t>Python:</a:t>
            </a:r>
            <a:r>
              <a:rPr sz="1400" lang="en">
                <a:latin typeface="Ubuntu"/>
                <a:ea typeface="Ubuntu"/>
                <a:cs typeface="Ubuntu"/>
                <a:sym typeface="Ubuntu"/>
              </a:rPr>
              <a:t>	edad = 23</a:t>
            </a:r>
          </a:p>
          <a:p>
            <a:pPr rtl="0" lvl="0" indent="-381000" marL="457200">
              <a:buClr>
                <a:schemeClr val="dk2"/>
              </a:buClr>
              <a:buSzPct val="166666"/>
              <a:buFont typeface="Arial"/>
              <a:buChar char="•"/>
            </a:pPr>
            <a:r>
              <a:rPr sz="2400" lang="en">
                <a:latin typeface="Ubuntu"/>
                <a:ea typeface="Ubuntu"/>
                <a:cs typeface="Ubuntu"/>
                <a:sym typeface="Ubuntu"/>
              </a:rPr>
              <a:t>Si no se definido previamente el nombre, utilizarla generará un error: </a:t>
            </a:r>
            <a:r>
              <a:rPr sz="2400" lang="en" i="1">
                <a:solidFill>
                  <a:srgbClr val="CC0000"/>
                </a:solidFill>
                <a:latin typeface="Ubuntu"/>
                <a:ea typeface="Ubuntu"/>
                <a:cs typeface="Ubuntu"/>
                <a:sym typeface="Ubuntu"/>
              </a:rPr>
              <a:t>NameError: name 'a' is not defined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Variables en Python</a:t>
            </a:r>
          </a:p>
        </p:txBody>
      </p:sp>
      <p:sp>
        <p:nvSpPr>
          <p:cNvPr id="95" name="Shape 9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Los nombres de las variables pueden empezar por una letra o un guión bajo seguido de más letras, números o guiones bajo.</a:t>
            </a:r>
          </a:p>
          <a:p>
            <a:pPr rtl="0" lvl="0" indent="457200">
              <a:buClr>
                <a:srgbClr val="000000"/>
              </a:buClr>
              <a:buSzPct val="61111"/>
              <a:buNone/>
            </a:pPr>
            <a:r>
              <a:rPr sz="1800" lang="en">
                <a:latin typeface="Ubuntu"/>
                <a:ea typeface="Ubuntu"/>
                <a:cs typeface="Ubuntu"/>
                <a:sym typeface="Ubuntu"/>
              </a:rPr>
              <a:t>Ejemplo:			my_var = 23</a:t>
            </a:r>
          </a:p>
          <a:p>
            <a:pPr rtl="0" lvl="0" indent="457200">
              <a:buClr>
                <a:srgbClr val="000000"/>
              </a:buClr>
              <a:buSzPct val="61111"/>
              <a:buNone/>
            </a:pPr>
            <a:r>
              <a:rPr sz="1800" lang="en">
                <a:latin typeface="Ubuntu"/>
                <a:ea typeface="Ubuntu"/>
                <a:cs typeface="Ubuntu"/>
                <a:sym typeface="Ubuntu"/>
              </a:rPr>
              <a:t>				var2 = "otra cadena"</a:t>
            </a:r>
          </a:p>
          <a:p>
            <a:pPr rtl="0" lvl="0" indent="457200">
              <a:buClr>
                <a:srgbClr val="000000"/>
              </a:buClr>
              <a:buSzPct val="61111"/>
              <a:buNone/>
            </a:pPr>
            <a:r>
              <a:rPr sz="1800" lang="en">
                <a:latin typeface="Ubuntu"/>
                <a:ea typeface="Ubuntu"/>
                <a:cs typeface="Ubuntu"/>
                <a:sym typeface="Ubuntu"/>
              </a:rPr>
              <a:t>				3var = 12.2			#</a:t>
            </a:r>
            <a:r>
              <a:rPr sz="1800" lang="en">
                <a:solidFill>
                  <a:srgbClr val="CC0000"/>
                </a:solidFill>
                <a:latin typeface="Ubuntu"/>
                <a:ea typeface="Ubuntu"/>
                <a:cs typeface="Ubuntu"/>
                <a:sym typeface="Ubuntu"/>
              </a:rPr>
              <a:t>SyntaxError: invalid syntax</a:t>
            </a:r>
          </a:p>
          <a:p>
            <a:pPr rtl="0" lvl="0" indent="-381000" marL="457200">
              <a:buClr>
                <a:schemeClr val="dk2"/>
              </a:buClr>
              <a:buSzPct val="166666"/>
              <a:buFont typeface="Arial"/>
              <a:buChar char="•"/>
            </a:pPr>
            <a:r>
              <a:rPr sz="2400" lang="en">
                <a:latin typeface="Ubuntu"/>
                <a:ea typeface="Ubuntu"/>
                <a:cs typeface="Ubuntu"/>
                <a:sym typeface="Ubuntu"/>
              </a:rPr>
              <a:t>Una variable en python puede contener cualquier tipo de dato, y una vez asignado puede reasignarse a otro tipo de dato.</a:t>
            </a:r>
          </a:p>
          <a:p>
            <a:pPr rtl="0" lvl="0">
              <a:buClr>
                <a:srgbClr val="000000"/>
              </a:buClr>
              <a:buSzPct val="61111"/>
              <a:buNone/>
            </a:pPr>
            <a:r>
              <a:rPr sz="1800" lang="en">
                <a:latin typeface="Ubuntu"/>
                <a:ea typeface="Ubuntu"/>
                <a:cs typeface="Ubuntu"/>
                <a:sym typeface="Ubuntu"/>
              </a:rPr>
              <a:t>	Ejemplo:			x = "soy una cadena"</a:t>
            </a:r>
          </a:p>
          <a:p>
            <a:pPr rtl="0" lvl="0">
              <a:buClr>
                <a:srgbClr val="000000"/>
              </a:buClr>
              <a:buSzPct val="61111"/>
              <a:buNone/>
            </a:pPr>
            <a:r>
              <a:rPr sz="1800" lang="en">
                <a:latin typeface="Ubuntu"/>
                <a:ea typeface="Ubuntu"/>
                <a:cs typeface="Ubuntu"/>
                <a:sym typeface="Ubuntu"/>
              </a:rPr>
              <a:t>					x = 23.6</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Variables en Python</a:t>
            </a:r>
          </a:p>
        </p:txBody>
      </p:sp>
      <p:sp>
        <p:nvSpPr>
          <p:cNvPr id="101" name="Shape 10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Una variable en python puede contener cualquier tipo de dato, y una vez asignado puede reasignarse a otro tipo de dato.</a:t>
            </a:r>
          </a:p>
          <a:p>
            <a:pPr rtl="0" lvl="0">
              <a:buNone/>
            </a:pPr>
            <a:r>
              <a:rPr sz="1800" lang="en">
                <a:latin typeface="Ubuntu"/>
                <a:ea typeface="Ubuntu"/>
                <a:cs typeface="Ubuntu"/>
                <a:sym typeface="Ubuntu"/>
              </a:rPr>
              <a:t>	Ejemplo:			x = "soy una cadena"</a:t>
            </a:r>
          </a:p>
          <a:p>
            <a:pPr rtl="0" lvl="0">
              <a:buNone/>
            </a:pPr>
            <a:r>
              <a:rPr sz="1800" lang="en">
                <a:latin typeface="Ubuntu"/>
                <a:ea typeface="Ubuntu"/>
                <a:cs typeface="Ubuntu"/>
                <a:sym typeface="Ubuntu"/>
              </a:rPr>
              <a:t>					x = 23.6</a:t>
            </a:r>
          </a:p>
          <a:p>
            <a:pPr rtl="0" lvl="0" indent="-381000" marL="457200">
              <a:buClr>
                <a:schemeClr val="dk2"/>
              </a:buClr>
              <a:buSzPct val="166666"/>
              <a:buFont typeface="Arial"/>
              <a:buChar char="•"/>
            </a:pPr>
            <a:r>
              <a:rPr sz="2400" lang="en">
                <a:latin typeface="Ubuntu"/>
                <a:ea typeface="Ubuntu"/>
                <a:cs typeface="Ubuntu"/>
                <a:sym typeface="Ubuntu"/>
              </a:rPr>
              <a:t>Los nombres de las variables pueden empezar por una letra o un guión bajo seguido de más letras, números o guiones bajo.</a:t>
            </a:r>
          </a:p>
          <a:p>
            <a:pPr rtl="0" lvl="0" indent="457200">
              <a:buNone/>
            </a:pPr>
            <a:r>
              <a:rPr sz="1800" lang="en">
                <a:latin typeface="Ubuntu"/>
                <a:ea typeface="Ubuntu"/>
                <a:cs typeface="Ubuntu"/>
                <a:sym typeface="Ubuntu"/>
              </a:rPr>
              <a:t>Ejemplo:			my_var = 23</a:t>
            </a:r>
          </a:p>
          <a:p>
            <a:pPr rtl="0" lvl="0" indent="457200">
              <a:buNone/>
            </a:pPr>
            <a:r>
              <a:rPr sz="1800" lang="en">
                <a:latin typeface="Ubuntu"/>
                <a:ea typeface="Ubuntu"/>
                <a:cs typeface="Ubuntu"/>
                <a:sym typeface="Ubuntu"/>
              </a:rPr>
              <a:t>				var2 = "otra cadena"</a:t>
            </a:r>
          </a:p>
          <a:p>
            <a:pPr rtl="0" lvl="0" indent="457200">
              <a:buNone/>
            </a:pPr>
            <a:r>
              <a:rPr sz="1800" lang="en">
                <a:latin typeface="Ubuntu"/>
                <a:ea typeface="Ubuntu"/>
                <a:cs typeface="Ubuntu"/>
                <a:sym typeface="Ubuntu"/>
              </a:rPr>
              <a:t>				3var = 12.2			#</a:t>
            </a:r>
            <a:r>
              <a:rPr sz="1800" lang="en">
                <a:solidFill>
                  <a:srgbClr val="CC0000"/>
                </a:solidFill>
                <a:latin typeface="Ubuntu"/>
                <a:ea typeface="Ubuntu"/>
                <a:cs typeface="Ubuntu"/>
                <a:sym typeface="Ubuntu"/>
              </a:rPr>
              <a:t>SyntaxError: invalid syntax</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07" name="Shape 10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Referencia y Desreferencia de variables</a:t>
            </a:r>
          </a:p>
        </p:txBody>
      </p:sp>
      <p:sp>
        <p:nvSpPr>
          <p:cNvPr id="113" name="Shape 11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En python no existen los punteros o apuntadores, pero internamente todas las variables que se crean son una especie de punteros o etiquetas a objetos.</a:t>
            </a:r>
          </a:p>
        </p:txBody>
      </p:sp>
      <p:sp>
        <p:nvSpPr>
          <p:cNvPr id="114" name="Shape 114"/>
          <p:cNvSpPr txBox="1"/>
          <p:nvPr/>
        </p:nvSpPr>
        <p:spPr>
          <a:xfrm>
            <a:off y="3683900" x="1010950"/>
            <a:ext cy="546599" cx="801599"/>
          </a:xfrm>
          <a:prstGeom prst="rect">
            <a:avLst/>
          </a:prstGeom>
          <a:noFill/>
        </p:spPr>
        <p:txBody>
          <a:bodyPr bIns="91425" rIns="91425" lIns="91425" tIns="91425" anchor="t" anchorCtr="0">
            <a:noAutofit/>
          </a:bodyPr>
          <a:lstStyle/>
          <a:p>
            <a:pPr>
              <a:buNone/>
            </a:pPr>
            <a:r>
              <a:rPr sz="2000" lang="en">
                <a:latin typeface="Ubuntu"/>
                <a:ea typeface="Ubuntu"/>
                <a:cs typeface="Ubuntu"/>
                <a:sym typeface="Ubuntu"/>
              </a:rPr>
              <a:t>a = 1</a:t>
            </a:r>
          </a:p>
        </p:txBody>
      </p:sp>
      <p:sp>
        <p:nvSpPr>
          <p:cNvPr id="115" name="Shape 115"/>
          <p:cNvSpPr/>
          <p:nvPr/>
        </p:nvSpPr>
        <p:spPr>
          <a:xfrm>
            <a:off y="3239000" x="33090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buNone/>
            </a:pPr>
            <a:r>
              <a:rPr b="1" sz="3000" lang="en">
                <a:latin typeface="Ubuntu"/>
                <a:ea typeface="Ubuntu"/>
                <a:cs typeface="Ubuntu"/>
                <a:sym typeface="Ubuntu"/>
              </a:rPr>
              <a:t>a</a:t>
            </a:r>
          </a:p>
        </p:txBody>
      </p:sp>
      <p:sp>
        <p:nvSpPr>
          <p:cNvPr id="116" name="Shape 116"/>
          <p:cNvSpPr txBox="1"/>
          <p:nvPr/>
        </p:nvSpPr>
        <p:spPr>
          <a:xfrm>
            <a:off y="4205551" x="3348825"/>
            <a:ext cy="583199" cx="492000"/>
          </a:xfrm>
          <a:prstGeom prst="rect">
            <a:avLst/>
          </a:prstGeom>
          <a:noFill/>
        </p:spPr>
        <p:txBody>
          <a:bodyPr bIns="91425" rIns="91425" lIns="91425" tIns="91425" anchor="t" anchorCtr="0">
            <a:noAutofit/>
          </a:bodyPr>
          <a:lstStyle/>
          <a:p>
            <a:pPr>
              <a:buNone/>
            </a:pPr>
            <a:r>
              <a:rPr b="1" sz="3600" lang="en">
                <a:latin typeface="Ubuntu"/>
                <a:ea typeface="Ubuntu"/>
                <a:cs typeface="Ubuntu"/>
                <a:sym typeface="Ubuntu"/>
              </a:rPr>
              <a:t>1</a:t>
            </a:r>
          </a:p>
        </p:txBody>
      </p:sp>
      <p:sp>
        <p:nvSpPr>
          <p:cNvPr id="117" name="Shape 117"/>
          <p:cNvSpPr/>
          <p:nvPr/>
        </p:nvSpPr>
        <p:spPr>
          <a:xfrm>
            <a:off y="3908486" x="3532275"/>
            <a:ext cy="345899" cx="136499"/>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18" name="Shape 118"/>
          <p:cNvSpPr txBox="1"/>
          <p:nvPr/>
        </p:nvSpPr>
        <p:spPr>
          <a:xfrm>
            <a:off y="3469075" x="5126950"/>
            <a:ext cy="883499" cx="3287700"/>
          </a:xfrm>
          <a:prstGeom prst="rect">
            <a:avLst/>
          </a:prstGeom>
          <a:noFill/>
        </p:spPr>
        <p:txBody>
          <a:bodyPr bIns="91425" rIns="91425" lIns="91425" tIns="91425" anchor="t" anchorCtr="0">
            <a:noAutofit/>
          </a:bodyPr>
          <a:lstStyle/>
          <a:p>
            <a:pPr>
              <a:buNone/>
            </a:pPr>
            <a:r>
              <a:rPr lang="en"/>
              <a:t>Etiqueta "a" que hace referencia al objeto </a:t>
            </a:r>
            <a:r>
              <a:rPr b="1" lang="en"/>
              <a:t>1</a:t>
            </a:r>
            <a:r>
              <a:rPr lang="en"/>
              <a:t>, es una etiqueta al objeto más no es un contenedor.</a:t>
            </a:r>
          </a:p>
        </p:txBody>
      </p:sp>
      <p:sp>
        <p:nvSpPr>
          <p:cNvPr id="119" name="Shape 119"/>
          <p:cNvSpPr txBox="1"/>
          <p:nvPr/>
        </p:nvSpPr>
        <p:spPr>
          <a:xfrm>
            <a:off y="5360300" x="1010950"/>
            <a:ext cy="756000" cx="801599"/>
          </a:xfrm>
          <a:prstGeom prst="rect">
            <a:avLst/>
          </a:prstGeom>
          <a:noFill/>
        </p:spPr>
        <p:txBody>
          <a:bodyPr bIns="91425" rIns="91425" lIns="91425" tIns="91425" anchor="t" anchorCtr="0">
            <a:noAutofit/>
          </a:bodyPr>
          <a:lstStyle/>
          <a:p>
            <a:pPr rtl="0" lvl="0">
              <a:buNone/>
            </a:pPr>
            <a:r>
              <a:rPr sz="2000" lang="en">
                <a:latin typeface="Ubuntu"/>
                <a:ea typeface="Ubuntu"/>
                <a:cs typeface="Ubuntu"/>
                <a:sym typeface="Ubuntu"/>
              </a:rPr>
              <a:t>a = 1</a:t>
            </a:r>
          </a:p>
          <a:p>
            <a:pPr rtl="0" lvl="0">
              <a:buNone/>
            </a:pPr>
            <a:r>
              <a:rPr sz="2000" lang="en">
                <a:latin typeface="Ubuntu"/>
                <a:ea typeface="Ubuntu"/>
                <a:cs typeface="Ubuntu"/>
                <a:sym typeface="Ubuntu"/>
              </a:rPr>
              <a:t>a = 5</a:t>
            </a:r>
          </a:p>
        </p:txBody>
      </p:sp>
      <p:sp>
        <p:nvSpPr>
          <p:cNvPr id="120" name="Shape 120"/>
          <p:cNvSpPr/>
          <p:nvPr/>
        </p:nvSpPr>
        <p:spPr>
          <a:xfrm>
            <a:off y="4915400" x="33090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a</a:t>
            </a:r>
          </a:p>
        </p:txBody>
      </p:sp>
      <p:sp>
        <p:nvSpPr>
          <p:cNvPr id="121" name="Shape 121"/>
          <p:cNvSpPr txBox="1"/>
          <p:nvPr/>
        </p:nvSpPr>
        <p:spPr>
          <a:xfrm>
            <a:off y="5881951" x="33488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5</a:t>
            </a:r>
          </a:p>
        </p:txBody>
      </p:sp>
      <p:sp>
        <p:nvSpPr>
          <p:cNvPr id="122" name="Shape 122"/>
          <p:cNvSpPr txBox="1"/>
          <p:nvPr/>
        </p:nvSpPr>
        <p:spPr>
          <a:xfrm>
            <a:off y="5069275" x="5050750"/>
            <a:ext cy="883499" cx="3460799"/>
          </a:xfrm>
          <a:prstGeom prst="rect">
            <a:avLst/>
          </a:prstGeom>
          <a:noFill/>
        </p:spPr>
        <p:txBody>
          <a:bodyPr bIns="91425" rIns="91425" lIns="91425" tIns="91425" anchor="t" anchorCtr="0">
            <a:noAutofit/>
          </a:bodyPr>
          <a:lstStyle/>
          <a:p>
            <a:pPr rtl="0" lvl="0">
              <a:buNone/>
            </a:pPr>
            <a:r>
              <a:rPr lang="en"/>
              <a:t>Si asignamos un nuevo valor a "a", se etiqueta al número 5 con "a" y se pierde la referencia al 1, este puede seguir existiendo en memoria pero como nadie hace referencia a él, se elimina gracias al garbage collector.</a:t>
            </a:r>
          </a:p>
        </p:txBody>
      </p:sp>
      <p:sp>
        <p:nvSpPr>
          <p:cNvPr id="123" name="Shape 123"/>
          <p:cNvSpPr/>
          <p:nvPr/>
        </p:nvSpPr>
        <p:spPr>
          <a:xfrm>
            <a:off y="5584886" x="3532275"/>
            <a:ext cy="345899" cx="136499"/>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24" name="Shape 124"/>
          <p:cNvSpPr txBox="1"/>
          <p:nvPr/>
        </p:nvSpPr>
        <p:spPr>
          <a:xfrm>
            <a:off y="5832032" x="24687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1</a:t>
            </a:r>
          </a:p>
        </p:txBody>
      </p:sp>
      <p:sp>
        <p:nvSpPr>
          <p:cNvPr id="125" name="Shape 125"/>
          <p:cNvSpPr/>
          <p:nvPr/>
        </p:nvSpPr>
        <p:spPr>
          <a:xfrm rot="2523722">
            <a:off y="5447965" x="2946062"/>
            <a:ext cy="415694" cx="136580"/>
          </a:xfrm>
          <a:prstGeom prst="downArrow">
            <a:avLst>
              <a:gd fmla="val 50000" name="adj1"/>
              <a:gd fmla="val 50000" name="adj2"/>
            </a:avLst>
          </a:prstGeom>
          <a:solidFill>
            <a:srgbClr val="B7B7B7"/>
          </a:solidFill>
          <a:ln>
            <a:noFill/>
          </a:ln>
        </p:spPr>
        <p:txBody>
          <a:bodyPr bIns="91425" rIns="91425" lIns="91425" tIns="91425" anchor="ctr" anchorCtr="0">
            <a:noAutofit/>
          </a:bodyPr>
          <a:lstStyle/>
          <a:p/>
        </p:txBody>
      </p:sp>
      <p:sp>
        <p:nvSpPr>
          <p:cNvPr id="126" name="Shape 126"/>
          <p:cNvSpPr/>
          <p:nvPr/>
        </p:nvSpPr>
        <p:spPr>
          <a:xfrm>
            <a:off y="5519175" x="2859775"/>
            <a:ext cy="273299" cx="255000"/>
          </a:xfrm>
          <a:prstGeom prst="mathMultiply">
            <a:avLst>
              <a:gd fmla="val 23520" name="adj1"/>
            </a:avLst>
          </a:prstGeom>
          <a:solidFill>
            <a:srgbClr val="CC0000"/>
          </a:solidFill>
          <a:ln>
            <a:noFill/>
          </a:ln>
        </p:spPr>
        <p:txBody>
          <a:bodyPr bIns="91425" rIns="91425" lIns="91425" tIns="91425" anchor="ctr" anchorCtr="0">
            <a:noAutofit/>
          </a:bodyPr>
          <a:lstStyle/>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Referencia y Desreferencia de variables</a:t>
            </a:r>
          </a:p>
        </p:txBody>
      </p:sp>
      <p:sp>
        <p:nvSpPr>
          <p:cNvPr id="132" name="Shape 13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Dos o más variables pueden hacer referencia al mismo objeto.</a:t>
            </a:r>
          </a:p>
        </p:txBody>
      </p:sp>
      <p:sp>
        <p:nvSpPr>
          <p:cNvPr id="133" name="Shape 133"/>
          <p:cNvSpPr txBox="1"/>
          <p:nvPr/>
        </p:nvSpPr>
        <p:spPr>
          <a:xfrm>
            <a:off y="3226700" x="1010950"/>
            <a:ext cy="546599" cx="801599"/>
          </a:xfrm>
          <a:prstGeom prst="rect">
            <a:avLst/>
          </a:prstGeom>
          <a:noFill/>
        </p:spPr>
        <p:txBody>
          <a:bodyPr bIns="91425" rIns="91425" lIns="91425" tIns="91425" anchor="t" anchorCtr="0">
            <a:noAutofit/>
          </a:bodyPr>
          <a:lstStyle/>
          <a:p>
            <a:pPr rtl="0" lvl="0">
              <a:buNone/>
            </a:pPr>
            <a:r>
              <a:rPr sz="2000" lang="en">
                <a:latin typeface="Ubuntu"/>
                <a:ea typeface="Ubuntu"/>
                <a:cs typeface="Ubuntu"/>
                <a:sym typeface="Ubuntu"/>
              </a:rPr>
              <a:t>a = 1</a:t>
            </a:r>
          </a:p>
          <a:p>
            <a:pPr rtl="0" lvl="0">
              <a:buNone/>
            </a:pPr>
            <a:r>
              <a:rPr sz="2000" lang="en">
                <a:latin typeface="Ubuntu"/>
                <a:ea typeface="Ubuntu"/>
                <a:cs typeface="Ubuntu"/>
                <a:sym typeface="Ubuntu"/>
              </a:rPr>
              <a:t>b = a</a:t>
            </a:r>
          </a:p>
        </p:txBody>
      </p:sp>
      <p:sp>
        <p:nvSpPr>
          <p:cNvPr id="134" name="Shape 134"/>
          <p:cNvSpPr/>
          <p:nvPr/>
        </p:nvSpPr>
        <p:spPr>
          <a:xfrm>
            <a:off y="2781800" x="26994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a</a:t>
            </a:r>
          </a:p>
        </p:txBody>
      </p:sp>
      <p:sp>
        <p:nvSpPr>
          <p:cNvPr id="135" name="Shape 135"/>
          <p:cNvSpPr txBox="1"/>
          <p:nvPr/>
        </p:nvSpPr>
        <p:spPr>
          <a:xfrm>
            <a:off y="3748351" x="33488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5</a:t>
            </a:r>
          </a:p>
        </p:txBody>
      </p:sp>
      <p:sp>
        <p:nvSpPr>
          <p:cNvPr id="136" name="Shape 136"/>
          <p:cNvSpPr/>
          <p:nvPr/>
        </p:nvSpPr>
        <p:spPr>
          <a:xfrm rot="-2673268">
            <a:off y="3429407" x="3177071"/>
            <a:ext cy="345784" cx="136405"/>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37" name="Shape 137"/>
          <p:cNvSpPr txBox="1"/>
          <p:nvPr/>
        </p:nvSpPr>
        <p:spPr>
          <a:xfrm>
            <a:off y="3011875" x="5126950"/>
            <a:ext cy="883499" cx="3287700"/>
          </a:xfrm>
          <a:prstGeom prst="rect">
            <a:avLst/>
          </a:prstGeom>
          <a:noFill/>
        </p:spPr>
        <p:txBody>
          <a:bodyPr bIns="91425" rIns="91425" lIns="91425" tIns="91425" anchor="t" anchorCtr="0">
            <a:noAutofit/>
          </a:bodyPr>
          <a:lstStyle/>
          <a:p>
            <a:pPr rtl="0" lvl="0">
              <a:buNone/>
            </a:pPr>
            <a:r>
              <a:rPr lang="en"/>
              <a:t>Se agrega una nueva etiqueta al número </a:t>
            </a:r>
            <a:r>
              <a:rPr b="1" lang="en"/>
              <a:t>5</a:t>
            </a:r>
            <a:r>
              <a:rPr lang="en"/>
              <a:t>.</a:t>
            </a:r>
          </a:p>
        </p:txBody>
      </p:sp>
      <p:sp>
        <p:nvSpPr>
          <p:cNvPr id="138" name="Shape 138"/>
          <p:cNvSpPr txBox="1"/>
          <p:nvPr/>
        </p:nvSpPr>
        <p:spPr>
          <a:xfrm>
            <a:off y="5055500" x="1010950"/>
            <a:ext cy="1092900" cx="801599"/>
          </a:xfrm>
          <a:prstGeom prst="rect">
            <a:avLst/>
          </a:prstGeom>
          <a:noFill/>
        </p:spPr>
        <p:txBody>
          <a:bodyPr bIns="91425" rIns="91425" lIns="91425" tIns="91425" anchor="t" anchorCtr="0">
            <a:noAutofit/>
          </a:bodyPr>
          <a:lstStyle/>
          <a:p>
            <a:pPr rtl="0" lvl="0">
              <a:buNone/>
            </a:pPr>
            <a:r>
              <a:rPr sz="2000" lang="en">
                <a:latin typeface="Ubuntu"/>
                <a:ea typeface="Ubuntu"/>
                <a:cs typeface="Ubuntu"/>
                <a:sym typeface="Ubuntu"/>
              </a:rPr>
              <a:t>a = 5</a:t>
            </a:r>
          </a:p>
          <a:p>
            <a:pPr rtl="0" lvl="0">
              <a:buNone/>
            </a:pPr>
            <a:r>
              <a:rPr sz="2000" lang="en">
                <a:latin typeface="Ubuntu"/>
                <a:ea typeface="Ubuntu"/>
                <a:cs typeface="Ubuntu"/>
                <a:sym typeface="Ubuntu"/>
              </a:rPr>
              <a:t>b = 5</a:t>
            </a:r>
          </a:p>
          <a:p>
            <a:pPr rtl="0" lvl="0">
              <a:buNone/>
            </a:pPr>
            <a:r>
              <a:rPr sz="2000" lang="en">
                <a:latin typeface="Ubuntu"/>
                <a:ea typeface="Ubuntu"/>
                <a:cs typeface="Ubuntu"/>
                <a:sym typeface="Ubuntu"/>
              </a:rPr>
              <a:t>c = 5</a:t>
            </a:r>
          </a:p>
        </p:txBody>
      </p:sp>
      <p:sp>
        <p:nvSpPr>
          <p:cNvPr id="139" name="Shape 139"/>
          <p:cNvSpPr txBox="1"/>
          <p:nvPr/>
        </p:nvSpPr>
        <p:spPr>
          <a:xfrm>
            <a:off y="4840675" x="5050750"/>
            <a:ext cy="1502699" cx="3460799"/>
          </a:xfrm>
          <a:prstGeom prst="rect">
            <a:avLst/>
          </a:prstGeom>
          <a:noFill/>
        </p:spPr>
        <p:txBody>
          <a:bodyPr bIns="91425" rIns="91425" lIns="91425" tIns="91425" anchor="t" anchorCtr="0">
            <a:noAutofit/>
          </a:bodyPr>
          <a:lstStyle/>
          <a:p>
            <a:pPr rtl="0" lvl="0">
              <a:buNone/>
            </a:pPr>
            <a:r>
              <a:rPr lang="en"/>
              <a:t>Aunque se crea que se están creando 3 objetos o números diferentes, estas 3 variables hacen referencia al mismo objeto, esto significa eficiencia en el uso de memoria.</a:t>
            </a:r>
          </a:p>
        </p:txBody>
      </p:sp>
      <p:sp>
        <p:nvSpPr>
          <p:cNvPr id="140" name="Shape 140"/>
          <p:cNvSpPr/>
          <p:nvPr/>
        </p:nvSpPr>
        <p:spPr>
          <a:xfrm>
            <a:off y="2781800" x="39948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b</a:t>
            </a:r>
          </a:p>
        </p:txBody>
      </p:sp>
      <p:sp>
        <p:nvSpPr>
          <p:cNvPr id="141" name="Shape 141"/>
          <p:cNvSpPr/>
          <p:nvPr/>
        </p:nvSpPr>
        <p:spPr>
          <a:xfrm rot="2753543">
            <a:off y="3472478" x="3894177"/>
            <a:ext cy="345812" cx="136205"/>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42" name="Shape 142"/>
          <p:cNvSpPr/>
          <p:nvPr/>
        </p:nvSpPr>
        <p:spPr>
          <a:xfrm>
            <a:off y="4763000" x="24708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a</a:t>
            </a:r>
          </a:p>
        </p:txBody>
      </p:sp>
      <p:sp>
        <p:nvSpPr>
          <p:cNvPr id="143" name="Shape 143"/>
          <p:cNvSpPr txBox="1"/>
          <p:nvPr/>
        </p:nvSpPr>
        <p:spPr>
          <a:xfrm>
            <a:off y="5729551" x="33488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5</a:t>
            </a:r>
          </a:p>
        </p:txBody>
      </p:sp>
      <p:sp>
        <p:nvSpPr>
          <p:cNvPr id="144" name="Shape 144"/>
          <p:cNvSpPr/>
          <p:nvPr/>
        </p:nvSpPr>
        <p:spPr>
          <a:xfrm rot="-2673268">
            <a:off y="5410607" x="3024671"/>
            <a:ext cy="345784" cx="136405"/>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45" name="Shape 145"/>
          <p:cNvSpPr/>
          <p:nvPr/>
        </p:nvSpPr>
        <p:spPr>
          <a:xfrm>
            <a:off y="4763000" x="42234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c</a:t>
            </a:r>
          </a:p>
        </p:txBody>
      </p:sp>
      <p:sp>
        <p:nvSpPr>
          <p:cNvPr id="146" name="Shape 146"/>
          <p:cNvSpPr/>
          <p:nvPr/>
        </p:nvSpPr>
        <p:spPr>
          <a:xfrm rot="2753543">
            <a:off y="5453678" x="4046577"/>
            <a:ext cy="345812" cx="136205"/>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47" name="Shape 147"/>
          <p:cNvSpPr/>
          <p:nvPr/>
        </p:nvSpPr>
        <p:spPr>
          <a:xfrm>
            <a:off y="4763000" x="33852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b</a:t>
            </a:r>
          </a:p>
        </p:txBody>
      </p:sp>
      <p:sp>
        <p:nvSpPr>
          <p:cNvPr id="148" name="Shape 148"/>
          <p:cNvSpPr/>
          <p:nvPr/>
        </p:nvSpPr>
        <p:spPr>
          <a:xfrm>
            <a:off y="5486779" x="3558071"/>
            <a:ext cy="345899" cx="136499"/>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Referencia y Desreferencia de variables</a:t>
            </a:r>
          </a:p>
        </p:txBody>
      </p:sp>
      <p:sp>
        <p:nvSpPr>
          <p:cNvPr id="154" name="Shape 15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Sin embargo si le cambiamos de valor a "b", el objeto no se modifica puesto que es inmutable (números, cadenas, tuplas), sino se crea un nuevo objeto.</a:t>
            </a:r>
          </a:p>
          <a:p>
            <a:r>
              <a:t/>
            </a:r>
          </a:p>
          <a:p>
            <a:r>
              <a:t/>
            </a:r>
          </a:p>
          <a:p>
            <a:r>
              <a:t/>
            </a:r>
          </a:p>
          <a:p>
            <a:r>
              <a:t/>
            </a:r>
          </a:p>
          <a:p>
            <a:r>
              <a:t/>
            </a:r>
          </a:p>
          <a:p>
            <a:r>
              <a:t/>
            </a:r>
          </a:p>
        </p:txBody>
      </p:sp>
      <p:sp>
        <p:nvSpPr>
          <p:cNvPr id="155" name="Shape 155"/>
          <p:cNvSpPr txBox="1"/>
          <p:nvPr/>
        </p:nvSpPr>
        <p:spPr>
          <a:xfrm>
            <a:off y="3988700" x="934750"/>
            <a:ext cy="1092900" cx="1156800"/>
          </a:xfrm>
          <a:prstGeom prst="rect">
            <a:avLst/>
          </a:prstGeom>
          <a:noFill/>
        </p:spPr>
        <p:txBody>
          <a:bodyPr bIns="91425" rIns="91425" lIns="91425" tIns="91425" anchor="t" anchorCtr="0">
            <a:noAutofit/>
          </a:bodyPr>
          <a:lstStyle/>
          <a:p>
            <a:pPr rtl="0" lvl="0">
              <a:buNone/>
            </a:pPr>
            <a:r>
              <a:rPr sz="2000" lang="en">
                <a:latin typeface="Ubuntu"/>
                <a:ea typeface="Ubuntu"/>
                <a:cs typeface="Ubuntu"/>
                <a:sym typeface="Ubuntu"/>
              </a:rPr>
              <a:t>a = 5</a:t>
            </a:r>
          </a:p>
          <a:p>
            <a:pPr rtl="0" lvl="0">
              <a:buNone/>
            </a:pPr>
            <a:r>
              <a:rPr sz="2000" lang="en">
                <a:latin typeface="Ubuntu"/>
                <a:ea typeface="Ubuntu"/>
                <a:cs typeface="Ubuntu"/>
                <a:sym typeface="Ubuntu"/>
              </a:rPr>
              <a:t>b = 5 - 1</a:t>
            </a:r>
          </a:p>
        </p:txBody>
      </p:sp>
      <p:sp>
        <p:nvSpPr>
          <p:cNvPr id="156" name="Shape 156"/>
          <p:cNvSpPr txBox="1"/>
          <p:nvPr/>
        </p:nvSpPr>
        <p:spPr>
          <a:xfrm>
            <a:off y="3773875" x="4974550"/>
            <a:ext cy="1502699" cx="3460799"/>
          </a:xfrm>
          <a:prstGeom prst="rect">
            <a:avLst/>
          </a:prstGeom>
          <a:noFill/>
        </p:spPr>
        <p:txBody>
          <a:bodyPr bIns="91425" rIns="91425" lIns="91425" tIns="91425" anchor="t" anchorCtr="0">
            <a:noAutofit/>
          </a:bodyPr>
          <a:lstStyle/>
          <a:p>
            <a:pPr rtl="0" lvl="0">
              <a:buNone/>
            </a:pPr>
            <a:r>
              <a:rPr lang="en"/>
              <a:t>Ahora la variable </a:t>
            </a:r>
            <a:r>
              <a:rPr lang="en" i="1"/>
              <a:t>b</a:t>
            </a:r>
            <a:r>
              <a:rPr lang="en"/>
              <a:t> etiqueta al número 4.</a:t>
            </a:r>
          </a:p>
        </p:txBody>
      </p:sp>
      <p:sp>
        <p:nvSpPr>
          <p:cNvPr id="157" name="Shape 157"/>
          <p:cNvSpPr/>
          <p:nvPr/>
        </p:nvSpPr>
        <p:spPr>
          <a:xfrm>
            <a:off y="3696200" x="27756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a</a:t>
            </a:r>
          </a:p>
        </p:txBody>
      </p:sp>
      <p:sp>
        <p:nvSpPr>
          <p:cNvPr id="158" name="Shape 158"/>
          <p:cNvSpPr txBox="1"/>
          <p:nvPr/>
        </p:nvSpPr>
        <p:spPr>
          <a:xfrm>
            <a:off y="4662751" x="28154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5</a:t>
            </a:r>
          </a:p>
        </p:txBody>
      </p:sp>
      <p:sp>
        <p:nvSpPr>
          <p:cNvPr id="159" name="Shape 159"/>
          <p:cNvSpPr/>
          <p:nvPr/>
        </p:nvSpPr>
        <p:spPr>
          <a:xfrm>
            <a:off y="3696200" x="36900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b</a:t>
            </a:r>
          </a:p>
        </p:txBody>
      </p:sp>
      <p:sp>
        <p:nvSpPr>
          <p:cNvPr id="160" name="Shape 160"/>
          <p:cNvSpPr/>
          <p:nvPr/>
        </p:nvSpPr>
        <p:spPr>
          <a:xfrm>
            <a:off y="4419979" x="2948471"/>
            <a:ext cy="345899" cx="136499"/>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61" name="Shape 161"/>
          <p:cNvSpPr/>
          <p:nvPr/>
        </p:nvSpPr>
        <p:spPr>
          <a:xfrm>
            <a:off y="4419979" x="3862871"/>
            <a:ext cy="345899" cx="136499"/>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62" name="Shape 162"/>
          <p:cNvSpPr txBox="1"/>
          <p:nvPr/>
        </p:nvSpPr>
        <p:spPr>
          <a:xfrm>
            <a:off y="4662751" x="37298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4</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Referencia y Desreferencia de variables</a:t>
            </a:r>
          </a:p>
        </p:txBody>
      </p:sp>
      <p:sp>
        <p:nvSpPr>
          <p:cNvPr id="168" name="Shape 16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Las variables pueden ser borradas de memoria mediante la sentencia </a:t>
            </a:r>
            <a:r>
              <a:rPr b="1" sz="2400" lang="en">
                <a:latin typeface="Ubuntu"/>
                <a:ea typeface="Ubuntu"/>
                <a:cs typeface="Ubuntu"/>
                <a:sym typeface="Ubuntu"/>
              </a:rPr>
              <a:t>del</a:t>
            </a:r>
            <a:r>
              <a:rPr sz="2400" lang="en">
                <a:latin typeface="Ubuntu"/>
                <a:ea typeface="Ubuntu"/>
                <a:cs typeface="Ubuntu"/>
                <a:sym typeface="Ubuntu"/>
              </a:rPr>
              <a:t>.</a:t>
            </a:r>
          </a:p>
          <a:p>
            <a:pPr rtl="0" lvl="0">
              <a:buNone/>
            </a:pPr>
            <a:r>
              <a:rPr sz="1800" lang="en">
                <a:solidFill>
                  <a:srgbClr val="CC0000"/>
                </a:solidFill>
                <a:latin typeface="Ubuntu"/>
                <a:ea typeface="Ubuntu"/>
                <a:cs typeface="Ubuntu"/>
                <a:sym typeface="Ubuntu"/>
              </a:rPr>
              <a:t>	</a:t>
            </a:r>
            <a:r>
              <a:rPr sz="1800" lang="en">
                <a:solidFill>
                  <a:srgbClr val="000000"/>
                </a:solidFill>
                <a:latin typeface="Ubuntu"/>
                <a:ea typeface="Ubuntu"/>
                <a:cs typeface="Ubuntu"/>
                <a:sym typeface="Ubuntu"/>
              </a:rPr>
              <a:t>Ejemplo:		&gt;&gt;&gt; a = 5</a:t>
            </a:r>
          </a:p>
          <a:p>
            <a:pPr rtl="0" lvl="0">
              <a:buNone/>
            </a:pPr>
            <a:r>
              <a:rPr sz="1800" lang="en">
                <a:solidFill>
                  <a:srgbClr val="000000"/>
                </a:solidFill>
                <a:latin typeface="Ubuntu"/>
                <a:ea typeface="Ubuntu"/>
                <a:cs typeface="Ubuntu"/>
                <a:sym typeface="Ubuntu"/>
              </a:rPr>
              <a:t>				&gt;&gt;&gt; del a</a:t>
            </a:r>
          </a:p>
          <a:p>
            <a:pPr rtl="0" lvl="0" indent="457200" marL="1371600">
              <a:buNone/>
            </a:pPr>
            <a:r>
              <a:rPr sz="1800" lang="en">
                <a:solidFill>
                  <a:srgbClr val="000000"/>
                </a:solidFill>
                <a:latin typeface="Ubuntu"/>
                <a:ea typeface="Ubuntu"/>
                <a:cs typeface="Ubuntu"/>
                <a:sym typeface="Ubuntu"/>
              </a:rPr>
              <a:t>&gt;&gt;&gt; print a #</a:t>
            </a:r>
            <a:r>
              <a:rPr sz="1800" lang="en" i="1">
                <a:solidFill>
                  <a:srgbClr val="CC0000"/>
                </a:solidFill>
                <a:latin typeface="Ubuntu"/>
                <a:ea typeface="Ubuntu"/>
                <a:cs typeface="Ubuntu"/>
                <a:sym typeface="Ubuntu"/>
              </a:rPr>
              <a:t>NameError: name 'a' is not defined</a:t>
            </a:r>
          </a:p>
          <a:p>
            <a:r>
              <a:t/>
            </a:r>
          </a:p>
          <a:p>
            <a:r>
              <a:t/>
            </a:r>
          </a:p>
          <a:p>
            <a:r>
              <a:t/>
            </a:r>
          </a:p>
          <a:p>
            <a:r>
              <a:t/>
            </a:r>
          </a:p>
          <a:p>
            <a:r>
              <a:t/>
            </a:r>
          </a:p>
          <a:p>
            <a:r>
              <a:t/>
            </a:r>
          </a:p>
        </p:txBody>
      </p:sp>
      <p:sp>
        <p:nvSpPr>
          <p:cNvPr id="169" name="Shape 169"/>
          <p:cNvSpPr txBox="1"/>
          <p:nvPr/>
        </p:nvSpPr>
        <p:spPr>
          <a:xfrm>
            <a:off y="4674500" x="934750"/>
            <a:ext cy="1439099" cx="1156800"/>
          </a:xfrm>
          <a:prstGeom prst="rect">
            <a:avLst/>
          </a:prstGeom>
          <a:noFill/>
        </p:spPr>
        <p:txBody>
          <a:bodyPr bIns="91425" rIns="91425" lIns="91425" tIns="91425" anchor="t" anchorCtr="0">
            <a:noAutofit/>
          </a:bodyPr>
          <a:lstStyle/>
          <a:p>
            <a:pPr rtl="0" lvl="0">
              <a:buNone/>
            </a:pPr>
            <a:r>
              <a:rPr sz="2000" lang="en">
                <a:latin typeface="Ubuntu"/>
                <a:ea typeface="Ubuntu"/>
                <a:cs typeface="Ubuntu"/>
                <a:sym typeface="Ubuntu"/>
              </a:rPr>
              <a:t>a = 5</a:t>
            </a:r>
          </a:p>
          <a:p>
            <a:pPr rtl="0" lvl="0">
              <a:buNone/>
            </a:pPr>
            <a:r>
              <a:rPr sz="2000" lang="en">
                <a:latin typeface="Ubuntu"/>
                <a:ea typeface="Ubuntu"/>
                <a:cs typeface="Ubuntu"/>
                <a:sym typeface="Ubuntu"/>
              </a:rPr>
              <a:t>b = a</a:t>
            </a:r>
          </a:p>
          <a:p>
            <a:pPr rtl="0" lvl="0">
              <a:buNone/>
            </a:pPr>
            <a:r>
              <a:rPr sz="2000" lang="en">
                <a:latin typeface="Ubuntu"/>
                <a:ea typeface="Ubuntu"/>
                <a:cs typeface="Ubuntu"/>
                <a:sym typeface="Ubuntu"/>
              </a:rPr>
              <a:t>del a</a:t>
            </a:r>
          </a:p>
          <a:p>
            <a:pPr rtl="0" lvl="0">
              <a:buNone/>
            </a:pPr>
            <a:r>
              <a:rPr sz="2000" lang="en">
                <a:latin typeface="Ubuntu"/>
                <a:ea typeface="Ubuntu"/>
                <a:cs typeface="Ubuntu"/>
                <a:sym typeface="Ubuntu"/>
              </a:rPr>
              <a:t>print b</a:t>
            </a:r>
          </a:p>
        </p:txBody>
      </p:sp>
      <p:sp>
        <p:nvSpPr>
          <p:cNvPr id="170" name="Shape 170"/>
          <p:cNvSpPr txBox="1"/>
          <p:nvPr/>
        </p:nvSpPr>
        <p:spPr>
          <a:xfrm>
            <a:off y="4459675" x="4974550"/>
            <a:ext cy="1502699" cx="3460799"/>
          </a:xfrm>
          <a:prstGeom prst="rect">
            <a:avLst/>
          </a:prstGeom>
          <a:noFill/>
        </p:spPr>
        <p:txBody>
          <a:bodyPr bIns="91425" rIns="91425" lIns="91425" tIns="91425" anchor="t" anchorCtr="0">
            <a:noAutofit/>
          </a:bodyPr>
          <a:lstStyle/>
          <a:p>
            <a:pPr rtl="0" lvl="0">
              <a:buNone/>
            </a:pPr>
            <a:r>
              <a:rPr lang="en"/>
              <a:t>Se borra la variable </a:t>
            </a:r>
            <a:r>
              <a:rPr lang="en" i="1"/>
              <a:t>a</a:t>
            </a:r>
            <a:r>
              <a:rPr lang="en"/>
              <a:t> como etiqueta del número </a:t>
            </a:r>
            <a:r>
              <a:rPr b="1" lang="en"/>
              <a:t>5</a:t>
            </a:r>
            <a:r>
              <a:rPr lang="en"/>
              <a:t>, sin embargo no se elimina al 5 puesto que sigue siendo referencia por otra variable, en este caso </a:t>
            </a:r>
            <a:r>
              <a:rPr lang="en" i="1"/>
              <a:t>b</a:t>
            </a:r>
            <a:r>
              <a:rPr lang="en"/>
              <a:t>.</a:t>
            </a:r>
          </a:p>
        </p:txBody>
      </p:sp>
      <p:sp>
        <p:nvSpPr>
          <p:cNvPr id="171" name="Shape 171"/>
          <p:cNvSpPr/>
          <p:nvPr/>
        </p:nvSpPr>
        <p:spPr>
          <a:xfrm>
            <a:off y="4382000" x="2775675"/>
            <a:ext cy="510000" cx="537300"/>
          </a:xfrm>
          <a:prstGeom prst="verticalScroll">
            <a:avLst>
              <a:gd fmla="val 12500" name="adj"/>
            </a:avLst>
          </a:prstGeom>
          <a:noFill/>
          <a:ln w="19050" cap="flat">
            <a:solidFill>
              <a:srgbClr val="B7B7B7"/>
            </a:solidFill>
            <a:prstDash val="solid"/>
            <a:round/>
            <a:headEnd w="med" len="med" type="none"/>
            <a:tailEnd w="med" len="med" type="none"/>
          </a:ln>
        </p:spPr>
        <p:txBody>
          <a:bodyPr bIns="91425" rIns="91425" lIns="91425" tIns="91425" anchor="ctr" anchorCtr="0">
            <a:noAutofit/>
          </a:bodyPr>
          <a:lstStyle/>
          <a:p>
            <a:pPr algn="ctr" rtl="0" lvl="0">
              <a:buNone/>
            </a:pPr>
            <a:r>
              <a:rPr b="1" sz="3000" lang="en">
                <a:solidFill>
                  <a:srgbClr val="999999"/>
                </a:solidFill>
                <a:latin typeface="Ubuntu"/>
                <a:ea typeface="Ubuntu"/>
                <a:cs typeface="Ubuntu"/>
                <a:sym typeface="Ubuntu"/>
              </a:rPr>
              <a:t>a</a:t>
            </a:r>
          </a:p>
        </p:txBody>
      </p:sp>
      <p:sp>
        <p:nvSpPr>
          <p:cNvPr id="172" name="Shape 172"/>
          <p:cNvSpPr txBox="1"/>
          <p:nvPr/>
        </p:nvSpPr>
        <p:spPr>
          <a:xfrm>
            <a:off y="5348551" x="3272625"/>
            <a:ext cy="583199" cx="492000"/>
          </a:xfrm>
          <a:prstGeom prst="rect">
            <a:avLst/>
          </a:prstGeom>
          <a:noFill/>
        </p:spPr>
        <p:txBody>
          <a:bodyPr bIns="91425" rIns="91425" lIns="91425" tIns="91425" anchor="t" anchorCtr="0">
            <a:noAutofit/>
          </a:bodyPr>
          <a:lstStyle/>
          <a:p>
            <a:pPr rtl="0" lvl="0">
              <a:buNone/>
            </a:pPr>
            <a:r>
              <a:rPr b="1" sz="3600" lang="en">
                <a:latin typeface="Ubuntu"/>
                <a:ea typeface="Ubuntu"/>
                <a:cs typeface="Ubuntu"/>
                <a:sym typeface="Ubuntu"/>
              </a:rPr>
              <a:t>5</a:t>
            </a:r>
          </a:p>
        </p:txBody>
      </p:sp>
      <p:sp>
        <p:nvSpPr>
          <p:cNvPr id="173" name="Shape 173"/>
          <p:cNvSpPr/>
          <p:nvPr/>
        </p:nvSpPr>
        <p:spPr>
          <a:xfrm>
            <a:off y="4382000" x="3766275"/>
            <a:ext cy="510000" cx="537300"/>
          </a:xfrm>
          <a:prstGeom prst="verticalScroll">
            <a:avLst>
              <a:gd fmla="val 12500" name="adj"/>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buNone/>
            </a:pPr>
            <a:r>
              <a:rPr b="1" sz="3000" lang="en">
                <a:latin typeface="Ubuntu"/>
                <a:ea typeface="Ubuntu"/>
                <a:cs typeface="Ubuntu"/>
                <a:sym typeface="Ubuntu"/>
              </a:rPr>
              <a:t>b</a:t>
            </a:r>
          </a:p>
        </p:txBody>
      </p:sp>
      <p:sp>
        <p:nvSpPr>
          <p:cNvPr id="174" name="Shape 174"/>
          <p:cNvSpPr/>
          <p:nvPr/>
        </p:nvSpPr>
        <p:spPr>
          <a:xfrm rot="-2249969">
            <a:off y="5029650" x="3100918"/>
            <a:ext cy="345925" cx="136508"/>
          </a:xfrm>
          <a:prstGeom prst="downArrow">
            <a:avLst>
              <a:gd fmla="val 50000" name="adj1"/>
              <a:gd fmla="val 50000" name="adj2"/>
            </a:avLst>
          </a:prstGeom>
          <a:solidFill>
            <a:srgbClr val="B7B7B7"/>
          </a:solidFill>
          <a:ln>
            <a:noFill/>
          </a:ln>
        </p:spPr>
        <p:txBody>
          <a:bodyPr bIns="91425" rIns="91425" lIns="91425" tIns="91425" anchor="ctr" anchorCtr="0">
            <a:noAutofit/>
          </a:bodyPr>
          <a:lstStyle/>
          <a:p/>
        </p:txBody>
      </p:sp>
      <p:sp>
        <p:nvSpPr>
          <p:cNvPr id="175" name="Shape 175"/>
          <p:cNvSpPr/>
          <p:nvPr/>
        </p:nvSpPr>
        <p:spPr>
          <a:xfrm rot="2222776">
            <a:off y="5105725" x="3786641"/>
            <a:ext cy="345902" cx="136440"/>
          </a:xfrm>
          <a:prstGeom prst="downArrow">
            <a:avLst>
              <a:gd fmla="val 50000" name="adj1"/>
              <a:gd fmla="val 50000" name="adj2"/>
            </a:avLst>
          </a:prstGeom>
          <a:solidFill>
            <a:srgbClr val="0B5394"/>
          </a:solidFill>
          <a:ln>
            <a:noFill/>
          </a:ln>
        </p:spPr>
        <p:txBody>
          <a:bodyPr bIns="91425" rIns="91425" lIns="91425" tIns="91425" anchor="ctr" anchorCtr="0">
            <a:noAutofit/>
          </a:bodyPr>
          <a:lstStyle/>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181" name="Shape 18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35" name="Shape 3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Control del flujo: if</a:t>
            </a:r>
          </a:p>
        </p:txBody>
      </p:sp>
      <p:sp>
        <p:nvSpPr>
          <p:cNvPr id="187" name="Shape 18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En python como en la mayoría de lenguajes existen los condicionales, que a partir de condiciones que se cumplen o no, pueden hacer que el programa se comporte de una forma u otra.</a:t>
            </a:r>
          </a:p>
          <a:p>
            <a:pPr>
              <a:buNone/>
            </a:pPr>
            <a:r>
              <a:rPr lang="en">
                <a:latin typeface="Ubuntu"/>
                <a:ea typeface="Ubuntu"/>
                <a:cs typeface="Ubuntu"/>
                <a:sym typeface="Ubuntu"/>
              </a:rPr>
              <a:t>La forma más sencilla de manejar estos condicionales es haciendo uso de la sentencia </a:t>
            </a:r>
            <a:r>
              <a:rPr b="1" lang="en">
                <a:latin typeface="Ubuntu"/>
                <a:ea typeface="Ubuntu"/>
                <a:cs typeface="Ubuntu"/>
                <a:sym typeface="Ubuntu"/>
              </a:rPr>
              <a:t>if</a:t>
            </a:r>
            <a:r>
              <a:rPr lang="en">
                <a:latin typeface="Ubuntu"/>
                <a:ea typeface="Ubuntu"/>
                <a:cs typeface="Ubuntu"/>
                <a:sym typeface="Ubuntu"/>
              </a:rPr>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Control del flujo: if</a:t>
            </a:r>
          </a:p>
        </p:txBody>
      </p:sp>
      <p:sp>
        <p:nvSpPr>
          <p:cNvPr id="193" name="Shape 193"/>
          <p:cNvSpPr txBox="1"/>
          <p:nvPr>
            <p:ph idx="1" type="body"/>
          </p:nvPr>
        </p:nvSpPr>
        <p:spPr>
          <a:xfrm>
            <a:off y="1947332" x="457200"/>
            <a:ext cy="1388399"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Se utiliza escribiendo la sentencia </a:t>
            </a:r>
            <a:r>
              <a:rPr b="1" sz="2400" lang="en">
                <a:latin typeface="Ubuntu"/>
                <a:ea typeface="Ubuntu"/>
                <a:cs typeface="Ubuntu"/>
                <a:sym typeface="Ubuntu"/>
              </a:rPr>
              <a:t>if</a:t>
            </a:r>
            <a:r>
              <a:rPr sz="2400" lang="en">
                <a:latin typeface="Ubuntu"/>
                <a:ea typeface="Ubuntu"/>
                <a:cs typeface="Ubuntu"/>
                <a:sym typeface="Ubuntu"/>
              </a:rPr>
              <a:t>, seguida de la condición a evaluar, dos puntos (:) y en la siguiente línea e </a:t>
            </a:r>
            <a:r>
              <a:rPr b="1" sz="2400" lang="en">
                <a:latin typeface="Ubuntu"/>
                <a:ea typeface="Ubuntu"/>
                <a:cs typeface="Ubuntu"/>
                <a:sym typeface="Ubuntu"/>
              </a:rPr>
              <a:t>indentado</a:t>
            </a:r>
            <a:r>
              <a:rPr sz="2400" lang="en">
                <a:latin typeface="Ubuntu"/>
                <a:ea typeface="Ubuntu"/>
                <a:cs typeface="Ubuntu"/>
                <a:sym typeface="Ubuntu"/>
              </a:rPr>
              <a:t> el cuerpo.</a:t>
            </a:r>
          </a:p>
          <a:p>
            <a:r>
              <a:t/>
            </a:r>
          </a:p>
          <a:p>
            <a:r>
              <a:t/>
            </a:r>
          </a:p>
          <a:p>
            <a:r>
              <a:t/>
            </a:r>
          </a:p>
          <a:p>
            <a:r>
              <a:t/>
            </a:r>
          </a:p>
          <a:p>
            <a:r>
              <a:t/>
            </a:r>
          </a:p>
          <a:p>
            <a:r>
              <a:t/>
            </a:r>
          </a:p>
        </p:txBody>
      </p:sp>
      <p:sp>
        <p:nvSpPr>
          <p:cNvPr id="194" name="Shape 194"/>
          <p:cNvSpPr/>
          <p:nvPr/>
        </p:nvSpPr>
        <p:spPr>
          <a:xfrm>
            <a:off y="3440375" x="860975"/>
            <a:ext cy="1576499" cx="23033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t>var = "google.com"</a:t>
            </a:r>
          </a:p>
          <a:p>
            <a:r>
              <a:t/>
            </a:r>
          </a:p>
          <a:p>
            <a:pPr rtl="0" lvl="0">
              <a:buNone/>
            </a:pPr>
            <a:r>
              <a:rPr b="1" lang="en"/>
              <a:t>if</a:t>
            </a:r>
            <a:r>
              <a:rPr lang="en"/>
              <a:t> var == "google.com":</a:t>
            </a:r>
          </a:p>
          <a:p>
            <a:pPr rtl="0" lvl="0">
              <a:buNone/>
            </a:pPr>
            <a:r>
              <a:rPr lang="en"/>
              <a:t>    print "visitamos la web"</a:t>
            </a:r>
          </a:p>
          <a:p>
            <a:pPr rtl="0" lvl="0">
              <a:buNone/>
            </a:pPr>
            <a:r>
              <a:rPr lang="en"/>
              <a:t>    print "Adios!"</a:t>
            </a:r>
          </a:p>
        </p:txBody>
      </p:sp>
      <p:sp>
        <p:nvSpPr>
          <p:cNvPr id="195" name="Shape 195"/>
          <p:cNvSpPr txBox="1"/>
          <p:nvPr/>
        </p:nvSpPr>
        <p:spPr>
          <a:xfrm>
            <a:off y="3363300" x="4572000"/>
            <a:ext cy="446700" cx="3923699"/>
          </a:xfrm>
          <a:prstGeom prst="rect">
            <a:avLst/>
          </a:prstGeom>
          <a:noFill/>
        </p:spPr>
        <p:txBody>
          <a:bodyPr bIns="91425" rIns="91425" lIns="91425" tIns="91425" anchor="t" anchorCtr="0">
            <a:noAutofit/>
          </a:bodyPr>
          <a:lstStyle/>
          <a:p>
            <a:pPr rtl="0" lvl="0">
              <a:buNone/>
            </a:pPr>
            <a:r>
              <a:rPr lang="en"/>
              <a:t>Creamos una variable cadena</a:t>
            </a:r>
          </a:p>
        </p:txBody>
      </p:sp>
      <p:sp>
        <p:nvSpPr>
          <p:cNvPr id="196" name="Shape 196"/>
          <p:cNvSpPr txBox="1"/>
          <p:nvPr/>
        </p:nvSpPr>
        <p:spPr>
          <a:xfrm>
            <a:off y="3896700" x="4572000"/>
            <a:ext cy="849599" cx="3923699"/>
          </a:xfrm>
          <a:prstGeom prst="rect">
            <a:avLst/>
          </a:prstGeom>
          <a:noFill/>
        </p:spPr>
        <p:txBody>
          <a:bodyPr bIns="91425" rIns="91425" lIns="91425" tIns="91425" anchor="t" anchorCtr="0">
            <a:noAutofit/>
          </a:bodyPr>
          <a:lstStyle/>
          <a:p>
            <a:pPr rtl="0" lvl="0">
              <a:buNone/>
            </a:pPr>
            <a:r>
              <a:rPr lang="en"/>
              <a:t>Evaluamos si </a:t>
            </a:r>
            <a:r>
              <a:rPr lang="en" i="1"/>
              <a:t>var</a:t>
            </a:r>
            <a:r>
              <a:rPr lang="en"/>
              <a:t> es igual a </a:t>
            </a:r>
            <a:r>
              <a:rPr lang="en" i="1"/>
              <a:t>"google.com"</a:t>
            </a:r>
            <a:r>
              <a:rPr lang="en"/>
              <a:t>, si es verdadero, entra al cuerpo y se ejecuta el código.</a:t>
            </a:r>
          </a:p>
        </p:txBody>
      </p:sp>
      <p:sp>
        <p:nvSpPr>
          <p:cNvPr id="197" name="Shape 197"/>
          <p:cNvSpPr/>
          <p:nvPr/>
        </p:nvSpPr>
        <p:spPr>
          <a:xfrm>
            <a:off y="3556000" x="3266975"/>
            <a:ext cy="201599" cx="902100"/>
          </a:xfrm>
          <a:prstGeom prst="left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98" name="Shape 198"/>
          <p:cNvSpPr/>
          <p:nvPr/>
        </p:nvSpPr>
        <p:spPr>
          <a:xfrm>
            <a:off y="4013200" x="3266975"/>
            <a:ext cy="201599" cx="902100"/>
          </a:xfrm>
          <a:prstGeom prst="leftArrow">
            <a:avLst>
              <a:gd fmla="val 50000" name="adj1"/>
              <a:gd fmla="val 50000" name="adj2"/>
            </a:avLst>
          </a:prstGeom>
          <a:solidFill>
            <a:srgbClr val="0B5394"/>
          </a:solidFill>
          <a:ln>
            <a:noFill/>
          </a:ln>
        </p:spPr>
        <p:txBody>
          <a:bodyPr bIns="91425" rIns="91425" lIns="91425" tIns="91425" anchor="ctr" anchorCtr="0">
            <a:noAutofit/>
          </a:bodyPr>
          <a:lstStyle/>
          <a:p/>
        </p:txBody>
      </p:sp>
      <p:sp>
        <p:nvSpPr>
          <p:cNvPr id="199" name="Shape 199"/>
          <p:cNvSpPr/>
          <p:nvPr/>
        </p:nvSpPr>
        <p:spPr>
          <a:xfrm>
            <a:off y="4208525" x="1103575"/>
            <a:ext cy="420300" cx="1970699"/>
          </a:xfrm>
          <a:prstGeom prst="rect">
            <a:avLst/>
          </a:prstGeom>
          <a:noFill/>
          <a:ln w="19050" cap="flat">
            <a:solidFill>
              <a:srgbClr val="0B5394"/>
            </a:solidFill>
            <a:prstDash val="dot"/>
            <a:round/>
            <a:headEnd w="med" len="med" type="none"/>
            <a:tailEnd w="med" len="med" type="none"/>
          </a:ln>
        </p:spPr>
        <p:txBody>
          <a:bodyPr bIns="91425" rIns="91425" lIns="91425" tIns="91425" anchor="ctr" anchorCtr="0">
            <a:noAutofit/>
          </a:bodyPr>
          <a:lstStyle/>
          <a:p/>
        </p:txBody>
      </p:sp>
      <p:sp>
        <p:nvSpPr>
          <p:cNvPr id="200" name="Shape 200"/>
          <p:cNvSpPr txBox="1"/>
          <p:nvPr/>
        </p:nvSpPr>
        <p:spPr>
          <a:xfrm>
            <a:off y="5213997" x="419375"/>
            <a:ext cy="1432200" cx="8325299"/>
          </a:xfrm>
          <a:prstGeom prst="rect">
            <a:avLst/>
          </a:prstGeom>
        </p:spPr>
        <p:txBody>
          <a:bodyPr bIns="91425" rIns="91425" lIns="91425" tIns="91425" anchor="ctr" anchorCtr="0">
            <a:noAutofit/>
          </a:bodyPr>
          <a:lstStyle/>
          <a:p>
            <a:pPr rtl="0" lvl="0">
              <a:spcBef>
                <a:spcPts val="600"/>
              </a:spcBef>
              <a:buNone/>
            </a:pPr>
            <a:r>
              <a:rPr sz="2400" lang="en">
                <a:solidFill>
                  <a:schemeClr val="dk2"/>
                </a:solidFill>
                <a:latin typeface="Ubuntu"/>
                <a:ea typeface="Ubuntu"/>
                <a:cs typeface="Ubuntu"/>
                <a:sym typeface="Ubuntu"/>
              </a:rPr>
              <a:t>En Python a diferencia de otros lenguajes los cuerpos se denotan por bloques indentados por 4 espacios (tabs) en lugar de usar las comunes llaves {} o </a:t>
            </a:r>
            <a:r>
              <a:rPr sz="2400" lang="en" i="1">
                <a:solidFill>
                  <a:schemeClr val="dk2"/>
                </a:solidFill>
                <a:latin typeface="Ubuntu"/>
                <a:ea typeface="Ubuntu"/>
                <a:cs typeface="Ubuntu"/>
                <a:sym typeface="Ubuntu"/>
              </a:rPr>
              <a:t>end</a:t>
            </a:r>
            <a:r>
              <a:rPr sz="2400" lang="en">
                <a:solidFill>
                  <a:schemeClr val="dk2"/>
                </a:solidFill>
                <a:latin typeface="Ubuntu"/>
                <a:ea typeface="Ubuntu"/>
                <a:cs typeface="Ubuntu"/>
                <a:sym typeface="Ubuntu"/>
              </a:rPr>
              <a:t>.</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Control del flujo: else</a:t>
            </a:r>
          </a:p>
        </p:txBody>
      </p:sp>
      <p:sp>
        <p:nvSpPr>
          <p:cNvPr id="206" name="Shape 20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Otra sentencia condicional que va de la mano con if es la sentencia </a:t>
            </a:r>
            <a:r>
              <a:rPr b="1" sz="2400" lang="en">
                <a:latin typeface="Ubuntu"/>
                <a:ea typeface="Ubuntu"/>
                <a:cs typeface="Ubuntu"/>
                <a:sym typeface="Ubuntu"/>
              </a:rPr>
              <a:t>else</a:t>
            </a:r>
            <a:r>
              <a:rPr sz="2400" lang="en">
                <a:latin typeface="Ubuntu"/>
                <a:ea typeface="Ubuntu"/>
                <a:cs typeface="Ubuntu"/>
                <a:sym typeface="Ubuntu"/>
              </a:rPr>
              <a:t> que ejecuta el código en su cuerpo solo cuando la condición evaluada en el if es falsa (False), es más útil y claro que escribir dos if seguidos.</a:t>
            </a:r>
          </a:p>
        </p:txBody>
      </p:sp>
      <p:sp>
        <p:nvSpPr>
          <p:cNvPr id="207" name="Shape 207"/>
          <p:cNvSpPr/>
          <p:nvPr/>
        </p:nvSpPr>
        <p:spPr>
          <a:xfrm>
            <a:off y="3895825" x="726977"/>
            <a:ext cy="2417100" cx="29252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latin typeface="Ubuntu"/>
                <a:ea typeface="Ubuntu"/>
                <a:cs typeface="Ubuntu"/>
                <a:sym typeface="Ubuntu"/>
              </a:rPr>
              <a:t>
</a:t>
            </a:r>
          </a:p>
          <a:p>
            <a:pPr rtl="0" lvl="0">
              <a:buNone/>
            </a:pPr>
            <a:r>
              <a:rPr lang="en">
                <a:latin typeface="Ubuntu"/>
                <a:ea typeface="Ubuntu"/>
                <a:cs typeface="Ubuntu"/>
                <a:sym typeface="Ubuntu"/>
              </a:rPr>
              <a:t>var = "google.com"</a:t>
            </a:r>
          </a:p>
          <a:p>
            <a:r>
              <a:t/>
            </a:r>
          </a:p>
          <a:p>
            <a:pPr rtl="0" lvl="0">
              <a:buNone/>
            </a:pPr>
            <a:r>
              <a:rPr b="1" lang="en">
                <a:latin typeface="Ubuntu"/>
                <a:ea typeface="Ubuntu"/>
                <a:cs typeface="Ubuntu"/>
                <a:sym typeface="Ubuntu"/>
              </a:rPr>
              <a:t>if</a:t>
            </a:r>
            <a:r>
              <a:rPr lang="en">
                <a:latin typeface="Ubuntu"/>
                <a:ea typeface="Ubuntu"/>
                <a:cs typeface="Ubuntu"/>
                <a:sym typeface="Ubuntu"/>
              </a:rPr>
              <a:t> var == "google.com":</a:t>
            </a:r>
          </a:p>
          <a:p>
            <a:pPr rtl="0" lvl="0">
              <a:buNone/>
            </a:pPr>
            <a:r>
              <a:rPr lang="en">
                <a:latin typeface="Ubuntu"/>
                <a:ea typeface="Ubuntu"/>
                <a:cs typeface="Ubuntu"/>
                <a:sym typeface="Ubuntu"/>
              </a:rPr>
              <a:t>    print "visitamos la web"</a:t>
            </a:r>
          </a:p>
          <a:p>
            <a:pPr rtl="0" lvl="0">
              <a:buNone/>
            </a:pPr>
            <a:r>
              <a:rPr lang="en">
                <a:latin typeface="Ubuntu"/>
                <a:ea typeface="Ubuntu"/>
                <a:cs typeface="Ubuntu"/>
                <a:sym typeface="Ubuntu"/>
              </a:rPr>
              <a:t>    print "adios!"</a:t>
            </a:r>
          </a:p>
          <a:p>
            <a:r>
              <a:t/>
            </a:r>
          </a:p>
          <a:p>
            <a:pPr rtl="0" lvl="0">
              <a:buNone/>
            </a:pPr>
            <a:r>
              <a:rPr b="1" lang="en">
                <a:latin typeface="Ubuntu"/>
                <a:ea typeface="Ubuntu"/>
                <a:cs typeface="Ubuntu"/>
                <a:sym typeface="Ubuntu"/>
              </a:rPr>
              <a:t>if</a:t>
            </a:r>
            <a:r>
              <a:rPr lang="en">
                <a:latin typeface="Ubuntu"/>
                <a:ea typeface="Ubuntu"/>
                <a:cs typeface="Ubuntu"/>
                <a:sym typeface="Ubuntu"/>
              </a:rPr>
              <a:t> var != "google.com":</a:t>
            </a:r>
          </a:p>
          <a:p>
            <a:pPr rtl="0" lvl="0">
              <a:buNone/>
            </a:pPr>
            <a:r>
              <a:rPr lang="en">
                <a:latin typeface="Ubuntu"/>
                <a:ea typeface="Ubuntu"/>
                <a:cs typeface="Ubuntu"/>
                <a:sym typeface="Ubuntu"/>
              </a:rPr>
              <a:t>    print "entraste a otra pagina"</a:t>
            </a:r>
          </a:p>
          <a:p>
            <a:pPr rtl="0" lvl="0">
              <a:buNone/>
            </a:pPr>
            <a:r>
              <a:rPr lang="en">
                <a:latin typeface="Ubuntu"/>
                <a:ea typeface="Ubuntu"/>
                <a:cs typeface="Ubuntu"/>
                <a:sym typeface="Ubuntu"/>
              </a:rPr>
              <a:t>    print "visitanos!"</a:t>
            </a:r>
          </a:p>
        </p:txBody>
      </p:sp>
      <p:sp>
        <p:nvSpPr>
          <p:cNvPr id="208" name="Shape 208"/>
          <p:cNvSpPr/>
          <p:nvPr/>
        </p:nvSpPr>
        <p:spPr>
          <a:xfrm>
            <a:off y="3922975" x="5296325"/>
            <a:ext cy="2215499" cx="28637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latin typeface="Ubuntu"/>
                <a:ea typeface="Ubuntu"/>
                <a:cs typeface="Ubuntu"/>
                <a:sym typeface="Ubuntu"/>
              </a:rPr>
              <a:t>
</a:t>
            </a:r>
          </a:p>
          <a:p>
            <a:pPr rtl="0" lvl="0">
              <a:buNone/>
            </a:pPr>
            <a:r>
              <a:rPr lang="en">
                <a:latin typeface="Ubuntu"/>
                <a:ea typeface="Ubuntu"/>
                <a:cs typeface="Ubuntu"/>
                <a:sym typeface="Ubuntu"/>
              </a:rPr>
              <a:t>var = "google.com"</a:t>
            </a:r>
          </a:p>
          <a:p>
            <a:r>
              <a:t/>
            </a:r>
          </a:p>
          <a:p>
            <a:pPr rtl="0" lvl="0">
              <a:buNone/>
            </a:pPr>
            <a:r>
              <a:rPr b="1" lang="en">
                <a:latin typeface="Ubuntu"/>
                <a:ea typeface="Ubuntu"/>
                <a:cs typeface="Ubuntu"/>
                <a:sym typeface="Ubuntu"/>
              </a:rPr>
              <a:t>if</a:t>
            </a:r>
            <a:r>
              <a:rPr lang="en">
                <a:latin typeface="Ubuntu"/>
                <a:ea typeface="Ubuntu"/>
                <a:cs typeface="Ubuntu"/>
                <a:sym typeface="Ubuntu"/>
              </a:rPr>
              <a:t> var == "google.com":</a:t>
            </a:r>
          </a:p>
          <a:p>
            <a:pPr rtl="0" lvl="0">
              <a:buNone/>
            </a:pPr>
            <a:r>
              <a:rPr lang="en">
                <a:latin typeface="Ubuntu"/>
                <a:ea typeface="Ubuntu"/>
                <a:cs typeface="Ubuntu"/>
                <a:sym typeface="Ubuntu"/>
              </a:rPr>
              <a:t>    print "visitamos la web"</a:t>
            </a:r>
          </a:p>
          <a:p>
            <a:pPr rtl="0" lvl="0">
              <a:buNone/>
            </a:pPr>
            <a:r>
              <a:rPr lang="en">
                <a:latin typeface="Ubuntu"/>
                <a:ea typeface="Ubuntu"/>
                <a:cs typeface="Ubuntu"/>
                <a:sym typeface="Ubuntu"/>
              </a:rPr>
              <a:t>    print "adios!"</a:t>
            </a:r>
          </a:p>
          <a:p>
            <a:pPr rtl="0" lvl="0">
              <a:buNone/>
            </a:pPr>
            <a:r>
              <a:rPr b="1" lang="en">
                <a:latin typeface="Ubuntu"/>
                <a:ea typeface="Ubuntu"/>
                <a:cs typeface="Ubuntu"/>
                <a:sym typeface="Ubuntu"/>
              </a:rPr>
              <a:t>else</a:t>
            </a:r>
            <a:r>
              <a:rPr lang="en">
                <a:latin typeface="Ubuntu"/>
                <a:ea typeface="Ubuntu"/>
                <a:cs typeface="Ubuntu"/>
                <a:sym typeface="Ubuntu"/>
              </a:rPr>
              <a:t>:</a:t>
            </a:r>
          </a:p>
          <a:p>
            <a:pPr rtl="0" lvl="0">
              <a:buNone/>
            </a:pPr>
            <a:r>
              <a:rPr lang="en">
                <a:latin typeface="Ubuntu"/>
                <a:ea typeface="Ubuntu"/>
                <a:cs typeface="Ubuntu"/>
                <a:sym typeface="Ubuntu"/>
              </a:rPr>
              <a:t>    print "entraste a otra pagina"</a:t>
            </a:r>
          </a:p>
          <a:p>
            <a:pPr rtl="0" lvl="0">
              <a:buNone/>
            </a:pPr>
            <a:r>
              <a:rPr lang="en">
                <a:latin typeface="Ubuntu"/>
                <a:ea typeface="Ubuntu"/>
                <a:cs typeface="Ubuntu"/>
                <a:sym typeface="Ubuntu"/>
              </a:rPr>
              <a:t>    print "visitanos!"</a:t>
            </a:r>
          </a:p>
        </p:txBody>
      </p:sp>
      <p:sp>
        <p:nvSpPr>
          <p:cNvPr id="209" name="Shape 209"/>
          <p:cNvSpPr/>
          <p:nvPr/>
        </p:nvSpPr>
        <p:spPr>
          <a:xfrm>
            <a:off y="4668350" x="3985175"/>
            <a:ext cy="359099" cx="779399"/>
          </a:xfrm>
          <a:prstGeom prst="chevron">
            <a:avLst>
              <a:gd fmla="val 50000" name="adj"/>
            </a:avLst>
          </a:prstGeom>
          <a:solidFill>
            <a:srgbClr val="0B5394"/>
          </a:solidFill>
          <a:ln>
            <a:noFill/>
          </a:ln>
        </p:spPr>
        <p:txBody>
          <a:bodyPr bIns="91425" rIns="91425" lIns="91425" tIns="91425" anchor="ctr" anchorCtr="0">
            <a:noAutofit/>
          </a:bodyPr>
          <a:lstStyle/>
          <a:p/>
        </p:txBody>
      </p:sp>
      <p:sp>
        <p:nvSpPr>
          <p:cNvPr id="210" name="Shape 210"/>
          <p:cNvSpPr txBox="1"/>
          <p:nvPr/>
        </p:nvSpPr>
        <p:spPr>
          <a:xfrm>
            <a:off y="6212500" x="5474150"/>
            <a:ext cy="280200" cx="2408700"/>
          </a:xfrm>
          <a:prstGeom prst="rect">
            <a:avLst/>
          </a:prstGeom>
          <a:noFill/>
        </p:spPr>
        <p:txBody>
          <a:bodyPr bIns="91425" rIns="91425" lIns="91425" tIns="91425" anchor="t" anchorCtr="0">
            <a:noAutofit/>
          </a:bodyPr>
          <a:lstStyle/>
          <a:p>
            <a:pPr algn="ctr">
              <a:buNone/>
            </a:pPr>
            <a:r>
              <a:rPr lang="en"/>
              <a:t>forma correcta</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Control del flujo: elif</a:t>
            </a:r>
          </a:p>
        </p:txBody>
      </p:sp>
      <p:sp>
        <p:nvSpPr>
          <p:cNvPr id="216" name="Shape 21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sz="2200" lang="en">
                <a:latin typeface="Ubuntu"/>
                <a:ea typeface="Ubuntu"/>
                <a:cs typeface="Ubuntu"/>
                <a:sym typeface="Ubuntu"/>
              </a:rPr>
              <a:t>La sentencia </a:t>
            </a:r>
            <a:r>
              <a:rPr b="1" sz="2200" lang="en">
                <a:latin typeface="Ubuntu"/>
                <a:ea typeface="Ubuntu"/>
                <a:cs typeface="Ubuntu"/>
                <a:sym typeface="Ubuntu"/>
              </a:rPr>
              <a:t>elif</a:t>
            </a:r>
            <a:r>
              <a:rPr sz="2200" lang="en">
                <a:latin typeface="Ubuntu"/>
                <a:ea typeface="Ubuntu"/>
                <a:cs typeface="Ubuntu"/>
                <a:sym typeface="Ubuntu"/>
              </a:rPr>
              <a:t> es una contracción de la usada en otros lenguajes </a:t>
            </a:r>
            <a:r>
              <a:rPr sz="2200" lang="en" i="1">
                <a:latin typeface="Ubuntu"/>
                <a:ea typeface="Ubuntu"/>
                <a:cs typeface="Ubuntu"/>
                <a:sym typeface="Ubuntu"/>
              </a:rPr>
              <a:t>else if</a:t>
            </a:r>
            <a:r>
              <a:rPr sz="2200" lang="en">
                <a:latin typeface="Ubuntu"/>
                <a:ea typeface="Ubuntu"/>
                <a:cs typeface="Ubuntu"/>
                <a:sym typeface="Ubuntu"/>
              </a:rPr>
              <a:t>  se puede leer "sino si"; luego de evaluarse la condición del if, si es que no se cumple, pasa a evaluar los siguientes condiciones del siguiente o siguientes </a:t>
            </a:r>
            <a:r>
              <a:rPr b="1" sz="2200" lang="en">
                <a:latin typeface="Ubuntu"/>
                <a:ea typeface="Ubuntu"/>
                <a:cs typeface="Ubuntu"/>
                <a:sym typeface="Ubuntu"/>
              </a:rPr>
              <a:t>elif</a:t>
            </a:r>
            <a:r>
              <a:rPr sz="2200" lang="en">
                <a:latin typeface="Ubuntu"/>
                <a:ea typeface="Ubuntu"/>
                <a:cs typeface="Ubuntu"/>
                <a:sym typeface="Ubuntu"/>
              </a:rPr>
              <a:t>.</a:t>
            </a:r>
          </a:p>
        </p:txBody>
      </p:sp>
      <p:sp>
        <p:nvSpPr>
          <p:cNvPr id="217" name="Shape 217"/>
          <p:cNvSpPr/>
          <p:nvPr/>
        </p:nvSpPr>
        <p:spPr>
          <a:xfrm>
            <a:off y="3505188" x="3358052"/>
            <a:ext cy="1550100" cx="20846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lang="en">
                <a:latin typeface="Ubuntu"/>
                <a:ea typeface="Ubuntu"/>
                <a:cs typeface="Ubuntu"/>
                <a:sym typeface="Ubuntu"/>
              </a:rPr>
              <a:t>
</a:t>
            </a:r>
            <a:r>
              <a:rPr sz="1200" lang="en">
                <a:latin typeface="Ubuntu"/>
                <a:ea typeface="Ubuntu"/>
                <a:cs typeface="Ubuntu"/>
                <a:sym typeface="Ubuntu"/>
              </a:rPr>
              <a:t>num = 345/3</a:t>
            </a:r>
          </a:p>
          <a:p>
            <a:pPr rtl="0" lvl="0">
              <a:buNone/>
            </a:pPr>
            <a:r>
              <a:rPr b="1" sz="1200" lang="en">
                <a:latin typeface="Ubuntu"/>
                <a:ea typeface="Ubuntu"/>
                <a:cs typeface="Ubuntu"/>
                <a:sym typeface="Ubuntu"/>
              </a:rPr>
              <a:t>if</a:t>
            </a:r>
            <a:r>
              <a:rPr sz="1200" lang="en">
                <a:latin typeface="Ubuntu"/>
                <a:ea typeface="Ubuntu"/>
                <a:cs typeface="Ubuntu"/>
                <a:sym typeface="Ubuntu"/>
              </a:rPr>
              <a:t> num &gt; 200:</a:t>
            </a:r>
          </a:p>
          <a:p>
            <a:pPr rtl="0" lvl="0">
              <a:buNone/>
            </a:pPr>
            <a:r>
              <a:rPr sz="1200" lang="en">
                <a:latin typeface="Ubuntu"/>
                <a:ea typeface="Ubuntu"/>
                <a:cs typeface="Ubuntu"/>
                <a:sym typeface="Ubuntu"/>
              </a:rPr>
              <a:t>    print "grande"</a:t>
            </a:r>
          </a:p>
          <a:p>
            <a:pPr rtl="0" lvl="0">
              <a:buNone/>
            </a:pPr>
            <a:r>
              <a:rPr b="1" sz="1200" lang="en">
                <a:latin typeface="Ubuntu"/>
                <a:ea typeface="Ubuntu"/>
                <a:cs typeface="Ubuntu"/>
                <a:sym typeface="Ubuntu"/>
              </a:rPr>
              <a:t>elif</a:t>
            </a:r>
            <a:r>
              <a:rPr sz="1200" lang="en">
                <a:latin typeface="Ubuntu"/>
                <a:ea typeface="Ubuntu"/>
                <a:cs typeface="Ubuntu"/>
                <a:sym typeface="Ubuntu"/>
              </a:rPr>
              <a:t> num &lt; 200 :</a:t>
            </a:r>
          </a:p>
          <a:p>
            <a:pPr rtl="0" lvl="0">
              <a:buNone/>
            </a:pPr>
            <a:r>
              <a:rPr sz="1200" lang="en">
                <a:latin typeface="Ubuntu"/>
                <a:ea typeface="Ubuntu"/>
                <a:cs typeface="Ubuntu"/>
                <a:sym typeface="Ubuntu"/>
              </a:rPr>
              <a:t>    print "bajo"</a:t>
            </a:r>
          </a:p>
          <a:p>
            <a:pPr rtl="0" lvl="0">
              <a:buNone/>
            </a:pPr>
            <a:r>
              <a:rPr b="1" sz="1200" lang="en">
                <a:latin typeface="Ubuntu"/>
                <a:ea typeface="Ubuntu"/>
                <a:cs typeface="Ubuntu"/>
                <a:sym typeface="Ubuntu"/>
              </a:rPr>
              <a:t>elif</a:t>
            </a:r>
            <a:r>
              <a:rPr sz="1200" lang="en">
                <a:latin typeface="Ubuntu"/>
                <a:ea typeface="Ubuntu"/>
                <a:cs typeface="Ubuntu"/>
                <a:sym typeface="Ubuntu"/>
              </a:rPr>
              <a:t> num == 200:</a:t>
            </a:r>
          </a:p>
          <a:p>
            <a:pPr rtl="0" lvl="0">
              <a:buNone/>
            </a:pPr>
            <a:r>
              <a:rPr sz="1200" lang="en">
                <a:latin typeface="Ubuntu"/>
                <a:ea typeface="Ubuntu"/>
                <a:cs typeface="Ubuntu"/>
                <a:sym typeface="Ubuntu"/>
              </a:rPr>
              <a:t>    print "exacto"</a:t>
            </a:r>
          </a:p>
        </p:txBody>
      </p:sp>
      <p:sp>
        <p:nvSpPr>
          <p:cNvPr id="218" name="Shape 218"/>
          <p:cNvSpPr txBox="1"/>
          <p:nvPr>
            <p:ph idx="2" type="body"/>
          </p:nvPr>
        </p:nvSpPr>
        <p:spPr>
          <a:xfrm>
            <a:off y="4950669" x="457200"/>
            <a:ext cy="836699" cx="8229600"/>
          </a:xfrm>
          <a:prstGeom prst="rect">
            <a:avLst/>
          </a:prstGeom>
        </p:spPr>
        <p:txBody>
          <a:bodyPr bIns="91425" rIns="91425" lIns="91425" tIns="91425" anchor="t" anchorCtr="0">
            <a:noAutofit/>
          </a:bodyPr>
          <a:lstStyle/>
          <a:p>
            <a:pPr rtl="0" lvl="0">
              <a:buNone/>
            </a:pPr>
            <a:r>
              <a:rPr sz="2200" lang="en">
                <a:latin typeface="Ubuntu"/>
                <a:ea typeface="Ubuntu"/>
                <a:cs typeface="Ubuntu"/>
                <a:sym typeface="Ubuntu"/>
              </a:rPr>
              <a:t>Existe una forma compacta de expresar un if else para asignación de variables, similar al operador ? en otros lenguajes.</a:t>
            </a:r>
          </a:p>
        </p:txBody>
      </p:sp>
      <p:sp>
        <p:nvSpPr>
          <p:cNvPr id="219" name="Shape 219"/>
          <p:cNvSpPr/>
          <p:nvPr/>
        </p:nvSpPr>
        <p:spPr>
          <a:xfrm>
            <a:off y="5943588" x="2977052"/>
            <a:ext cy="463799" cx="32321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my_var = "par" if num % 2 == 0 else "impar"</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225" name="Shape 22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sp>
        <p:nvSpPr>
          <p:cNvPr id="230" name="Shape 230"/>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Control de flujo: while</a:t>
            </a:r>
          </a:p>
        </p:txBody>
      </p:sp>
      <p:sp>
        <p:nvSpPr>
          <p:cNvPr id="231" name="Shape 23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En Python también existen los bucles, los cuales nos permiten ejecutar un mismo fragmento de código un cierto número de veces.</a:t>
            </a:r>
          </a:p>
          <a:p>
            <a:pPr>
              <a:buNone/>
            </a:pPr>
            <a:r>
              <a:rPr lang="en">
                <a:latin typeface="Ubuntu"/>
                <a:ea typeface="Ubuntu"/>
                <a:cs typeface="Ubuntu"/>
                <a:sym typeface="Ubuntu"/>
              </a:rPr>
              <a:t>El bucle </a:t>
            </a:r>
            <a:r>
              <a:rPr b="1" lang="en">
                <a:latin typeface="Ubuntu"/>
                <a:ea typeface="Ubuntu"/>
                <a:cs typeface="Ubuntu"/>
                <a:sym typeface="Ubuntu"/>
              </a:rPr>
              <a:t>while</a:t>
            </a:r>
            <a:r>
              <a:rPr lang="en">
                <a:latin typeface="Ubuntu"/>
                <a:ea typeface="Ubuntu"/>
                <a:cs typeface="Ubuntu"/>
                <a:sym typeface="Ubuntu"/>
              </a:rPr>
              <a:t> ejecuta un fragmento de código mientras se cumpla una condición.</a:t>
            </a:r>
          </a:p>
        </p:txBody>
      </p:sp>
      <p:sp>
        <p:nvSpPr>
          <p:cNvPr id="232" name="Shape 232"/>
          <p:cNvSpPr/>
          <p:nvPr/>
        </p:nvSpPr>
        <p:spPr>
          <a:xfrm>
            <a:off y="5017532" x="2894550"/>
            <a:ext cy="1322400" cx="3354899"/>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r>
              <a:rPr sz="1200" lang="en">
                <a:latin typeface="Ubuntu"/>
                <a:ea typeface="Ubuntu"/>
                <a:cs typeface="Ubuntu"/>
                <a:sym typeface="Ubuntu"/>
              </a:rPr>
              <a:t>var = 30</a:t>
            </a:r>
          </a:p>
          <a:p>
            <a:pPr rtl="0" lvl="0">
              <a:buNone/>
            </a:pPr>
            <a:r>
              <a:rPr sz="1200" lang="en">
                <a:latin typeface="Ubuntu"/>
                <a:ea typeface="Ubuntu"/>
                <a:cs typeface="Ubuntu"/>
                <a:sym typeface="Ubuntu"/>
              </a:rPr>
              <a:t>print "var es igual a: " + str(var)</a:t>
            </a:r>
          </a:p>
          <a:p>
            <a:pPr rtl="0" lvl="0">
              <a:buNone/>
            </a:pPr>
            <a:r>
              <a:rPr sz="1200" lang="en">
                <a:latin typeface="Ubuntu"/>
                <a:ea typeface="Ubuntu"/>
                <a:cs typeface="Ubuntu"/>
                <a:sym typeface="Ubuntu"/>
              </a:rPr>
              <a:t>while var &gt; 0:</a:t>
            </a:r>
          </a:p>
          <a:p>
            <a:pPr rtl="0" lvl="0">
              <a:buNone/>
            </a:pPr>
            <a:r>
              <a:rPr sz="1200" lang="en">
                <a:latin typeface="Ubuntu"/>
                <a:ea typeface="Ubuntu"/>
                <a:cs typeface="Ubuntu"/>
                <a:sym typeface="Ubuntu"/>
              </a:rPr>
              <a:t>    print "el nuevo valor de var es: " + str(var)</a:t>
            </a:r>
          </a:p>
          <a:p>
            <a:pPr rtl="0" lvl="0">
              <a:buNone/>
            </a:pPr>
            <a:r>
              <a:rPr sz="1200" lang="en">
                <a:latin typeface="Ubuntu"/>
                <a:ea typeface="Ubuntu"/>
                <a:cs typeface="Ubuntu"/>
                <a:sym typeface="Ubuntu"/>
              </a:rPr>
              <a:t>    var = var - 1</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238" name="Shape 23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Sentencias break, continue</a:t>
            </a:r>
          </a:p>
        </p:txBody>
      </p:sp>
      <p:sp>
        <p:nvSpPr>
          <p:cNvPr id="244" name="Shape 24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66666"/>
              <a:buFont typeface="Arial"/>
              <a:buChar char="•"/>
            </a:pPr>
            <a:r>
              <a:rPr sz="2400" lang="en">
                <a:latin typeface="Ubuntu"/>
                <a:ea typeface="Ubuntu"/>
                <a:cs typeface="Ubuntu"/>
                <a:sym typeface="Ubuntu"/>
              </a:rPr>
              <a:t>La sentencia </a:t>
            </a:r>
            <a:r>
              <a:rPr b="1" sz="2400" lang="en">
                <a:latin typeface="Ubuntu"/>
                <a:ea typeface="Ubuntu"/>
                <a:cs typeface="Ubuntu"/>
                <a:sym typeface="Ubuntu"/>
              </a:rPr>
              <a:t>break</a:t>
            </a:r>
            <a:r>
              <a:rPr sz="2400" lang="en">
                <a:latin typeface="Ubuntu"/>
                <a:ea typeface="Ubuntu"/>
                <a:cs typeface="Ubuntu"/>
                <a:sym typeface="Ubuntu"/>
              </a:rPr>
              <a:t> al igual que su similar en C, rompe el bucle más anidado.</a:t>
            </a:r>
          </a:p>
          <a:p>
            <a:pPr rtl="0" lvl="0" indent="-381000" marL="457200">
              <a:buClr>
                <a:schemeClr val="dk2"/>
              </a:buClr>
              <a:buSzPct val="166666"/>
              <a:buFont typeface="Arial"/>
              <a:buChar char="•"/>
            </a:pPr>
            <a:r>
              <a:rPr sz="2400" lang="en">
                <a:latin typeface="Ubuntu"/>
                <a:ea typeface="Ubuntu"/>
                <a:cs typeface="Ubuntu"/>
                <a:sym typeface="Ubuntu"/>
              </a:rPr>
              <a:t>La sentencia </a:t>
            </a:r>
            <a:r>
              <a:rPr b="1" sz="2400" lang="en">
                <a:latin typeface="Ubuntu"/>
                <a:ea typeface="Ubuntu"/>
                <a:cs typeface="Ubuntu"/>
                <a:sym typeface="Ubuntu"/>
              </a:rPr>
              <a:t>continue</a:t>
            </a:r>
            <a:r>
              <a:rPr sz="2400" lang="en">
                <a:latin typeface="Ubuntu"/>
                <a:ea typeface="Ubuntu"/>
                <a:cs typeface="Ubuntu"/>
                <a:sym typeface="Ubuntu"/>
              </a:rPr>
              <a:t> se salta el código posterior a dicha sentencia y continúa con la siguiente iteración.</a:t>
            </a:r>
          </a:p>
          <a:p>
            <a:pPr lvl="0" indent="-381000" marL="457200">
              <a:buClr>
                <a:schemeClr val="dk2"/>
              </a:buClr>
              <a:buSzPct val="166666"/>
              <a:buFont typeface="Arial"/>
              <a:buChar char="•"/>
            </a:pPr>
            <a:r>
              <a:rPr sz="2400" lang="en">
                <a:latin typeface="Ubuntu"/>
                <a:ea typeface="Ubuntu"/>
                <a:cs typeface="Ubuntu"/>
                <a:sym typeface="Ubuntu"/>
              </a:rPr>
              <a:t>La sentencia </a:t>
            </a:r>
            <a:r>
              <a:rPr b="1" sz="2400" lang="en">
                <a:latin typeface="Ubuntu"/>
                <a:ea typeface="Ubuntu"/>
                <a:cs typeface="Ubuntu"/>
                <a:sym typeface="Ubuntu"/>
              </a:rPr>
              <a:t>else </a:t>
            </a:r>
            <a:r>
              <a:rPr sz="2400" lang="en">
                <a:latin typeface="Ubuntu"/>
                <a:ea typeface="Ubuntu"/>
                <a:cs typeface="Ubuntu"/>
                <a:sym typeface="Ubuntu"/>
              </a:rPr>
              <a:t>también puede ser usada y es ejecutada una vez que la condición es falsa.</a:t>
            </a:r>
          </a:p>
        </p:txBody>
      </p:sp>
      <p:sp>
        <p:nvSpPr>
          <p:cNvPr id="245" name="Shape 245"/>
          <p:cNvSpPr/>
          <p:nvPr/>
        </p:nvSpPr>
        <p:spPr>
          <a:xfrm>
            <a:off y="4484132" x="837150"/>
            <a:ext cy="1445100" cx="1971000"/>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p>
          <a:p>
            <a:pPr rtl="0" lvl="0">
              <a:buNone/>
            </a:pPr>
            <a:r>
              <a:rPr sz="1200" lang="en">
                <a:latin typeface="Ubuntu"/>
                <a:ea typeface="Ubuntu"/>
                <a:cs typeface="Ubuntu"/>
                <a:sym typeface="Ubuntu"/>
              </a:rPr>
              <a:t>m = 20</a:t>
            </a:r>
          </a:p>
          <a:p>
            <a:pPr rtl="0" lvl="0">
              <a:buNone/>
            </a:pPr>
            <a:r>
              <a:rPr sz="1200" lang="en">
                <a:latin typeface="Ubuntu"/>
                <a:ea typeface="Ubuntu"/>
                <a:cs typeface="Ubuntu"/>
                <a:sym typeface="Ubuntu"/>
              </a:rPr>
              <a:t>while m &lt; 30:</a:t>
            </a:r>
          </a:p>
          <a:p>
            <a:pPr rtl="0" lvl="0">
              <a:buNone/>
            </a:pPr>
            <a:r>
              <a:rPr sz="1200" lang="en">
                <a:latin typeface="Ubuntu"/>
                <a:ea typeface="Ubuntu"/>
                <a:cs typeface="Ubuntu"/>
                <a:sym typeface="Ubuntu"/>
              </a:rPr>
              <a:t>    print m</a:t>
            </a:r>
          </a:p>
          <a:p>
            <a:pPr rtl="0" lvl="0">
              <a:buNone/>
            </a:pPr>
            <a:r>
              <a:rPr sz="1200" lang="en">
                <a:latin typeface="Ubuntu"/>
                <a:ea typeface="Ubuntu"/>
                <a:cs typeface="Ubuntu"/>
                <a:sym typeface="Ubuntu"/>
              </a:rPr>
              <a:t>    if m == 25:</a:t>
            </a:r>
          </a:p>
          <a:p>
            <a:pPr rtl="0" lvl="0">
              <a:buNone/>
            </a:pPr>
            <a:r>
              <a:rPr sz="1200" lang="en">
                <a:latin typeface="Ubuntu"/>
                <a:ea typeface="Ubuntu"/>
                <a:cs typeface="Ubuntu"/>
                <a:sym typeface="Ubuntu"/>
              </a:rPr>
              <a:t>        break</a:t>
            </a:r>
          </a:p>
          <a:p>
            <a:pPr rtl="0" lvl="0">
              <a:buNone/>
            </a:pPr>
            <a:r>
              <a:rPr sz="1200" lang="en">
                <a:latin typeface="Ubuntu"/>
                <a:ea typeface="Ubuntu"/>
                <a:cs typeface="Ubuntu"/>
                <a:sym typeface="Ubuntu"/>
              </a:rPr>
              <a:t>    m+=1</a:t>
            </a:r>
          </a:p>
          <a:p>
            <a:r>
              <a:t/>
            </a:r>
          </a:p>
        </p:txBody>
      </p:sp>
      <p:sp>
        <p:nvSpPr>
          <p:cNvPr id="246" name="Shape 246"/>
          <p:cNvSpPr/>
          <p:nvPr/>
        </p:nvSpPr>
        <p:spPr>
          <a:xfrm>
            <a:off y="4484132" x="3580350"/>
            <a:ext cy="1445100" cx="1971000"/>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p>
          <a:p>
            <a:pPr rtl="0" lvl="0">
              <a:buNone/>
            </a:pPr>
            <a:r>
              <a:rPr sz="1200" lang="en">
                <a:latin typeface="Ubuntu"/>
                <a:ea typeface="Ubuntu"/>
                <a:cs typeface="Ubuntu"/>
                <a:sym typeface="Ubuntu"/>
              </a:rPr>
              <a:t>m = 20</a:t>
            </a:r>
          </a:p>
          <a:p>
            <a:pPr rtl="0" lvl="0">
              <a:buNone/>
            </a:pPr>
            <a:r>
              <a:rPr sz="1200" lang="en">
                <a:latin typeface="Ubuntu"/>
                <a:ea typeface="Ubuntu"/>
                <a:cs typeface="Ubuntu"/>
                <a:sym typeface="Ubuntu"/>
              </a:rPr>
              <a:t>while m &lt; 30:</a:t>
            </a:r>
          </a:p>
          <a:p>
            <a:pPr rtl="0" lvl="0">
              <a:buNone/>
            </a:pPr>
            <a:r>
              <a:rPr sz="1200" lang="en">
                <a:latin typeface="Ubuntu"/>
                <a:ea typeface="Ubuntu"/>
                <a:cs typeface="Ubuntu"/>
                <a:sym typeface="Ubuntu"/>
              </a:rPr>
              <a:t>    if m == 25:</a:t>
            </a:r>
          </a:p>
          <a:p>
            <a:pPr rtl="0" lvl="0">
              <a:buNone/>
            </a:pPr>
            <a:r>
              <a:rPr sz="1200" lang="en">
                <a:latin typeface="Ubuntu"/>
                <a:ea typeface="Ubuntu"/>
                <a:cs typeface="Ubuntu"/>
                <a:sym typeface="Ubuntu"/>
              </a:rPr>
              <a:t>        continue</a:t>
            </a:r>
          </a:p>
          <a:p>
            <a:pPr rtl="0" lvl="0">
              <a:buNone/>
            </a:pPr>
            <a:r>
              <a:rPr sz="1200" lang="en">
                <a:latin typeface="Ubuntu"/>
                <a:ea typeface="Ubuntu"/>
                <a:cs typeface="Ubuntu"/>
                <a:sym typeface="Ubuntu"/>
              </a:rPr>
              <a:t>    print m</a:t>
            </a:r>
          </a:p>
          <a:p>
            <a:pPr rtl="0" lvl="0">
              <a:buNone/>
            </a:pPr>
            <a:r>
              <a:rPr sz="1200" lang="en">
                <a:latin typeface="Ubuntu"/>
                <a:ea typeface="Ubuntu"/>
                <a:cs typeface="Ubuntu"/>
                <a:sym typeface="Ubuntu"/>
              </a:rPr>
              <a:t>    m+=1</a:t>
            </a:r>
          </a:p>
          <a:p>
            <a:r>
              <a:t/>
            </a:r>
          </a:p>
        </p:txBody>
      </p:sp>
      <p:sp>
        <p:nvSpPr>
          <p:cNvPr id="247" name="Shape 247"/>
          <p:cNvSpPr txBox="1"/>
          <p:nvPr/>
        </p:nvSpPr>
        <p:spPr>
          <a:xfrm>
            <a:off y="6062725" x="509750"/>
            <a:ext cy="297899" cx="2548800"/>
          </a:xfrm>
          <a:prstGeom prst="rect">
            <a:avLst/>
          </a:prstGeom>
          <a:noFill/>
        </p:spPr>
        <p:txBody>
          <a:bodyPr bIns="91425" rIns="91425" lIns="91425" tIns="91425" anchor="t" anchorCtr="0">
            <a:noAutofit/>
          </a:bodyPr>
          <a:lstStyle/>
          <a:p>
            <a:pPr algn="ctr">
              <a:buNone/>
            </a:pPr>
            <a:r>
              <a:rPr lang="en"/>
              <a:t>Uso de sentencia break</a:t>
            </a:r>
          </a:p>
        </p:txBody>
      </p:sp>
      <p:sp>
        <p:nvSpPr>
          <p:cNvPr id="248" name="Shape 248"/>
          <p:cNvSpPr txBox="1"/>
          <p:nvPr/>
        </p:nvSpPr>
        <p:spPr>
          <a:xfrm>
            <a:off y="6062725" x="3329150"/>
            <a:ext cy="297899" cx="2548800"/>
          </a:xfrm>
          <a:prstGeom prst="rect">
            <a:avLst/>
          </a:prstGeom>
          <a:noFill/>
        </p:spPr>
        <p:txBody>
          <a:bodyPr bIns="91425" rIns="91425" lIns="91425" tIns="91425" anchor="t" anchorCtr="0">
            <a:noAutofit/>
          </a:bodyPr>
          <a:lstStyle/>
          <a:p>
            <a:pPr algn="ctr" rtl="0" lvl="0">
              <a:buNone/>
            </a:pPr>
            <a:r>
              <a:rPr lang="en"/>
              <a:t>Uso de sentencia continue</a:t>
            </a:r>
          </a:p>
        </p:txBody>
      </p:sp>
      <p:sp>
        <p:nvSpPr>
          <p:cNvPr id="249" name="Shape 249"/>
          <p:cNvSpPr/>
          <p:nvPr/>
        </p:nvSpPr>
        <p:spPr>
          <a:xfrm>
            <a:off y="4484132" x="6247350"/>
            <a:ext cy="1445100" cx="1971000"/>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p>
          <a:p>
            <a:pPr rtl="0" lvl="0">
              <a:buNone/>
            </a:pPr>
            <a:r>
              <a:rPr sz="1200" lang="en">
                <a:latin typeface="Ubuntu"/>
                <a:ea typeface="Ubuntu"/>
                <a:cs typeface="Ubuntu"/>
                <a:sym typeface="Ubuntu"/>
              </a:rPr>
              <a:t>m = 20</a:t>
            </a:r>
          </a:p>
          <a:p>
            <a:pPr rtl="0" lvl="0">
              <a:buNone/>
            </a:pPr>
            <a:r>
              <a:rPr sz="1200" lang="en">
                <a:latin typeface="Ubuntu"/>
                <a:ea typeface="Ubuntu"/>
                <a:cs typeface="Ubuntu"/>
                <a:sym typeface="Ubuntu"/>
              </a:rPr>
              <a:t>while m &lt; 30:</a:t>
            </a:r>
          </a:p>
          <a:p>
            <a:pPr rtl="0" lvl="0">
              <a:buNone/>
            </a:pPr>
            <a:r>
              <a:rPr sz="1200" lang="en">
                <a:latin typeface="Ubuntu"/>
                <a:ea typeface="Ubuntu"/>
                <a:cs typeface="Ubuntu"/>
                <a:sym typeface="Ubuntu"/>
              </a:rPr>
              <a:t>    print m</a:t>
            </a:r>
          </a:p>
          <a:p>
            <a:pPr rtl="0" lvl="0">
              <a:buNone/>
            </a:pPr>
            <a:r>
              <a:rPr sz="1200" lang="en">
                <a:latin typeface="Ubuntu"/>
                <a:ea typeface="Ubuntu"/>
                <a:cs typeface="Ubuntu"/>
                <a:sym typeface="Ubuntu"/>
              </a:rPr>
              <a:t>    m+=1</a:t>
            </a:r>
          </a:p>
          <a:p>
            <a:pPr rtl="0" lvl="0">
              <a:buNone/>
            </a:pPr>
            <a:r>
              <a:rPr sz="1200" lang="en">
                <a:latin typeface="Ubuntu"/>
                <a:ea typeface="Ubuntu"/>
                <a:cs typeface="Ubuntu"/>
                <a:sym typeface="Ubuntu"/>
              </a:rPr>
              <a:t>else:</a:t>
            </a:r>
          </a:p>
          <a:p>
            <a:pPr rtl="0" lvl="0">
              <a:buNone/>
            </a:pPr>
            <a:r>
              <a:rPr sz="1200" lang="en">
                <a:latin typeface="Ubuntu"/>
                <a:ea typeface="Ubuntu"/>
                <a:cs typeface="Ubuntu"/>
                <a:sym typeface="Ubuntu"/>
              </a:rPr>
              <a:t>    print "fin del bucle"</a:t>
            </a:r>
          </a:p>
          <a:p>
            <a:r>
              <a:t/>
            </a:r>
          </a:p>
        </p:txBody>
      </p:sp>
      <p:sp>
        <p:nvSpPr>
          <p:cNvPr id="250" name="Shape 250"/>
          <p:cNvSpPr txBox="1"/>
          <p:nvPr/>
        </p:nvSpPr>
        <p:spPr>
          <a:xfrm>
            <a:off y="6062725" x="5996150"/>
            <a:ext cy="297899" cx="2548800"/>
          </a:xfrm>
          <a:prstGeom prst="rect">
            <a:avLst/>
          </a:prstGeom>
          <a:noFill/>
        </p:spPr>
        <p:txBody>
          <a:bodyPr bIns="91425" rIns="91425" lIns="91425" tIns="91425" anchor="t" anchorCtr="0">
            <a:noAutofit/>
          </a:bodyPr>
          <a:lstStyle/>
          <a:p>
            <a:pPr algn="ctr" rtl="0" lvl="0">
              <a:buNone/>
            </a:pPr>
            <a:r>
              <a:rPr lang="en"/>
              <a:t>Uso de sentencia else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256" name="Shape 25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sp>
        <p:nvSpPr>
          <p:cNvPr id="261" name="Shape 261"/>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Entrada estándar</a:t>
            </a:r>
          </a:p>
        </p:txBody>
      </p:sp>
      <p:sp>
        <p:nvSpPr>
          <p:cNvPr id="262" name="Shape 26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Una forma de obtener datos del usuario es mediante la función </a:t>
            </a:r>
            <a:r>
              <a:rPr sz="2400" lang="en" i="1">
                <a:latin typeface="Ubuntu"/>
                <a:ea typeface="Ubuntu"/>
                <a:cs typeface="Ubuntu"/>
                <a:sym typeface="Ubuntu"/>
              </a:rPr>
              <a:t>built-in</a:t>
            </a:r>
            <a:r>
              <a:rPr sz="2400" lang="en">
                <a:latin typeface="Ubuntu"/>
                <a:ea typeface="Ubuntu"/>
                <a:cs typeface="Ubuntu"/>
                <a:sym typeface="Ubuntu"/>
              </a:rPr>
              <a:t> </a:t>
            </a:r>
            <a:r>
              <a:rPr b="1" sz="2400" lang="en">
                <a:latin typeface="Ubuntu"/>
                <a:ea typeface="Ubuntu"/>
                <a:cs typeface="Ubuntu"/>
                <a:sym typeface="Ubuntu"/>
              </a:rPr>
              <a:t>raw_input()</a:t>
            </a:r>
            <a:r>
              <a:rPr sz="2400" lang="en">
                <a:latin typeface="Ubuntu"/>
                <a:ea typeface="Ubuntu"/>
                <a:cs typeface="Ubuntu"/>
                <a:sym typeface="Ubuntu"/>
              </a:rPr>
              <a:t>, ya que aún no se explica específicamente que son funciones en Python, tomemos a raw_input() como una expresión que viene incorporada en el intérprete, obtiene los caracteres ingresados por el usuario en forma de cadena. Para usar la entrada como otro tipo de dato, debe ser convertido explícitamente.</a:t>
            </a:r>
          </a:p>
          <a:p>
            <a:r>
              <a:t/>
            </a:r>
          </a:p>
          <a:p>
            <a:r>
              <a:t/>
            </a:r>
          </a:p>
          <a:p>
            <a:pPr rtl="0" lvl="0">
              <a:buNone/>
            </a:pPr>
            <a:r>
              <a:rPr sz="2400" lang="en">
                <a:latin typeface="Ubuntu"/>
                <a:ea typeface="Ubuntu"/>
                <a:cs typeface="Ubuntu"/>
                <a:sym typeface="Ubuntu"/>
              </a:rPr>
              <a:t>Opcionalmente la función puede tomar como argumento una cadena que será mostrada antes de pedir la entrada.</a:t>
            </a:r>
          </a:p>
          <a:p>
            <a:r>
              <a:t/>
            </a:r>
          </a:p>
        </p:txBody>
      </p:sp>
      <p:sp>
        <p:nvSpPr>
          <p:cNvPr id="263" name="Shape 263"/>
          <p:cNvSpPr/>
          <p:nvPr/>
        </p:nvSpPr>
        <p:spPr>
          <a:xfrm>
            <a:off y="4827557" x="2973450"/>
            <a:ext cy="840899" cx="3197100"/>
          </a:xfrm>
          <a:prstGeom prst="foldedCorner">
            <a:avLst>
              <a:gd fmla="val 16667" name="adj"/>
            </a:avLst>
          </a:prstGeom>
          <a:solidFill>
            <a:srgbClr val="F3F3F3"/>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buNone/>
            </a:pPr>
            <a:r>
              <a:rPr sz="1200" lang="en">
                <a:latin typeface="Ubuntu"/>
                <a:ea typeface="Ubuntu"/>
                <a:cs typeface="Ubuntu"/>
                <a:sym typeface="Ubuntu"/>
              </a:rPr>
              <a:t>
</a:t>
            </a:r>
            <a:r>
              <a:rPr sz="1200" lang="en">
                <a:latin typeface="Ubuntu"/>
                <a:ea typeface="Ubuntu"/>
                <a:cs typeface="Ubuntu"/>
                <a:sym typeface="Ubuntu"/>
              </a:rPr>
              <a:t>edad  = raw_input()</a:t>
            </a:r>
          </a:p>
          <a:p>
            <a:pPr rtl="0" lvl="0">
              <a:buNone/>
            </a:pPr>
            <a:r>
              <a:rPr sz="1200" lang="en">
                <a:latin typeface="Ubuntu"/>
                <a:ea typeface="Ubuntu"/>
                <a:cs typeface="Ubuntu"/>
                <a:sym typeface="Ubuntu"/>
              </a:rPr>
              <a:t>edad = int(edad) + 10</a:t>
            </a:r>
          </a:p>
          <a:p>
            <a:pPr rtl="0" lvl="0">
              <a:buNone/>
            </a:pPr>
            <a:r>
              <a:rPr sz="1200" lang="en">
                <a:latin typeface="Ubuntu"/>
                <a:ea typeface="Ubuntu"/>
                <a:cs typeface="Ubuntu"/>
                <a:sym typeface="Ubuntu"/>
              </a:rPr>
              <a:t>print "tu edad en 10 anios sera " + str(edad)</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41" name="Shape 4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269" name="Shape 26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Demo 2</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y="0" x="0"/>
          <a:ext cy="0" cx="0"/>
          <a:chOff y="0" x="0"/>
          <a:chExt cy="0" cx="0"/>
        </a:xfrm>
      </p:grpSpPr>
      <p:sp>
        <p:nvSpPr>
          <p:cNvPr id="274" name="Shape 274"/>
          <p:cNvSpPr txBox="1"/>
          <p:nvPr/>
        </p:nvSpPr>
        <p:spPr>
          <a:xfrm>
            <a:off y="2509740" x="304800"/>
            <a:ext cy="1306200" cx="8546399"/>
          </a:xfrm>
          <a:prstGeom prst="rect">
            <a:avLst/>
          </a:prstGeom>
        </p:spPr>
        <p:txBody>
          <a:bodyPr bIns="91425" rIns="91425" lIns="91425" tIns="91425" anchor="ctr" anchorCtr="0">
            <a:noAutofit/>
          </a:bodyPr>
          <a:lstStyle/>
          <a:p>
            <a:pPr algn="ctr" rtl="0" lvl="0">
              <a:lnSpc>
                <a:spcPct val="115000"/>
              </a:lnSpc>
              <a:buNone/>
            </a:pPr>
            <a:r>
              <a:rPr b="1" sz="7200" lang="en">
                <a:latin typeface="Ubuntu"/>
                <a:ea typeface="Ubuntu"/>
                <a:cs typeface="Ubuntu"/>
                <a:sym typeface="Ubuntu"/>
              </a:rPr>
              <a:t>Gracias</a:t>
            </a:r>
          </a:p>
        </p:txBody>
      </p:sp>
      <p:sp>
        <p:nvSpPr>
          <p:cNvPr id="275" name="Shape 275"/>
          <p:cNvSpPr txBox="1"/>
          <p:nvPr/>
        </p:nvSpPr>
        <p:spPr>
          <a:xfrm>
            <a:off y="3619975" x="284147"/>
            <a:ext cy="504600" cx="8574000"/>
          </a:xfrm>
          <a:prstGeom prst="rect">
            <a:avLst/>
          </a:prstGeom>
        </p:spPr>
        <p:txBody>
          <a:bodyPr bIns="91425" rIns="91425" lIns="91425" tIns="91425" anchor="ctr" anchorCtr="0">
            <a:noAutofit/>
          </a:bodyPr>
          <a:lstStyle/>
          <a:p>
            <a:pPr algn="ctr" rtl="0" lvl="0">
              <a:lnSpc>
                <a:spcPct val="115000"/>
              </a:lnSpc>
              <a:buNone/>
            </a:pPr>
            <a:r>
              <a:rPr lang="en">
                <a:solidFill>
                  <a:srgbClr val="666666"/>
                </a:solidFill>
              </a:rPr>
              <a:t>eyscode@kodevian.net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Tipos básicos</a:t>
            </a:r>
          </a:p>
        </p:txBody>
      </p:sp>
      <p:sp>
        <p:nvSpPr>
          <p:cNvPr id="47" name="Shape 4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En Python si bien todo es un objeto, es decir que no cuenta con tipos primitivos como Java o C++, llamaremos tipos básicos a los siguientes:</a:t>
            </a:r>
          </a:p>
          <a:p>
            <a:pPr rtl="0" lvl="0" indent="-419100" marL="457200">
              <a:buClr>
                <a:schemeClr val="dk2"/>
              </a:buClr>
              <a:buSzPct val="166666"/>
              <a:buFont typeface="Arial"/>
              <a:buChar char="•"/>
            </a:pPr>
            <a:r>
              <a:rPr lang="en">
                <a:latin typeface="Ubuntu"/>
                <a:ea typeface="Ubuntu"/>
                <a:cs typeface="Ubuntu"/>
                <a:sym typeface="Ubuntu"/>
              </a:rPr>
              <a:t>Números</a:t>
            </a:r>
          </a:p>
          <a:p>
            <a:pPr rtl="0" lvl="1" indent="-381000" marL="914400">
              <a:buClr>
                <a:schemeClr val="dk2"/>
              </a:buClr>
              <a:buSzPct val="80000"/>
              <a:buFont typeface="Courier New"/>
              <a:buChar char="o"/>
            </a:pPr>
            <a:r>
              <a:rPr lang="en">
                <a:latin typeface="Ubuntu"/>
                <a:ea typeface="Ubuntu"/>
                <a:cs typeface="Ubuntu"/>
                <a:sym typeface="Ubuntu"/>
              </a:rPr>
              <a:t>Enteros</a:t>
            </a:r>
          </a:p>
          <a:p>
            <a:pPr rtl="0" lvl="1" indent="-381000" marL="914400">
              <a:buClr>
                <a:schemeClr val="dk2"/>
              </a:buClr>
              <a:buSzPct val="80000"/>
              <a:buFont typeface="Courier New"/>
              <a:buChar char="o"/>
            </a:pPr>
            <a:r>
              <a:rPr lang="en">
                <a:latin typeface="Ubuntu"/>
                <a:ea typeface="Ubuntu"/>
                <a:cs typeface="Ubuntu"/>
                <a:sym typeface="Ubuntu"/>
              </a:rPr>
              <a:t>Reales</a:t>
            </a:r>
          </a:p>
          <a:p>
            <a:pPr rtl="0" lvl="1" indent="-381000" marL="914400">
              <a:buClr>
                <a:schemeClr val="dk2"/>
              </a:buClr>
              <a:buSzPct val="80000"/>
              <a:buFont typeface="Courier New"/>
              <a:buChar char="o"/>
            </a:pPr>
            <a:r>
              <a:rPr lang="en">
                <a:latin typeface="Ubuntu"/>
                <a:ea typeface="Ubuntu"/>
                <a:cs typeface="Ubuntu"/>
                <a:sym typeface="Ubuntu"/>
              </a:rPr>
              <a:t>Complejos</a:t>
            </a:r>
          </a:p>
          <a:p>
            <a:pPr rtl="0" lvl="0" indent="-419100" marL="457200">
              <a:buClr>
                <a:schemeClr val="dk2"/>
              </a:buClr>
              <a:buSzPct val="166666"/>
              <a:buFont typeface="Arial"/>
              <a:buChar char="•"/>
            </a:pPr>
            <a:r>
              <a:rPr lang="en">
                <a:latin typeface="Ubuntu"/>
                <a:ea typeface="Ubuntu"/>
                <a:cs typeface="Ubuntu"/>
                <a:sym typeface="Ubuntu"/>
              </a:rPr>
              <a:t>Cadenas</a:t>
            </a:r>
          </a:p>
          <a:p>
            <a:pPr lvl="0" indent="-419100" marL="457200">
              <a:buClr>
                <a:schemeClr val="dk2"/>
              </a:buClr>
              <a:buSzPct val="166666"/>
              <a:buFont typeface="Arial"/>
              <a:buChar char="•"/>
            </a:pPr>
            <a:r>
              <a:rPr lang="en">
                <a:latin typeface="Ubuntu"/>
                <a:ea typeface="Ubuntu"/>
                <a:cs typeface="Ubuntu"/>
                <a:sym typeface="Ubuntu"/>
              </a:rPr>
              <a:t>Booleanos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Tipos básicos</a:t>
            </a:r>
          </a:p>
        </p:txBody>
      </p:sp>
      <p:sp>
        <p:nvSpPr>
          <p:cNvPr id="53" name="Shape 5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Enteros</a:t>
            </a:r>
          </a:p>
          <a:p>
            <a:pPr rtl="0" lvl="1" indent="-381000" marL="914400">
              <a:buClr>
                <a:schemeClr val="dk2"/>
              </a:buClr>
              <a:buSzPct val="109090"/>
              <a:buFont typeface="Courier New"/>
              <a:buChar char="o"/>
            </a:pPr>
            <a:r>
              <a:rPr sz="2200" lang="en">
                <a:latin typeface="Ubuntu"/>
                <a:ea typeface="Ubuntu"/>
                <a:cs typeface="Ubuntu"/>
                <a:sym typeface="Ubuntu"/>
              </a:rPr>
              <a:t>Positivos o negativos sin decimal. Representados mediante el tipo </a:t>
            </a:r>
            <a:r>
              <a:rPr b="1" sz="2200" lang="en">
                <a:latin typeface="Ubuntu"/>
                <a:ea typeface="Ubuntu"/>
                <a:cs typeface="Ubuntu"/>
                <a:sym typeface="Ubuntu"/>
              </a:rPr>
              <a:t>int</a:t>
            </a:r>
            <a:r>
              <a:rPr sz="2200" lang="en">
                <a:latin typeface="Ubuntu"/>
                <a:ea typeface="Ubuntu"/>
                <a:cs typeface="Ubuntu"/>
                <a:sym typeface="Ubuntu"/>
              </a:rPr>
              <a:t> o el tipo </a:t>
            </a:r>
            <a:r>
              <a:rPr b="1" sz="2200" lang="en">
                <a:latin typeface="Ubuntu"/>
                <a:ea typeface="Ubuntu"/>
                <a:cs typeface="Ubuntu"/>
                <a:sym typeface="Ubuntu"/>
              </a:rPr>
              <a:t>long</a:t>
            </a:r>
            <a:r>
              <a:rPr sz="2200" lang="en">
                <a:latin typeface="Ubuntu"/>
                <a:ea typeface="Ubuntu"/>
                <a:cs typeface="Ubuntu"/>
                <a:sym typeface="Ubuntu"/>
              </a:rPr>
              <a:t> para enteros largos. Ejemplo: entero = 34</a:t>
            </a:r>
          </a:p>
          <a:p>
            <a:pPr rtl="0" lvl="0" indent="-419100" marL="457200">
              <a:buClr>
                <a:schemeClr val="dk2"/>
              </a:buClr>
              <a:buSzPct val="166666"/>
              <a:buFont typeface="Arial"/>
              <a:buChar char="•"/>
            </a:pPr>
            <a:r>
              <a:rPr lang="en">
                <a:latin typeface="Ubuntu"/>
                <a:ea typeface="Ubuntu"/>
                <a:cs typeface="Ubuntu"/>
                <a:sym typeface="Ubuntu"/>
              </a:rPr>
              <a:t>Reales</a:t>
            </a:r>
          </a:p>
          <a:p>
            <a:pPr rtl="0" lvl="1" indent="-381000" marL="914400">
              <a:buClr>
                <a:schemeClr val="dk2"/>
              </a:buClr>
              <a:buSzPct val="109090"/>
              <a:buFont typeface="Courier New"/>
              <a:buChar char="o"/>
            </a:pPr>
            <a:r>
              <a:rPr sz="2200" lang="en">
                <a:latin typeface="Ubuntu"/>
                <a:ea typeface="Ubuntu"/>
                <a:cs typeface="Ubuntu"/>
                <a:sym typeface="Ubuntu"/>
              </a:rPr>
              <a:t>Números con decimales. Representados mediante el tipo </a:t>
            </a:r>
            <a:r>
              <a:rPr b="1" sz="2200" lang="en">
                <a:latin typeface="Ubuntu"/>
                <a:ea typeface="Ubuntu"/>
                <a:cs typeface="Ubuntu"/>
                <a:sym typeface="Ubuntu"/>
              </a:rPr>
              <a:t>float</a:t>
            </a:r>
            <a:r>
              <a:rPr sz="2200" lang="en">
                <a:latin typeface="Ubuntu"/>
                <a:ea typeface="Ubuntu"/>
                <a:cs typeface="Ubuntu"/>
                <a:sym typeface="Ubuntu"/>
              </a:rPr>
              <a:t>. Ejemplo: real = 62.78</a:t>
            </a:r>
          </a:p>
          <a:p>
            <a:pPr rtl="0" lvl="0" indent="-419100" marL="457200">
              <a:buClr>
                <a:schemeClr val="dk2"/>
              </a:buClr>
              <a:buSzPct val="166666"/>
              <a:buFont typeface="Arial"/>
              <a:buChar char="•"/>
            </a:pPr>
            <a:r>
              <a:rPr lang="en">
                <a:latin typeface="Ubuntu"/>
                <a:ea typeface="Ubuntu"/>
                <a:cs typeface="Ubuntu"/>
                <a:sym typeface="Ubuntu"/>
              </a:rPr>
              <a:t>Complejos</a:t>
            </a:r>
          </a:p>
          <a:p>
            <a:pPr rtl="0" lvl="1" indent="-381000" marL="914400">
              <a:buClr>
                <a:schemeClr val="dk2"/>
              </a:buClr>
              <a:buSzPct val="109090"/>
              <a:buFont typeface="Courier New"/>
              <a:buChar char="o"/>
            </a:pPr>
            <a:r>
              <a:rPr sz="2200" lang="en">
                <a:latin typeface="Ubuntu"/>
                <a:ea typeface="Ubuntu"/>
                <a:cs typeface="Ubuntu"/>
                <a:sym typeface="Ubuntu"/>
              </a:rPr>
              <a:t>Números con parte imaginaria. Usados con más frecuencia en el ámbito matemático científico. Representados mediante el tipo </a:t>
            </a:r>
            <a:r>
              <a:rPr b="1" sz="2200" lang="en">
                <a:latin typeface="Ubuntu"/>
                <a:ea typeface="Ubuntu"/>
                <a:cs typeface="Ubuntu"/>
                <a:sym typeface="Ubuntu"/>
              </a:rPr>
              <a:t>complex</a:t>
            </a:r>
            <a:r>
              <a:rPr sz="2200" lang="en">
                <a:latin typeface="Ubuntu"/>
                <a:ea typeface="Ubuntu"/>
                <a:cs typeface="Ubuntu"/>
                <a:sym typeface="Ubuntu"/>
              </a:rPr>
              <a:t>. Ejemplo: complejo = 39 + 17j</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Tipos básicos</a:t>
            </a:r>
          </a:p>
        </p:txBody>
      </p:sp>
      <p:sp>
        <p:nvSpPr>
          <p:cNvPr id="59" name="Shape 5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Cadenas</a:t>
            </a:r>
          </a:p>
          <a:p>
            <a:pPr rtl="0" lvl="1" indent="-381000" marL="914400">
              <a:buClr>
                <a:schemeClr val="dk2"/>
              </a:buClr>
              <a:buSzPct val="133333"/>
              <a:buFont typeface="Courier New"/>
              <a:buChar char="o"/>
            </a:pPr>
            <a:r>
              <a:rPr sz="1800" lang="en">
                <a:latin typeface="Ubuntu"/>
                <a:ea typeface="Ubuntu"/>
                <a:cs typeface="Ubuntu"/>
                <a:sym typeface="Ubuntu"/>
              </a:rPr>
              <a:t>Texto encerrado entre comillas simples </a:t>
            </a:r>
            <a:r>
              <a:rPr sz="1800" lang="en" i="1">
                <a:latin typeface="Ubuntu"/>
                <a:ea typeface="Ubuntu"/>
                <a:cs typeface="Ubuntu"/>
                <a:sym typeface="Ubuntu"/>
              </a:rPr>
              <a:t>''</a:t>
            </a:r>
            <a:r>
              <a:rPr sz="1800" lang="en">
                <a:latin typeface="Ubuntu"/>
                <a:ea typeface="Ubuntu"/>
                <a:cs typeface="Ubuntu"/>
                <a:sym typeface="Ubuntu"/>
              </a:rPr>
              <a:t> o comillas dobles </a:t>
            </a:r>
            <a:r>
              <a:rPr sz="1800" lang="en" i="1">
                <a:latin typeface="Ubuntu"/>
                <a:ea typeface="Ubuntu"/>
                <a:cs typeface="Ubuntu"/>
                <a:sym typeface="Ubuntu"/>
              </a:rPr>
              <a:t>""</a:t>
            </a:r>
            <a:r>
              <a:rPr sz="1800" lang="en">
                <a:latin typeface="Ubuntu"/>
                <a:ea typeface="Ubuntu"/>
                <a:cs typeface="Ubuntu"/>
                <a:sym typeface="Ubuntu"/>
              </a:rPr>
              <a:t>, aunque es posible usar triple comilla para escribir el texto en varias líneas </a:t>
            </a:r>
            <a:r>
              <a:rPr sz="1800" lang="en" i="1">
                <a:latin typeface="Ubuntu"/>
                <a:ea typeface="Ubuntu"/>
                <a:cs typeface="Ubuntu"/>
                <a:sym typeface="Ubuntu"/>
              </a:rPr>
              <a:t>'''texto'''</a:t>
            </a:r>
            <a:r>
              <a:rPr sz="1800" lang="en">
                <a:latin typeface="Ubuntu"/>
                <a:ea typeface="Ubuntu"/>
                <a:cs typeface="Ubuntu"/>
                <a:sym typeface="Ubuntu"/>
              </a:rPr>
              <a:t>. </a:t>
            </a:r>
          </a:p>
          <a:p>
            <a:pPr rtl="0" lvl="1" indent="-381000" marL="914400">
              <a:buClr>
                <a:schemeClr val="dk2"/>
              </a:buClr>
              <a:buSzPct val="133333"/>
              <a:buFont typeface="Courier New"/>
              <a:buChar char="o"/>
            </a:pPr>
            <a:r>
              <a:rPr sz="1800" lang="en">
                <a:latin typeface="Ubuntu"/>
                <a:ea typeface="Ubuntu"/>
                <a:cs typeface="Ubuntu"/>
                <a:sym typeface="Ubuntu"/>
              </a:rPr>
              <a:t>Cuando están precedidas por una </a:t>
            </a:r>
            <a:r>
              <a:rPr sz="1800" lang="en" i="1">
                <a:latin typeface="Ubuntu"/>
                <a:ea typeface="Ubuntu"/>
                <a:cs typeface="Ubuntu"/>
                <a:sym typeface="Ubuntu"/>
              </a:rPr>
              <a:t>u</a:t>
            </a:r>
            <a:r>
              <a:rPr sz="1800" lang="en">
                <a:latin typeface="Ubuntu"/>
                <a:ea typeface="Ubuntu"/>
                <a:cs typeface="Ubuntu"/>
                <a:sym typeface="Ubuntu"/>
              </a:rPr>
              <a:t> al inicio </a:t>
            </a:r>
            <a:r>
              <a:rPr sz="1800" lang="en" i="1">
                <a:latin typeface="Ubuntu"/>
                <a:ea typeface="Ubuntu"/>
                <a:cs typeface="Ubuntu"/>
                <a:sym typeface="Ubuntu"/>
              </a:rPr>
              <a:t>u"cadena"</a:t>
            </a:r>
            <a:r>
              <a:rPr sz="1800" lang="en">
                <a:latin typeface="Ubuntu"/>
                <a:ea typeface="Ubuntu"/>
                <a:cs typeface="Ubuntu"/>
                <a:sym typeface="Ubuntu"/>
              </a:rPr>
              <a:t> son representadas por el tipo </a:t>
            </a:r>
            <a:r>
              <a:rPr b="1" sz="1800" lang="en">
                <a:latin typeface="Ubuntu"/>
                <a:ea typeface="Ubuntu"/>
                <a:cs typeface="Ubuntu"/>
                <a:sym typeface="Ubuntu"/>
              </a:rPr>
              <a:t>unicode</a:t>
            </a:r>
            <a:r>
              <a:rPr sz="1800" lang="en">
                <a:latin typeface="Ubuntu"/>
                <a:ea typeface="Ubuntu"/>
                <a:cs typeface="Ubuntu"/>
                <a:sym typeface="Ubuntu"/>
              </a:rPr>
              <a:t> y cuando no, por el tipo </a:t>
            </a:r>
            <a:r>
              <a:rPr b="1" sz="1800" lang="en">
                <a:latin typeface="Ubuntu"/>
                <a:ea typeface="Ubuntu"/>
                <a:cs typeface="Ubuntu"/>
                <a:sym typeface="Ubuntu"/>
              </a:rPr>
              <a:t>str</a:t>
            </a:r>
            <a:r>
              <a:rPr sz="1800" lang="en">
                <a:latin typeface="Ubuntu"/>
                <a:ea typeface="Ubuntu"/>
                <a:cs typeface="Ubuntu"/>
                <a:sym typeface="Ubuntu"/>
              </a:rPr>
              <a:t>.</a:t>
            </a:r>
          </a:p>
          <a:p>
            <a:pPr rtl="0" lvl="1" indent="-381000" marL="914400">
              <a:buClr>
                <a:schemeClr val="dk2"/>
              </a:buClr>
              <a:buSzPct val="133333"/>
              <a:buFont typeface="Courier New"/>
              <a:buChar char="o"/>
            </a:pPr>
            <a:r>
              <a:rPr sz="1800" lang="en">
                <a:latin typeface="Ubuntu"/>
                <a:ea typeface="Ubuntu"/>
                <a:cs typeface="Ubuntu"/>
                <a:sym typeface="Ubuntu"/>
              </a:rPr>
              <a:t>Pueden concatenarse con otras cadenas (+) y multiplicar su tamaño (*).</a:t>
            </a:r>
          </a:p>
          <a:p>
            <a:pPr rtl="0" lvl="1" indent="-381000" marL="914400">
              <a:buClr>
                <a:schemeClr val="dk2"/>
              </a:buClr>
              <a:buSzPct val="133333"/>
              <a:buFont typeface="Courier New"/>
              <a:buChar char="o"/>
            </a:pPr>
            <a:r>
              <a:rPr sz="1800" lang="en">
                <a:latin typeface="Ubuntu"/>
                <a:ea typeface="Ubuntu"/>
                <a:cs typeface="Ubuntu"/>
                <a:sym typeface="Ubuntu"/>
              </a:rPr>
              <a:t>Ejemplo: cadena = "esto esta bueno"</a:t>
            </a:r>
          </a:p>
          <a:p>
            <a:pPr rtl="0" lvl="0" indent="-419100" marL="457200">
              <a:buClr>
                <a:schemeClr val="dk2"/>
              </a:buClr>
              <a:buSzPct val="166666"/>
              <a:buFont typeface="Arial"/>
              <a:buChar char="•"/>
            </a:pPr>
            <a:r>
              <a:rPr lang="en">
                <a:latin typeface="Ubuntu"/>
                <a:ea typeface="Ubuntu"/>
                <a:cs typeface="Ubuntu"/>
                <a:sym typeface="Ubuntu"/>
              </a:rPr>
              <a:t>Booleanos</a:t>
            </a:r>
          </a:p>
          <a:p>
            <a:pPr rtl="0" lvl="1" indent="-381000" marL="914400">
              <a:buClr>
                <a:schemeClr val="dk2"/>
              </a:buClr>
              <a:buSzPct val="133333"/>
              <a:buFont typeface="Courier New"/>
              <a:buChar char="o"/>
            </a:pPr>
            <a:r>
              <a:rPr sz="1800" lang="en">
                <a:latin typeface="Ubuntu"/>
                <a:ea typeface="Ubuntu"/>
                <a:cs typeface="Ubuntu"/>
                <a:sym typeface="Ubuntu"/>
              </a:rPr>
              <a:t>Pueden tomar dos tipos de valor verdadero (True) o falso (False). Representados por el tipo </a:t>
            </a:r>
            <a:r>
              <a:rPr b="1" sz="1800" lang="en">
                <a:latin typeface="Ubuntu"/>
                <a:ea typeface="Ubuntu"/>
                <a:cs typeface="Ubuntu"/>
                <a:sym typeface="Ubuntu"/>
              </a:rPr>
              <a:t>bool</a:t>
            </a:r>
            <a:r>
              <a:rPr sz="1800" lang="en">
                <a:latin typeface="Ubuntu"/>
                <a:ea typeface="Ubuntu"/>
                <a:cs typeface="Ubuntu"/>
                <a:sym typeface="Ubuntu"/>
              </a:rPr>
              <a:t>. Son subclases de </a:t>
            </a:r>
            <a:r>
              <a:rPr b="1" sz="1800" lang="en">
                <a:latin typeface="Ubuntu"/>
                <a:ea typeface="Ubuntu"/>
                <a:cs typeface="Ubuntu"/>
                <a:sym typeface="Ubuntu"/>
              </a:rPr>
              <a:t>int</a:t>
            </a:r>
            <a:r>
              <a:rPr sz="1800" lang="en">
                <a:latin typeface="Ubuntu"/>
                <a:ea typeface="Ubuntu"/>
                <a:cs typeface="Ubuntu"/>
                <a:sym typeface="Ubuntu"/>
              </a:rPr>
              <a:t>. Ejemplo: booleano = True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Contenido</a:t>
            </a:r>
          </a:p>
        </p:txBody>
      </p:sp>
      <p:sp>
        <p:nvSpPr>
          <p:cNvPr id="65" name="Shape 6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rgbClr val="666666"/>
              </a:buClr>
              <a:buSzPct val="166666"/>
              <a:buFont typeface="Arial"/>
              <a:buChar char="•"/>
            </a:pPr>
            <a:r>
              <a:rPr lang="en">
                <a:solidFill>
                  <a:srgbClr val="666666"/>
                </a:solidFill>
                <a:latin typeface="Ubuntu"/>
                <a:ea typeface="Ubuntu"/>
                <a:cs typeface="Ubuntu"/>
                <a:sym typeface="Ubuntu"/>
              </a:rPr>
              <a:t>Tipos básicos</a:t>
            </a:r>
          </a:p>
          <a:p>
            <a:pPr rtl="0" lvl="0" indent="-419100" marL="457200">
              <a:buClr>
                <a:srgbClr val="666666"/>
              </a:buClr>
              <a:buSzPct val="166666"/>
              <a:buFont typeface="Arial"/>
              <a:buChar char="•"/>
            </a:pPr>
            <a:r>
              <a:rPr b="1" lang="en">
                <a:solidFill>
                  <a:srgbClr val="000000"/>
                </a:solidFill>
                <a:latin typeface="Ubuntu"/>
                <a:ea typeface="Ubuntu"/>
                <a:cs typeface="Ubuntu"/>
                <a:sym typeface="Ubuntu"/>
              </a:rPr>
              <a:t>Operadores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Variables en Python</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Referencia y desreferencia de variables</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del flujo: if, else, elif</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Control de flujo: while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Sentencias: break, continue</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Entrada estándar: Uso de raw_input()</a:t>
            </a:r>
          </a:p>
          <a:p>
            <a:pPr rtl="0" lvl="0" indent="-419100" marL="457200">
              <a:buClr>
                <a:srgbClr val="666666"/>
              </a:buClr>
              <a:buSzPct val="166666"/>
              <a:buFont typeface="Arial"/>
              <a:buChar char="•"/>
            </a:pPr>
            <a:r>
              <a:rPr lang="en">
                <a:solidFill>
                  <a:srgbClr val="666666"/>
                </a:solidFill>
                <a:latin typeface="Ubuntu"/>
                <a:ea typeface="Ubuntu"/>
                <a:cs typeface="Ubuntu"/>
                <a:sym typeface="Ubuntu"/>
              </a:rPr>
              <a:t>Demo 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latin typeface="Ubuntu"/>
                <a:ea typeface="Ubuntu"/>
                <a:cs typeface="Ubuntu"/>
                <a:sym typeface="Ubuntu"/>
              </a:rPr>
              <a:t>Operadores</a:t>
            </a:r>
          </a:p>
        </p:txBody>
      </p:sp>
      <p:sp>
        <p:nvSpPr>
          <p:cNvPr id="71" name="Shape 7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Operadores aritméticos:</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adición				| r = 3+4			</a:t>
            </a:r>
            <a:r>
              <a:rPr sz="2400" lang="en">
                <a:solidFill>
                  <a:srgbClr val="666666"/>
                </a:solidFill>
                <a:latin typeface="Ubuntu"/>
                <a:ea typeface="Ubuntu"/>
                <a:cs typeface="Ubuntu"/>
                <a:sym typeface="Ubuntu"/>
              </a:rPr>
              <a:t>#r es 7</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sustracción			| r = 23-4			</a:t>
            </a:r>
            <a:r>
              <a:rPr sz="2400" lang="en">
                <a:solidFill>
                  <a:srgbClr val="666666"/>
                </a:solidFill>
                <a:latin typeface="Ubuntu"/>
                <a:ea typeface="Ubuntu"/>
                <a:cs typeface="Ubuntu"/>
                <a:sym typeface="Ubuntu"/>
              </a:rPr>
              <a:t>#r es 19</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multiplicación		| r = 2*6			</a:t>
            </a:r>
            <a:r>
              <a:rPr sz="2400" lang="en">
                <a:solidFill>
                  <a:srgbClr val="666666"/>
                </a:solidFill>
                <a:latin typeface="Ubuntu"/>
                <a:ea typeface="Ubuntu"/>
                <a:cs typeface="Ubuntu"/>
                <a:sym typeface="Ubuntu"/>
              </a:rPr>
              <a:t>#r es 12</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división				| r = 4.5/2			</a:t>
            </a:r>
            <a:r>
              <a:rPr sz="2400" lang="en">
                <a:solidFill>
                  <a:srgbClr val="666666"/>
                </a:solidFill>
                <a:latin typeface="Ubuntu"/>
                <a:ea typeface="Ubuntu"/>
                <a:cs typeface="Ubuntu"/>
                <a:sym typeface="Ubuntu"/>
              </a:rPr>
              <a:t>#r es 2.25</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división entera		| r = 4.5//2		</a:t>
            </a:r>
            <a:r>
              <a:rPr sz="2400" lang="en">
                <a:solidFill>
                  <a:srgbClr val="666666"/>
                </a:solidFill>
                <a:latin typeface="Ubuntu"/>
                <a:ea typeface="Ubuntu"/>
                <a:cs typeface="Ubuntu"/>
                <a:sym typeface="Ubuntu"/>
              </a:rPr>
              <a:t>#r es 2.0</a:t>
            </a:r>
          </a:p>
          <a:p>
            <a:pPr rtl="0" lvl="1" indent="-381000" marL="914400">
              <a:spcBef>
                <a:spcPts val="480"/>
              </a:spcBef>
              <a:buClr>
                <a:schemeClr val="dk2"/>
              </a:buClr>
              <a:buSzPct val="100000"/>
              <a:buFont typeface="Courier New"/>
              <a:buChar char="o"/>
            </a:pPr>
            <a:r>
              <a:rPr sz="2400" lang="en">
                <a:latin typeface="Ubuntu"/>
                <a:ea typeface="Ubuntu"/>
                <a:cs typeface="Ubuntu"/>
                <a:sym typeface="Ubuntu"/>
              </a:rPr>
              <a:t>** : potencia				| r = 4**2			</a:t>
            </a:r>
            <a:r>
              <a:rPr sz="2400" lang="en">
                <a:solidFill>
                  <a:srgbClr val="666666"/>
                </a:solidFill>
                <a:latin typeface="Ubuntu"/>
                <a:ea typeface="Ubuntu"/>
                <a:cs typeface="Ubuntu"/>
                <a:sym typeface="Ubuntu"/>
              </a:rPr>
              <a:t>#r es 16</a:t>
            </a:r>
          </a:p>
          <a:p>
            <a:pPr rtl="0" lvl="1" indent="-381000" marL="914400">
              <a:spcBef>
                <a:spcPts val="480"/>
              </a:spcBef>
              <a:buClr>
                <a:schemeClr val="dk2"/>
              </a:buClr>
              <a:buSzPct val="80000"/>
              <a:buFont typeface="Courier New"/>
              <a:buChar char="o"/>
            </a:pPr>
            <a:r>
              <a:rPr lang="en">
                <a:latin typeface="Ubuntu"/>
                <a:ea typeface="Ubuntu"/>
                <a:cs typeface="Ubuntu"/>
                <a:sym typeface="Ubuntu"/>
              </a:rPr>
              <a:t>% : módulo				| r = 34%3			</a:t>
            </a:r>
            <a:r>
              <a:rPr lang="en">
                <a:solidFill>
                  <a:srgbClr val="666666"/>
                </a:solidFill>
                <a:latin typeface="Ubuntu"/>
                <a:ea typeface="Ubuntu"/>
                <a:cs typeface="Ubuntu"/>
                <a:sym typeface="Ubuntu"/>
              </a:rPr>
              <a:t>#r es 1</a:t>
            </a:r>
          </a:p>
          <a:p>
            <a:pPr rtl="0" lvl="0" indent="-419100" marL="457200">
              <a:buClr>
                <a:schemeClr val="dk2"/>
              </a:buClr>
              <a:buSzPct val="166666"/>
              <a:buFont typeface="Arial"/>
              <a:buChar char="•"/>
            </a:pPr>
            <a:r>
              <a:rPr lang="en">
                <a:latin typeface="Ubuntu"/>
                <a:ea typeface="Ubuntu"/>
                <a:cs typeface="Ubuntu"/>
                <a:sym typeface="Ubuntu"/>
              </a:rPr>
              <a:t>Operadores lógicos:</a:t>
            </a:r>
          </a:p>
          <a:p>
            <a:pPr rtl="0" lvl="1" indent="-381000" marL="914400">
              <a:buClr>
                <a:schemeClr val="dk2"/>
              </a:buClr>
              <a:buSzPct val="80000"/>
              <a:buFont typeface="Courier New"/>
              <a:buChar char="o"/>
            </a:pPr>
            <a:r>
              <a:rPr lang="en">
                <a:solidFill>
                  <a:srgbClr val="000000"/>
                </a:solidFill>
                <a:latin typeface="Ubuntu"/>
                <a:ea typeface="Ubuntu"/>
                <a:cs typeface="Ubuntu"/>
                <a:sym typeface="Ubuntu"/>
              </a:rPr>
              <a:t>and</a:t>
            </a:r>
          </a:p>
          <a:p>
            <a:pPr rtl="0" lvl="1" indent="-381000" marL="914400">
              <a:buClr>
                <a:schemeClr val="dk2"/>
              </a:buClr>
              <a:buSzPct val="80000"/>
              <a:buFont typeface="Courier New"/>
              <a:buChar char="o"/>
            </a:pPr>
            <a:r>
              <a:rPr lang="en">
                <a:solidFill>
                  <a:srgbClr val="000000"/>
                </a:solidFill>
                <a:latin typeface="Ubuntu"/>
                <a:ea typeface="Ubuntu"/>
                <a:cs typeface="Ubuntu"/>
                <a:sym typeface="Ubuntu"/>
              </a:rPr>
              <a:t>or</a:t>
            </a:r>
          </a:p>
          <a:p>
            <a:pPr rtl="0" lvl="1" indent="-381000" marL="914400">
              <a:buClr>
                <a:schemeClr val="dk2"/>
              </a:buClr>
              <a:buSzPct val="80000"/>
              <a:buFont typeface="Courier New"/>
              <a:buChar char="o"/>
            </a:pPr>
            <a:r>
              <a:rPr lang="en">
                <a:solidFill>
                  <a:srgbClr val="000000"/>
                </a:solidFill>
                <a:latin typeface="Ubuntu"/>
                <a:ea typeface="Ubuntu"/>
                <a:cs typeface="Ubuntu"/>
                <a:sym typeface="Ubuntu"/>
              </a:rPr>
              <a:t>not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Operadores</a:t>
            </a:r>
          </a:p>
        </p:txBody>
      </p:sp>
      <p:sp>
        <p:nvSpPr>
          <p:cNvPr id="77" name="Shape 7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66666"/>
              <a:buFont typeface="Arial"/>
              <a:buChar char="•"/>
            </a:pPr>
            <a:r>
              <a:rPr lang="en">
                <a:latin typeface="Ubuntu"/>
                <a:ea typeface="Ubuntu"/>
                <a:cs typeface="Ubuntu"/>
                <a:sym typeface="Ubuntu"/>
              </a:rPr>
              <a:t>Operadores lógicos:</a:t>
            </a:r>
          </a:p>
          <a:p>
            <a:pPr rtl="0" lvl="1" indent="-381000" marL="914400">
              <a:spcBef>
                <a:spcPts val="480"/>
              </a:spcBef>
              <a:buClr>
                <a:schemeClr val="dk2"/>
              </a:buClr>
              <a:buSzPct val="80000"/>
              <a:buFont typeface="Courier New"/>
              <a:buChar char="o"/>
            </a:pPr>
            <a:r>
              <a:rPr lang="en">
                <a:latin typeface="Ubuntu"/>
                <a:ea typeface="Ubuntu"/>
                <a:cs typeface="Ubuntu"/>
                <a:sym typeface="Ubuntu"/>
              </a:rPr>
              <a:t>==					igual que</a:t>
            </a:r>
          </a:p>
          <a:p>
            <a:pPr rtl="0" lvl="1" indent="-381000" marL="914400">
              <a:spcBef>
                <a:spcPts val="480"/>
              </a:spcBef>
              <a:buClr>
                <a:schemeClr val="dk2"/>
              </a:buClr>
              <a:buSzPct val="80000"/>
              <a:buFont typeface="Courier New"/>
              <a:buChar char="o"/>
            </a:pPr>
            <a:r>
              <a:rPr lang="en">
                <a:solidFill>
                  <a:srgbClr val="000000"/>
                </a:solidFill>
                <a:latin typeface="Ubuntu"/>
                <a:ea typeface="Ubuntu"/>
                <a:cs typeface="Ubuntu"/>
                <a:sym typeface="Ubuntu"/>
              </a:rPr>
              <a:t>!=					diferente que</a:t>
            </a:r>
          </a:p>
          <a:p>
            <a:pPr rtl="0" lvl="1" indent="-381000" marL="914400">
              <a:spcBef>
                <a:spcPts val="480"/>
              </a:spcBef>
              <a:buClr>
                <a:schemeClr val="dk2"/>
              </a:buClr>
              <a:buSzPct val="80000"/>
              <a:buFont typeface="Courier New"/>
              <a:buChar char="o"/>
            </a:pPr>
            <a:r>
              <a:rPr lang="en">
                <a:solidFill>
                  <a:srgbClr val="000000"/>
                </a:solidFill>
                <a:latin typeface="Ubuntu"/>
                <a:ea typeface="Ubuntu"/>
                <a:cs typeface="Ubuntu"/>
                <a:sym typeface="Ubuntu"/>
              </a:rPr>
              <a:t>&lt;					menor que</a:t>
            </a:r>
          </a:p>
          <a:p>
            <a:pPr rtl="0" lvl="1" indent="-381000" marL="914400">
              <a:spcBef>
                <a:spcPts val="480"/>
              </a:spcBef>
              <a:buClr>
                <a:schemeClr val="dk2"/>
              </a:buClr>
              <a:buSzPct val="80000"/>
              <a:buFont typeface="Courier New"/>
              <a:buChar char="o"/>
            </a:pPr>
            <a:r>
              <a:rPr lang="en">
                <a:solidFill>
                  <a:srgbClr val="000000"/>
                </a:solidFill>
                <a:latin typeface="Ubuntu"/>
                <a:ea typeface="Ubuntu"/>
                <a:cs typeface="Ubuntu"/>
                <a:sym typeface="Ubuntu"/>
              </a:rPr>
              <a:t>&gt;					mayor que</a:t>
            </a:r>
          </a:p>
          <a:p>
            <a:pPr rtl="0" lvl="1" indent="-381000" marL="914400">
              <a:spcBef>
                <a:spcPts val="480"/>
              </a:spcBef>
              <a:buClr>
                <a:schemeClr val="dk2"/>
              </a:buClr>
              <a:buSzPct val="80000"/>
              <a:buFont typeface="Courier New"/>
              <a:buChar char="o"/>
            </a:pPr>
            <a:r>
              <a:rPr lang="en">
                <a:solidFill>
                  <a:srgbClr val="000000"/>
                </a:solidFill>
                <a:latin typeface="Ubuntu"/>
                <a:ea typeface="Ubuntu"/>
                <a:cs typeface="Ubuntu"/>
                <a:sym typeface="Ubuntu"/>
              </a:rPr>
              <a:t>&lt;=					menor igual que</a:t>
            </a:r>
          </a:p>
          <a:p>
            <a:pPr rtl="0" lvl="1" indent="-381000" marL="914400">
              <a:spcBef>
                <a:spcPts val="480"/>
              </a:spcBef>
              <a:buClr>
                <a:schemeClr val="dk2"/>
              </a:buClr>
              <a:buSzPct val="80000"/>
              <a:buFont typeface="Courier New"/>
              <a:buChar char="o"/>
            </a:pPr>
            <a:r>
              <a:rPr lang="en">
                <a:solidFill>
                  <a:srgbClr val="000000"/>
                </a:solidFill>
                <a:latin typeface="Ubuntu"/>
                <a:ea typeface="Ubuntu"/>
                <a:cs typeface="Ubuntu"/>
                <a:sym typeface="Ubuntu"/>
              </a:rPr>
              <a:t>&gt;=					mayor igual que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