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1" d="100"/>
          <a:sy n="31" d="100"/>
        </p:scale>
        <p:origin x="1244" y="2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24440" y="554028"/>
            <a:ext cx="7543800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 u="sng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450" b="0" i="0" u="sng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308080"/>
          </a:xfrm>
          <a:custGeom>
            <a:avLst/>
            <a:gdLst/>
            <a:ahLst/>
            <a:cxnLst/>
            <a:rect l="l" t="t" r="r" b="b"/>
            <a:pathLst>
              <a:path w="20104100" h="11308080">
                <a:moveTo>
                  <a:pt x="20104100" y="0"/>
                </a:moveTo>
                <a:lnTo>
                  <a:pt x="0" y="0"/>
                </a:lnTo>
                <a:lnTo>
                  <a:pt x="0" y="11307914"/>
                </a:lnTo>
                <a:lnTo>
                  <a:pt x="20104100" y="11307914"/>
                </a:lnTo>
                <a:lnTo>
                  <a:pt x="20104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24440" y="554028"/>
            <a:ext cx="17873345" cy="1092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24440" y="3504000"/>
            <a:ext cx="16429990" cy="553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50" b="0" i="0" u="sng">
                <a:solidFill>
                  <a:schemeClr val="hlink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quarkus.io/version/2.13/guides/kafka-reactive-getting-started" TargetMode="External"/><Relationship Id="rId2" Type="http://schemas.openxmlformats.org/officeDocument/2006/relationships/hyperlink" Target="https://smallrye.io/smallrye-reactive-messaging/3.21.0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afka.apache.org/" TargetMode="External"/><Relationship Id="rId4" Type="http://schemas.openxmlformats.org/officeDocument/2006/relationships/hyperlink" Target="https://quarkus.io/version/2.13/guides/amqp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0251" y="9774931"/>
            <a:ext cx="2675890" cy="474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JoeDayz</a:t>
            </a:r>
            <a:r>
              <a:rPr sz="295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dirty="0">
                <a:solidFill>
                  <a:srgbClr val="FFFFFF"/>
                </a:solidFill>
                <a:latin typeface="Arial"/>
                <a:cs typeface="Arial"/>
              </a:rPr>
              <a:t>|</a:t>
            </a:r>
            <a:r>
              <a:rPr sz="295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50" b="1" spc="-20" dirty="0">
                <a:solidFill>
                  <a:srgbClr val="FFFFFF"/>
                </a:solidFill>
                <a:latin typeface="Arial"/>
                <a:cs typeface="Arial"/>
              </a:rPr>
              <a:t>2025</a:t>
            </a:r>
            <a:endParaRPr sz="29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24440" y="4372547"/>
            <a:ext cx="1131506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600" spc="-210" dirty="0"/>
              <a:t>Reactive</a:t>
            </a:r>
            <a:r>
              <a:rPr sz="9600" spc="-595" dirty="0"/>
              <a:t> </a:t>
            </a:r>
            <a:r>
              <a:rPr sz="9600" spc="-125" dirty="0"/>
              <a:t>messaging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4440" y="560378"/>
            <a:ext cx="2759075" cy="1038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50" spc="-100" dirty="0"/>
              <a:t>Evento</a:t>
            </a:r>
            <a:endParaRPr sz="66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8050" y="3369310"/>
            <a:ext cx="10946117" cy="484123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4440" y="554028"/>
            <a:ext cx="17873345" cy="20595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650" spc="-150" dirty="0"/>
              <a:t>Eclipse</a:t>
            </a:r>
            <a:r>
              <a:rPr sz="6650" spc="-415" dirty="0"/>
              <a:t> </a:t>
            </a:r>
            <a:r>
              <a:rPr sz="6650" spc="-145" dirty="0"/>
              <a:t>Micro</a:t>
            </a:r>
            <a:r>
              <a:rPr lang="es-ES" sz="6650" spc="-145" dirty="0"/>
              <a:t>pro</a:t>
            </a:r>
            <a:r>
              <a:rPr sz="6650" spc="-145" dirty="0"/>
              <a:t>file</a:t>
            </a:r>
            <a:r>
              <a:rPr sz="6650" spc="-430" dirty="0"/>
              <a:t> </a:t>
            </a:r>
            <a:r>
              <a:rPr sz="6650" spc="-150" dirty="0">
                <a:solidFill>
                  <a:srgbClr val="FFC000"/>
                </a:solidFill>
              </a:rPr>
              <a:t>Reactive</a:t>
            </a:r>
            <a:r>
              <a:rPr sz="6650" spc="-409" dirty="0">
                <a:solidFill>
                  <a:srgbClr val="FFC000"/>
                </a:solidFill>
              </a:rPr>
              <a:t> </a:t>
            </a:r>
            <a:r>
              <a:rPr sz="6650" spc="-155" dirty="0">
                <a:solidFill>
                  <a:srgbClr val="FFC000"/>
                </a:solidFill>
              </a:rPr>
              <a:t>Messaging</a:t>
            </a:r>
            <a:r>
              <a:rPr sz="6650" spc="-425" dirty="0">
                <a:solidFill>
                  <a:srgbClr val="FFC000"/>
                </a:solidFill>
              </a:rPr>
              <a:t> </a:t>
            </a:r>
            <a:r>
              <a:rPr sz="6650" spc="-95" dirty="0"/>
              <a:t>Spec</a:t>
            </a:r>
            <a:r>
              <a:rPr sz="6650" spc="-285" dirty="0"/>
              <a:t> </a:t>
            </a:r>
            <a:r>
              <a:rPr sz="6650" spc="-25" dirty="0"/>
              <a:t>2.0</a:t>
            </a:r>
            <a:endParaRPr sz="6650" dirty="0"/>
          </a:p>
        </p:txBody>
      </p:sp>
      <p:sp>
        <p:nvSpPr>
          <p:cNvPr id="3" name="object 3"/>
          <p:cNvSpPr txBox="1"/>
          <p:nvPr/>
        </p:nvSpPr>
        <p:spPr>
          <a:xfrm>
            <a:off x="1025011" y="3463361"/>
            <a:ext cx="16730344" cy="591756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1870710" indent="725170">
              <a:lnSpc>
                <a:spcPct val="100899"/>
              </a:lnSpc>
              <a:spcBef>
                <a:spcPts val="50"/>
              </a:spcBef>
              <a:buChar char="-"/>
              <a:tabLst>
                <a:tab pos="737870" algn="l"/>
              </a:tabLst>
            </a:pPr>
            <a:r>
              <a:rPr sz="4500" dirty="0">
                <a:solidFill>
                  <a:srgbClr val="FFFFFF"/>
                </a:solidFill>
                <a:latin typeface="Arial"/>
                <a:cs typeface="Arial"/>
              </a:rPr>
              <a:t>Quarkus</a:t>
            </a:r>
            <a:r>
              <a:rPr sz="4500" spc="-25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500" dirty="0">
                <a:solidFill>
                  <a:srgbClr val="FFFFFF"/>
                </a:solidFill>
                <a:latin typeface="Arial"/>
                <a:cs typeface="Arial"/>
              </a:rPr>
              <a:t>usa</a:t>
            </a:r>
            <a:r>
              <a:rPr sz="45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500" spc="-10" dirty="0">
                <a:solidFill>
                  <a:srgbClr val="FFFFFF"/>
                </a:solidFill>
                <a:latin typeface="Arial"/>
                <a:cs typeface="Arial"/>
              </a:rPr>
              <a:t>SmallRye</a:t>
            </a:r>
            <a:r>
              <a:rPr sz="4500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500" dirty="0">
                <a:solidFill>
                  <a:srgbClr val="FFFFFF"/>
                </a:solidFill>
                <a:latin typeface="Arial"/>
                <a:cs typeface="Arial"/>
              </a:rPr>
              <a:t>Reactive</a:t>
            </a:r>
            <a:r>
              <a:rPr sz="4500" spc="-2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500" spc="-10" dirty="0">
                <a:solidFill>
                  <a:srgbClr val="FFFFFF"/>
                </a:solidFill>
                <a:latin typeface="Arial"/>
                <a:cs typeface="Arial"/>
              </a:rPr>
              <a:t>Messaging</a:t>
            </a:r>
            <a:r>
              <a:rPr sz="4500" spc="-2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500" dirty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sz="4500" spc="-3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500" spc="-10" dirty="0">
                <a:solidFill>
                  <a:srgbClr val="FFFFFF"/>
                </a:solidFill>
                <a:latin typeface="Arial"/>
                <a:cs typeface="Arial"/>
              </a:rPr>
              <a:t>soporta </a:t>
            </a:r>
            <a:r>
              <a:rPr sz="4500" dirty="0">
                <a:solidFill>
                  <a:srgbClr val="FFC000"/>
                </a:solidFill>
                <a:latin typeface="Arial"/>
                <a:cs typeface="Arial"/>
              </a:rPr>
              <a:t>Kafka</a:t>
            </a:r>
            <a:r>
              <a:rPr sz="45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45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500" dirty="0">
                <a:solidFill>
                  <a:srgbClr val="FFC000"/>
                </a:solidFill>
                <a:latin typeface="Arial"/>
                <a:cs typeface="Arial"/>
              </a:rPr>
              <a:t>AMQP</a:t>
            </a:r>
            <a:r>
              <a:rPr sz="4500" spc="-14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450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500" spc="-1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500" spc="-10" dirty="0">
                <a:solidFill>
                  <a:srgbClr val="FFC000"/>
                </a:solidFill>
                <a:latin typeface="Arial"/>
                <a:cs typeface="Arial"/>
              </a:rPr>
              <a:t>MQTT</a:t>
            </a:r>
            <a:r>
              <a:rPr sz="45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4500">
              <a:latin typeface="Arial"/>
              <a:cs typeface="Arial"/>
            </a:endParaRPr>
          </a:p>
          <a:p>
            <a:pPr marL="882015" indent="-542290">
              <a:lnSpc>
                <a:spcPct val="100000"/>
              </a:lnSpc>
              <a:spcBef>
                <a:spcPts val="2140"/>
              </a:spcBef>
              <a:buChar char="-"/>
              <a:tabLst>
                <a:tab pos="882015" algn="l"/>
              </a:tabLst>
            </a:pPr>
            <a:r>
              <a:rPr sz="4800" spc="-10" dirty="0">
                <a:solidFill>
                  <a:srgbClr val="FFFFFF"/>
                </a:solidFill>
                <a:latin typeface="Arial"/>
                <a:cs typeface="Arial"/>
              </a:rPr>
              <a:t>Conceptos:</a:t>
            </a:r>
            <a:endParaRPr sz="480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810"/>
              </a:spcBef>
            </a:pPr>
            <a:r>
              <a:rPr sz="4500" spc="-20" dirty="0">
                <a:solidFill>
                  <a:srgbClr val="FFC000"/>
                </a:solidFill>
                <a:latin typeface="Arial"/>
                <a:cs typeface="Arial"/>
              </a:rPr>
              <a:t>Messages</a:t>
            </a:r>
            <a:r>
              <a:rPr sz="4500" spc="-229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4500" spc="-35" dirty="0">
                <a:solidFill>
                  <a:srgbClr val="FFFFFF"/>
                </a:solidFill>
                <a:latin typeface="Arial"/>
                <a:cs typeface="Arial"/>
              </a:rPr>
              <a:t>(org.eclipse.microprofile.reactive.messaging.Message)</a:t>
            </a:r>
            <a:endParaRPr sz="4500">
              <a:latin typeface="Arial"/>
              <a:cs typeface="Arial"/>
            </a:endParaRPr>
          </a:p>
          <a:p>
            <a:pPr marL="389255" marR="1258570" indent="-635">
              <a:lnSpc>
                <a:spcPts val="6920"/>
              </a:lnSpc>
              <a:spcBef>
                <a:spcPts val="475"/>
              </a:spcBef>
            </a:pPr>
            <a:r>
              <a:rPr sz="4500" spc="-20" dirty="0">
                <a:solidFill>
                  <a:srgbClr val="FFC000"/>
                </a:solidFill>
                <a:latin typeface="Arial"/>
                <a:cs typeface="Arial"/>
              </a:rPr>
              <a:t>Channels</a:t>
            </a:r>
            <a:r>
              <a:rPr sz="4500" spc="-254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4500" spc="-2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4500" spc="-20" dirty="0">
                <a:solidFill>
                  <a:srgbClr val="92D050"/>
                </a:solidFill>
                <a:latin typeface="Arial"/>
                <a:cs typeface="Arial"/>
              </a:rPr>
              <a:t>Incoming</a:t>
            </a:r>
            <a:r>
              <a:rPr sz="4500" spc="-320" dirty="0">
                <a:solidFill>
                  <a:srgbClr val="92D050"/>
                </a:solidFill>
                <a:latin typeface="Arial"/>
                <a:cs typeface="Arial"/>
              </a:rPr>
              <a:t> </a:t>
            </a:r>
            <a:r>
              <a:rPr sz="4500" dirty="0">
                <a:solidFill>
                  <a:srgbClr val="FFFFFF"/>
                </a:solidFill>
                <a:latin typeface="Arial"/>
                <a:cs typeface="Arial"/>
              </a:rPr>
              <a:t>channels </a:t>
            </a:r>
            <a:r>
              <a:rPr sz="4500" spc="-20" dirty="0">
                <a:solidFill>
                  <a:srgbClr val="FFFFFF"/>
                </a:solidFill>
                <a:latin typeface="Arial"/>
                <a:cs typeface="Arial"/>
              </a:rPr>
              <a:t>[consumo],</a:t>
            </a:r>
            <a:r>
              <a:rPr sz="4500" spc="-2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500" dirty="0">
                <a:solidFill>
                  <a:srgbClr val="FF0000"/>
                </a:solidFill>
                <a:latin typeface="Arial"/>
                <a:cs typeface="Arial"/>
              </a:rPr>
              <a:t>outgoing</a:t>
            </a:r>
            <a:r>
              <a:rPr sz="4500" spc="-2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4500" spc="-10" dirty="0">
                <a:solidFill>
                  <a:srgbClr val="FFFFFF"/>
                </a:solidFill>
                <a:latin typeface="Arial"/>
                <a:cs typeface="Arial"/>
              </a:rPr>
              <a:t>channels [producción])</a:t>
            </a:r>
            <a:endParaRPr sz="4500">
              <a:latin typeface="Arial"/>
              <a:cs typeface="Arial"/>
            </a:endParaRPr>
          </a:p>
          <a:p>
            <a:pPr marL="389255">
              <a:lnSpc>
                <a:spcPct val="100000"/>
              </a:lnSpc>
              <a:spcBef>
                <a:spcPts val="1720"/>
              </a:spcBef>
            </a:pPr>
            <a:r>
              <a:rPr sz="4500" spc="-20" dirty="0">
                <a:solidFill>
                  <a:srgbClr val="FFC000"/>
                </a:solidFill>
                <a:latin typeface="Arial"/>
                <a:cs typeface="Arial"/>
              </a:rPr>
              <a:t>Connectors</a:t>
            </a:r>
            <a:r>
              <a:rPr sz="4500" spc="-250" dirty="0">
                <a:solidFill>
                  <a:srgbClr val="FFC000"/>
                </a:solidFill>
                <a:latin typeface="Arial"/>
                <a:cs typeface="Arial"/>
              </a:rPr>
              <a:t> </a:t>
            </a:r>
            <a:r>
              <a:rPr sz="4500" spc="-30" dirty="0">
                <a:solidFill>
                  <a:srgbClr val="FFFFFF"/>
                </a:solidFill>
                <a:latin typeface="Arial"/>
                <a:cs typeface="Arial"/>
              </a:rPr>
              <a:t>(Connector</a:t>
            </a:r>
            <a:r>
              <a:rPr sz="4500" spc="-2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500" dirty="0">
                <a:solidFill>
                  <a:srgbClr val="FFFFFF"/>
                </a:solidFill>
                <a:latin typeface="Arial"/>
                <a:cs typeface="Arial"/>
              </a:rPr>
              <a:t>Kafka,</a:t>
            </a:r>
            <a:r>
              <a:rPr sz="45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500" spc="-30" dirty="0">
                <a:solidFill>
                  <a:srgbClr val="FFFFFF"/>
                </a:solidFill>
                <a:latin typeface="Arial"/>
                <a:cs typeface="Arial"/>
              </a:rPr>
              <a:t>RabbitMQ,</a:t>
            </a:r>
            <a:r>
              <a:rPr sz="4500" spc="-2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500" dirty="0">
                <a:solidFill>
                  <a:srgbClr val="FFFFFF"/>
                </a:solidFill>
                <a:latin typeface="Arial"/>
                <a:cs typeface="Arial"/>
              </a:rPr>
              <a:t>Pulsar,</a:t>
            </a:r>
            <a:r>
              <a:rPr sz="4500" spc="-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500" spc="-20" dirty="0">
                <a:solidFill>
                  <a:srgbClr val="FFFFFF"/>
                </a:solidFill>
                <a:latin typeface="Arial"/>
                <a:cs typeface="Arial"/>
              </a:rPr>
              <a:t>etc)</a:t>
            </a:r>
            <a:endParaRPr sz="4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16300" y="101600"/>
            <a:ext cx="12023090" cy="5584190"/>
            <a:chOff x="3416300" y="101600"/>
            <a:chExt cx="12023090" cy="55841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31540" y="101600"/>
              <a:ext cx="11992609" cy="149986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6300" y="1601469"/>
              <a:ext cx="12023089" cy="4084318"/>
            </a:xfrm>
            <a:prstGeom prst="rect">
              <a:avLst/>
            </a:prstGeom>
          </p:spPr>
        </p:pic>
      </p:grp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84420" y="6156960"/>
            <a:ext cx="9973309" cy="486155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6452767" y="5041723"/>
            <a:ext cx="2948305" cy="2654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50" spc="-10" dirty="0">
                <a:solidFill>
                  <a:srgbClr val="FFFF00"/>
                </a:solidFill>
                <a:latin typeface="Arial"/>
                <a:cs typeface="Arial"/>
              </a:rPr>
              <a:t>Consumo</a:t>
            </a:r>
            <a:endParaRPr sz="3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0"/>
              </a:spcBef>
            </a:pPr>
            <a:r>
              <a:rPr sz="3950" dirty="0">
                <a:solidFill>
                  <a:srgbClr val="FFFF00"/>
                </a:solidFill>
                <a:latin typeface="Arial"/>
                <a:cs typeface="Arial"/>
              </a:rPr>
              <a:t>De</a:t>
            </a:r>
            <a:r>
              <a:rPr sz="3950" spc="-3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3950" spc="-10" dirty="0">
                <a:solidFill>
                  <a:srgbClr val="FFFF00"/>
                </a:solidFill>
                <a:latin typeface="Arial"/>
                <a:cs typeface="Arial"/>
              </a:rPr>
              <a:t>Mensajes</a:t>
            </a:r>
            <a:endParaRPr sz="3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79"/>
              </a:spcBef>
            </a:pPr>
            <a:r>
              <a:rPr sz="395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395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Arial"/>
                <a:cs typeface="Arial"/>
              </a:rPr>
              <a:t>Payload</a:t>
            </a:r>
            <a:endParaRPr sz="3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52767" y="5549036"/>
            <a:ext cx="2164715" cy="163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950" spc="-10" dirty="0">
                <a:solidFill>
                  <a:srgbClr val="FFFF00"/>
                </a:solidFill>
                <a:latin typeface="Arial"/>
                <a:cs typeface="Arial"/>
              </a:rPr>
              <a:t>Producir</a:t>
            </a:r>
            <a:endParaRPr sz="3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0"/>
              </a:spcBef>
            </a:pPr>
            <a:r>
              <a:rPr sz="3950" spc="-10" dirty="0">
                <a:solidFill>
                  <a:srgbClr val="FFFF00"/>
                </a:solidFill>
                <a:latin typeface="Arial"/>
                <a:cs typeface="Arial"/>
              </a:rPr>
              <a:t>Mensajes</a:t>
            </a:r>
            <a:endParaRPr sz="395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0880" y="346709"/>
            <a:ext cx="14512289" cy="584326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0880" y="6534150"/>
            <a:ext cx="13539469" cy="443610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>
                <a:solidFill>
                  <a:srgbClr val="FFFF00"/>
                </a:solidFill>
              </a:rPr>
              <a:t>Código</a:t>
            </a:r>
            <a:r>
              <a:rPr spc="-434" dirty="0">
                <a:solidFill>
                  <a:srgbClr val="FFFF00"/>
                </a:solidFill>
              </a:rPr>
              <a:t> </a:t>
            </a:r>
            <a:r>
              <a:rPr spc="-110" dirty="0">
                <a:solidFill>
                  <a:srgbClr val="FFFF00"/>
                </a:solidFill>
              </a:rPr>
              <a:t>imperativo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20251" y="1848775"/>
            <a:ext cx="1986914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10" dirty="0">
                <a:solidFill>
                  <a:srgbClr val="FFFFFF"/>
                </a:solidFill>
                <a:latin typeface="Arial"/>
                <a:cs typeface="Arial"/>
              </a:rPr>
              <a:t>Emitter</a:t>
            </a:r>
            <a:endParaRPr sz="45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3250" y="3823970"/>
            <a:ext cx="8127999" cy="474344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56850" y="3660140"/>
            <a:ext cx="7837169" cy="507237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4440" y="554028"/>
            <a:ext cx="237807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0" dirty="0">
                <a:solidFill>
                  <a:srgbClr val="FFFF00"/>
                </a:solidFill>
              </a:rPr>
              <a:t>Kafka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8211" y="1848775"/>
            <a:ext cx="16892270" cy="317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495">
              <a:lnSpc>
                <a:spcPct val="100000"/>
              </a:lnSpc>
              <a:spcBef>
                <a:spcPts val="100"/>
              </a:spcBef>
            </a:pPr>
            <a:r>
              <a:rPr sz="4500" b="1" spc="-10" dirty="0">
                <a:solidFill>
                  <a:srgbClr val="FFC000"/>
                </a:solidFill>
                <a:latin typeface="Arial"/>
                <a:cs typeface="Arial"/>
              </a:rPr>
              <a:t>quarkus-</a:t>
            </a:r>
            <a:r>
              <a:rPr sz="4500" b="1" spc="-20" dirty="0">
                <a:solidFill>
                  <a:srgbClr val="FFC000"/>
                </a:solidFill>
                <a:latin typeface="Arial"/>
                <a:cs typeface="Arial"/>
              </a:rPr>
              <a:t>messaging-</a:t>
            </a:r>
            <a:r>
              <a:rPr sz="4500" b="1" spc="-10" dirty="0">
                <a:solidFill>
                  <a:srgbClr val="FFC000"/>
                </a:solidFill>
                <a:latin typeface="Arial"/>
                <a:cs typeface="Arial"/>
              </a:rPr>
              <a:t>kafka</a:t>
            </a:r>
            <a:endParaRPr sz="4500">
              <a:latin typeface="Arial"/>
              <a:cs typeface="Arial"/>
            </a:endParaRPr>
          </a:p>
          <a:p>
            <a:pPr marL="86360" marR="5080" indent="-74295">
              <a:lnSpc>
                <a:spcPct val="171100"/>
              </a:lnSpc>
              <a:spcBef>
                <a:spcPts val="3180"/>
              </a:spcBef>
            </a:pPr>
            <a:r>
              <a:rPr sz="3950" dirty="0">
                <a:solidFill>
                  <a:srgbClr val="FFFFFF"/>
                </a:solidFill>
                <a:latin typeface="Arial"/>
                <a:cs typeface="Arial"/>
              </a:rPr>
              <a:t>Serializers:</a:t>
            </a:r>
            <a:r>
              <a:rPr sz="395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Arial"/>
                <a:cs typeface="Arial"/>
              </a:rPr>
              <a:t>io.quarkus.kafka.client.serialization.ObjectMapperSerializer </a:t>
            </a:r>
            <a:r>
              <a:rPr sz="3950" dirty="0">
                <a:solidFill>
                  <a:srgbClr val="FFFFFF"/>
                </a:solidFill>
                <a:latin typeface="Arial"/>
                <a:cs typeface="Arial"/>
              </a:rPr>
              <a:t>Deserializers:</a:t>
            </a:r>
            <a:r>
              <a:rPr sz="395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950" spc="-10" dirty="0">
                <a:solidFill>
                  <a:srgbClr val="FFFFFF"/>
                </a:solidFill>
                <a:latin typeface="Arial"/>
                <a:cs typeface="Arial"/>
              </a:rPr>
              <a:t>io.quarkus.kafka.client.serialization.ObjectMapperDeserializer</a:t>
            </a:r>
            <a:endParaRPr sz="395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7810" y="5905500"/>
            <a:ext cx="12619989" cy="461772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366250" y="797560"/>
            <a:ext cx="10250157" cy="193674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24440" y="554028"/>
            <a:ext cx="2378075" cy="1092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0" b="1" spc="-100" dirty="0">
                <a:solidFill>
                  <a:srgbClr val="FFFF00"/>
                </a:solidFill>
                <a:latin typeface="Arial"/>
                <a:cs typeface="Arial"/>
              </a:rPr>
              <a:t>Kafka</a:t>
            </a:r>
            <a:endParaRPr sz="7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51" y="1848775"/>
            <a:ext cx="375666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b="1" spc="-10" dirty="0">
                <a:solidFill>
                  <a:srgbClr val="FFFFFF"/>
                </a:solidFill>
                <a:latin typeface="Arial"/>
                <a:cs typeface="Arial"/>
              </a:rPr>
              <a:t>Configuration</a:t>
            </a:r>
            <a:endParaRPr sz="45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17189" y="3507740"/>
            <a:ext cx="13944600" cy="6678930"/>
            <a:chOff x="2917189" y="3507740"/>
            <a:chExt cx="13944600" cy="667893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17189" y="3507740"/>
              <a:ext cx="13944600" cy="667892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8147049" y="4131311"/>
              <a:ext cx="990600" cy="914400"/>
            </a:xfrm>
            <a:custGeom>
              <a:avLst/>
              <a:gdLst/>
              <a:ahLst/>
              <a:cxnLst/>
              <a:rect l="l" t="t" r="r" b="b"/>
              <a:pathLst>
                <a:path w="990600" h="914400">
                  <a:moveTo>
                    <a:pt x="742950" y="0"/>
                  </a:moveTo>
                  <a:lnTo>
                    <a:pt x="247650" y="0"/>
                  </a:lnTo>
                  <a:lnTo>
                    <a:pt x="247650" y="457200"/>
                  </a:lnTo>
                  <a:lnTo>
                    <a:pt x="0" y="457200"/>
                  </a:lnTo>
                  <a:lnTo>
                    <a:pt x="495300" y="914400"/>
                  </a:lnTo>
                  <a:lnTo>
                    <a:pt x="990600" y="457200"/>
                  </a:lnTo>
                  <a:lnTo>
                    <a:pt x="742950" y="457200"/>
                  </a:lnTo>
                  <a:lnTo>
                    <a:pt x="74295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147049" y="4131311"/>
              <a:ext cx="990600" cy="914400"/>
            </a:xfrm>
            <a:custGeom>
              <a:avLst/>
              <a:gdLst/>
              <a:ahLst/>
              <a:cxnLst/>
              <a:rect l="l" t="t" r="r" b="b"/>
              <a:pathLst>
                <a:path w="990600" h="914400">
                  <a:moveTo>
                    <a:pt x="0" y="457200"/>
                  </a:moveTo>
                  <a:lnTo>
                    <a:pt x="247650" y="457200"/>
                  </a:lnTo>
                  <a:lnTo>
                    <a:pt x="247650" y="0"/>
                  </a:lnTo>
                  <a:lnTo>
                    <a:pt x="742950" y="0"/>
                  </a:lnTo>
                  <a:lnTo>
                    <a:pt x="742950" y="457200"/>
                  </a:lnTo>
                  <a:lnTo>
                    <a:pt x="990600" y="457200"/>
                  </a:lnTo>
                  <a:lnTo>
                    <a:pt x="495300" y="914400"/>
                  </a:lnTo>
                  <a:lnTo>
                    <a:pt x="0" y="4572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93670" y="5121910"/>
              <a:ext cx="1447800" cy="1066800"/>
            </a:xfrm>
            <a:custGeom>
              <a:avLst/>
              <a:gdLst/>
              <a:ahLst/>
              <a:cxnLst/>
              <a:rect l="l" t="t" r="r" b="b"/>
              <a:pathLst>
                <a:path w="1447800" h="1066800">
                  <a:moveTo>
                    <a:pt x="533400" y="0"/>
                  </a:moveTo>
                  <a:lnTo>
                    <a:pt x="0" y="533400"/>
                  </a:lnTo>
                  <a:lnTo>
                    <a:pt x="533400" y="1066800"/>
                  </a:lnTo>
                  <a:lnTo>
                    <a:pt x="533400" y="800100"/>
                  </a:lnTo>
                  <a:lnTo>
                    <a:pt x="1447800" y="800100"/>
                  </a:lnTo>
                  <a:lnTo>
                    <a:pt x="1447800" y="266700"/>
                  </a:lnTo>
                  <a:lnTo>
                    <a:pt x="533400" y="2667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C0504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93670" y="5121910"/>
              <a:ext cx="1447800" cy="1066800"/>
            </a:xfrm>
            <a:custGeom>
              <a:avLst/>
              <a:gdLst/>
              <a:ahLst/>
              <a:cxnLst/>
              <a:rect l="l" t="t" r="r" b="b"/>
              <a:pathLst>
                <a:path w="1447800" h="1066800">
                  <a:moveTo>
                    <a:pt x="533400" y="0"/>
                  </a:moveTo>
                  <a:lnTo>
                    <a:pt x="533400" y="266700"/>
                  </a:lnTo>
                  <a:lnTo>
                    <a:pt x="1447800" y="266700"/>
                  </a:lnTo>
                  <a:lnTo>
                    <a:pt x="1447800" y="800100"/>
                  </a:lnTo>
                  <a:lnTo>
                    <a:pt x="533400" y="800100"/>
                  </a:lnTo>
                  <a:lnTo>
                    <a:pt x="533400" y="1066800"/>
                  </a:lnTo>
                  <a:lnTo>
                    <a:pt x="0" y="533400"/>
                  </a:lnTo>
                  <a:lnTo>
                    <a:pt x="533400" y="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Recursos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80" dirty="0">
                <a:hlinkClick r:id="rId2"/>
              </a:rPr>
              <a:t>https://smallrye.io/smallrye-</a:t>
            </a:r>
            <a:r>
              <a:rPr spc="-85" dirty="0">
                <a:hlinkClick r:id="rId2"/>
              </a:rPr>
              <a:t>reactive-</a:t>
            </a:r>
            <a:r>
              <a:rPr spc="-10" dirty="0">
                <a:hlinkClick r:id="rId2"/>
              </a:rPr>
              <a:t>messaging/3.21.0/</a:t>
            </a: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spc="-10" dirty="0">
              <a:hlinkClick r:id="rId2"/>
            </a:endParaRPr>
          </a:p>
          <a:p>
            <a:pPr marL="12700">
              <a:lnSpc>
                <a:spcPct val="100000"/>
              </a:lnSpc>
            </a:pPr>
            <a:r>
              <a:rPr spc="-80" dirty="0">
                <a:hlinkClick r:id="rId3"/>
              </a:rPr>
              <a:t>https://quarkus.io/version/2.13/guides/kafka-</a:t>
            </a:r>
            <a:r>
              <a:rPr spc="-75" dirty="0">
                <a:hlinkClick r:id="rId3"/>
              </a:rPr>
              <a:t>reactive-</a:t>
            </a:r>
            <a:r>
              <a:rPr spc="-80" dirty="0">
                <a:hlinkClick r:id="rId3"/>
              </a:rPr>
              <a:t>getting-</a:t>
            </a:r>
            <a:r>
              <a:rPr spc="-10" dirty="0">
                <a:hlinkClick r:id="rId3"/>
              </a:rPr>
              <a:t>started</a:t>
            </a:r>
          </a:p>
          <a:p>
            <a:pPr marL="12700" marR="5642610">
              <a:lnSpc>
                <a:spcPct val="252000"/>
              </a:lnSpc>
              <a:spcBef>
                <a:spcPts val="5"/>
              </a:spcBef>
            </a:pPr>
            <a:r>
              <a:rPr spc="-40" dirty="0">
                <a:hlinkClick r:id="rId4"/>
              </a:rPr>
              <a:t>https://quarkus.io/version/2.13/guides/amqp</a:t>
            </a:r>
            <a:r>
              <a:rPr u="none" spc="-40" dirty="0"/>
              <a:t> </a:t>
            </a:r>
            <a:r>
              <a:rPr spc="-10" dirty="0">
                <a:hlinkClick r:id="rId5"/>
              </a:rPr>
              <a:t>https://kafka.apache.org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Words>150</Words>
  <Application>Microsoft Office PowerPoint</Application>
  <PresentationFormat>Custom</PresentationFormat>
  <Paragraphs>26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Office Theme</vt:lpstr>
      <vt:lpstr>Reactive messaging</vt:lpstr>
      <vt:lpstr>Evento</vt:lpstr>
      <vt:lpstr>Eclipse Microprofile Reactive Messaging Spec 2.0</vt:lpstr>
      <vt:lpstr>PowerPoint Presentation</vt:lpstr>
      <vt:lpstr>PowerPoint Presentation</vt:lpstr>
      <vt:lpstr>Código imperativo</vt:lpstr>
      <vt:lpstr>Kafka</vt:lpstr>
      <vt:lpstr>PowerPoint Presentation</vt:lpstr>
      <vt:lpstr>Recursos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José Diaz</cp:lastModifiedBy>
  <cp:revision>1</cp:revision>
  <dcterms:created xsi:type="dcterms:W3CDTF">2025-09-23T16:36:47Z</dcterms:created>
  <dcterms:modified xsi:type="dcterms:W3CDTF">2025-09-23T16:48:15Z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Confidential … Oracle Internal</vt:lpwstr>
  </property>
  <property fmtid="{D5CDD505-2E9C-101B-9397-08002B2CF9AE}" pid="4" name="Created">
    <vt:filetime>2025-08-27T00:00:00Z</vt:filetime>
  </property>
  <property fmtid="{D5CDD505-2E9C-101B-9397-08002B2CF9AE}" pid="5" name="Creator">
    <vt:lpwstr>Acrobat PDFMaker 25 for PowerPoint</vt:lpwstr>
  </property>
  <property fmtid="{D5CDD505-2E9C-101B-9397-08002B2CF9AE}" pid="6" name="LastSaved">
    <vt:filetime>2025-09-23T00:00:00Z</vt:filetime>
  </property>
  <property fmtid="{D5CDD505-2E9C-101B-9397-08002B2CF9AE}" pid="7" name="MSIP_Label_a4de43ec-192a-49eb-8e54-baeb8c71bbbe_ActionId">
    <vt:lpwstr>f986c7c9-c811-400d-ad1a-e35b80a6cfd8</vt:lpwstr>
  </property>
  <property fmtid="{D5CDD505-2E9C-101B-9397-08002B2CF9AE}" pid="8" name="MSIP_Label_a4de43ec-192a-49eb-8e54-baeb8c71bbbe_ContentBits">
    <vt:lpwstr>2</vt:lpwstr>
  </property>
  <property fmtid="{D5CDD505-2E9C-101B-9397-08002B2CF9AE}" pid="9" name="MSIP_Label_a4de43ec-192a-49eb-8e54-baeb8c71bbbe_Enabled">
    <vt:lpwstr>true</vt:lpwstr>
  </property>
  <property fmtid="{D5CDD505-2E9C-101B-9397-08002B2CF9AE}" pid="10" name="MSIP_Label_a4de43ec-192a-49eb-8e54-baeb8c71bbbe_Method">
    <vt:lpwstr>Standard</vt:lpwstr>
  </property>
  <property fmtid="{D5CDD505-2E9C-101B-9397-08002B2CF9AE}" pid="11" name="MSIP_Label_a4de43ec-192a-49eb-8e54-baeb8c71bbbe_Name">
    <vt:lpwstr>Confidential … Oracle Internal</vt:lpwstr>
  </property>
  <property fmtid="{D5CDD505-2E9C-101B-9397-08002B2CF9AE}" pid="12" name="MSIP_Label_a4de43ec-192a-49eb-8e54-baeb8c71bbbe_SetDate">
    <vt:lpwstr>2025-08-27T22:03:51Z</vt:lpwstr>
  </property>
  <property fmtid="{D5CDD505-2E9C-101B-9397-08002B2CF9AE}" pid="13" name="MSIP_Label_a4de43ec-192a-49eb-8e54-baeb8c71bbbe_SiteId">
    <vt:lpwstr>4e2c6054-71cb-48f1-bd6c-3a9705aca71b</vt:lpwstr>
  </property>
  <property fmtid="{D5CDD505-2E9C-101B-9397-08002B2CF9AE}" pid="14" name="Producer">
    <vt:lpwstr>Adobe PDF Library 25.1.163</vt:lpwstr>
  </property>
</Properties>
</file>