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3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2" r:id="rId20"/>
  </p:sldIdLst>
  <p:sldSz cx="18288000" cy="10287000"/>
  <p:notesSz cx="6858000" cy="9144000"/>
  <p:embeddedFontLst>
    <p:embeddedFont>
      <p:font typeface="Barlow Condensed Bold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HK Grotesk" panose="020B0604020202020204" charset="0"/>
      <p:regular r:id="rId23"/>
    </p:embeddedFont>
    <p:embeddedFont>
      <p:font typeface="Mokoto" panose="020B0604020202020204" charset="0"/>
      <p:regular r:id="rId24"/>
    </p:embeddedFont>
    <p:embeddedFont>
      <p:font typeface="Open Sans" panose="020B0606030504020204" pitchFamily="34" charset="0"/>
      <p:regular r:id="rId25"/>
    </p:embeddedFont>
    <p:embeddedFont>
      <p:font typeface="Open Sans Bold" panose="020B0604020202020204" charset="0"/>
      <p:regular r:id="rId26"/>
    </p:embeddedFont>
    <p:embeddedFont>
      <p:font typeface="Times New Roman Bold" panose="02020803070505020304" pitchFamily="18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6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87541" y="3409744"/>
            <a:ext cx="505280" cy="627323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328545" y="3276412"/>
            <a:ext cx="13612298" cy="1867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8"/>
              </a:lnSpc>
            </a:pPr>
            <a:r>
              <a:rPr lang="en-US" sz="6449" b="1">
                <a:solidFill>
                  <a:srgbClr val="1F202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Predicting Disease Diagnosis using Patient Data and Advanced Classification Models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14653348" y="4376298"/>
            <a:ext cx="505280" cy="627323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712277" y="1403608"/>
            <a:ext cx="7315200" cy="2332736"/>
          </a:xfrm>
          <a:custGeom>
            <a:avLst/>
            <a:gdLst/>
            <a:ahLst/>
            <a:cxnLst/>
            <a:rect l="l" t="t" r="r" b="b"/>
            <a:pathLst>
              <a:path w="7315200" h="2332736">
                <a:moveTo>
                  <a:pt x="0" y="0"/>
                </a:moveTo>
                <a:lnTo>
                  <a:pt x="7315200" y="0"/>
                </a:lnTo>
                <a:lnTo>
                  <a:pt x="7315200" y="2332736"/>
                </a:lnTo>
                <a:lnTo>
                  <a:pt x="0" y="2332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78748" y="6236940"/>
            <a:ext cx="11612596" cy="216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BY: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Akhil Reddy Panuganti Harshavardhan Reddy Nyayam 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Javeria Dinar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Sirideep Vasamsetti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37702" y="1432183"/>
            <a:ext cx="11612596" cy="72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3"/>
              </a:lnSpc>
            </a:pPr>
            <a:r>
              <a:rPr lang="en-US" sz="49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MIS 637-WS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  <p:sp>
        <p:nvSpPr>
          <p:cNvPr id="16" name="TextBox 16"/>
          <p:cNvSpPr txBox="1"/>
          <p:nvPr/>
        </p:nvSpPr>
        <p:spPr>
          <a:xfrm rot="-5400000">
            <a:off x="-652446" y="3135418"/>
            <a:ext cx="6789917" cy="401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1"/>
              </a:lnSpc>
            </a:pPr>
            <a:r>
              <a:rPr lang="en-US" sz="9483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CONFUSION MATRIX FOR DECISION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03AA73-F3CE-FC24-7664-CD02220C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952500"/>
            <a:ext cx="10288149" cy="81611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2E603-162A-5130-F05E-72462A6F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52500"/>
            <a:ext cx="14859000" cy="81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BA07F-FFE7-B323-4BD7-024C11FC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6535399" cy="92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BD5-4D47-91B7-84BA-DD301D07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C1A7-4D76-940C-963C-EA987315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145000" cy="7962900"/>
          </a:xfrm>
        </p:spPr>
        <p:txBody>
          <a:bodyPr/>
          <a:lstStyle/>
          <a:p>
            <a:r>
              <a:rPr lang="en-US" dirty="0"/>
              <a:t>For neural  networks, we are getting model accuracy of 0.97 which shows a really positive results in terms of correctly predicting the diabetes patients.</a:t>
            </a:r>
          </a:p>
        </p:txBody>
      </p:sp>
    </p:spTree>
    <p:extLst>
      <p:ext uri="{BB962C8B-B14F-4D97-AF65-F5344CB8AC3E}">
        <p14:creationId xmlns:p14="http://schemas.microsoft.com/office/powerpoint/2010/main" val="378795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Code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1802940"/>
            <a:ext cx="16786659" cy="2381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7"/>
              </a:lnSpc>
            </a:pPr>
            <a:r>
              <a:rPr lang="en-US" sz="223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imports and Libraries: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mport pandas as pd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numpy as np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sklearn.model_selection import train_test_split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sklearn.linear_model import LogisticRegression</a:t>
            </a:r>
          </a:p>
          <a:p>
            <a:pPr algn="just">
              <a:lnSpc>
                <a:spcPts val="3127"/>
              </a:lnSpc>
              <a:spcBef>
                <a:spcPct val="0"/>
              </a:spcBef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sklearn.metrics import classification_report, accuracy_score, confusion_matrix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4165549"/>
            <a:ext cx="16786659" cy="160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7"/>
              </a:lnSpc>
            </a:pPr>
            <a:r>
              <a:rPr lang="en-US" sz="223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Loading and Cleaning: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df1 = pd.read_csv("file1.csv")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df2 = pd.read_csv("file2.csv")</a:t>
            </a:r>
          </a:p>
          <a:p>
            <a:pPr algn="just">
              <a:lnSpc>
                <a:spcPts val="3127"/>
              </a:lnSpc>
              <a:spcBef>
                <a:spcPct val="0"/>
              </a:spcBef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merged_df = pd.concat([df1, df2], axis=0)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261159" y="5750339"/>
            <a:ext cx="16786659" cy="8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302" lvl="1" indent="-241151" algn="just">
              <a:lnSpc>
                <a:spcPts val="3127"/>
              </a:lnSpc>
              <a:buFont typeface="Arial"/>
              <a:buChar char="•"/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two datasets, handled missing values, and dropped irrelevant columns.</a:t>
            </a:r>
          </a:p>
          <a:p>
            <a:pPr algn="just">
              <a:lnSpc>
                <a:spcPts val="3127"/>
              </a:lnSpc>
              <a:spcBef>
                <a:spcPct val="0"/>
              </a:spcBef>
            </a:pPr>
            <a:endParaRPr lang="en-US" sz="22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0" y="6112494"/>
            <a:ext cx="16786659" cy="160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7"/>
              </a:lnSpc>
            </a:pPr>
            <a:r>
              <a:rPr lang="en-US" sz="223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Train-Test Split: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merged_df.drop(['target'], axis=1)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merged_df['target']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test_size=0.2, random_state=42)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7903602"/>
            <a:ext cx="16786659" cy="160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7"/>
              </a:lnSpc>
            </a:pPr>
            <a:r>
              <a:rPr lang="en-US" sz="223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Training: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= LogisticRegression(max_iter=1000)</a:t>
            </a:r>
          </a:p>
          <a:p>
            <a:pPr algn="just">
              <a:lnSpc>
                <a:spcPts val="3127"/>
              </a:lnSpc>
            </a:pPr>
            <a:r>
              <a:rPr lang="en-US" sz="22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model.fit(X_train, y_train)</a:t>
            </a:r>
          </a:p>
          <a:p>
            <a:pPr algn="just">
              <a:lnSpc>
                <a:spcPts val="3127"/>
              </a:lnSpc>
            </a:pPr>
            <a:endParaRPr lang="en-US" sz="22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Code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2510568"/>
            <a:ext cx="16220192" cy="56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Environment: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3.9 with Jupyter Notebook.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Pandas, NumPy: Data manipulation and analysis.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Scikit-learn: Machine learning pipeline implementation.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Matplotlib, Seaborn: Visualization.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Code Segments: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(scaling, encoding).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and cross-validation.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 computation.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Confusion Matrix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2510568"/>
            <a:ext cx="16220192" cy="56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11"/>
              </a:lnSpc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for Logistic Regression: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Predicted/Actual                        Positive                                      Negative</a:t>
            </a:r>
          </a:p>
          <a:p>
            <a:pPr marL="766407" lvl="1" indent="-383204" algn="just">
              <a:lnSpc>
                <a:spcPts val="4011"/>
              </a:lnSpc>
              <a:buFont typeface="Arial"/>
              <a:buChar char="•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                                         TP                                                 FP</a:t>
            </a:r>
          </a:p>
          <a:p>
            <a:pPr marL="766407" lvl="1" indent="-383204" algn="just">
              <a:lnSpc>
                <a:spcPts val="4011"/>
              </a:lnSpc>
              <a:buFont typeface="Arial"/>
              <a:buChar char="•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                                       FN                                                TN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Positives (TP): Correctly predicted positives.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Positives (FP): Incorrectly predicted as positive.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Negatives (TN): Correctly predicted negatives.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Negatives (FN): Incorrectly predicted as negative.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4604553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Evaluation of Metrics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2510568"/>
            <a:ext cx="16220192" cy="56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for Logistic Regression: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(TP + TN) / (TP + FP + TN + FN)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TP / (TP + FP)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TP / (TP + FN)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 Harmonic mean of precision and recall.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Results: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85%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90%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80%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 85%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2873" y="1847333"/>
            <a:ext cx="16220192" cy="9166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and decision tree models demonstrated strong predictive power.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features for prediction: age, glucose, BMI, and insulin.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detection is achievable with a minimum 80% model accuracy.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Impact: Supports clinical decision-making and preventive healthcare strategies.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additional machine learning algorithms (like Random Forest or XGBoost) for better accuracy.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more datasets to improve model generalizability.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 The machine learning models developed can be scaled to predict other health conditions by integrating more datasets, thereby broadening the impact of predictive healthcare tools.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Interpretability: The use of logistic regression and decision tree models enhances the interpretability of results, enabling healthcare professionals to understand and trust model decisions, which is crucial for clinical applications.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243404" y="5626628"/>
            <a:ext cx="7801192" cy="55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51632" y="4171798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845062" y="0"/>
            <a:ext cx="6414238" cy="5703226"/>
          </a:xfrm>
          <a:custGeom>
            <a:avLst/>
            <a:gdLst/>
            <a:ahLst/>
            <a:cxnLst/>
            <a:rect l="l" t="t" r="r" b="b"/>
            <a:pathLst>
              <a:path w="6414238" h="5703226">
                <a:moveTo>
                  <a:pt x="0" y="0"/>
                </a:moveTo>
                <a:lnTo>
                  <a:pt x="6414238" y="0"/>
                </a:lnTo>
                <a:lnTo>
                  <a:pt x="6414238" y="5703226"/>
                </a:lnTo>
                <a:lnTo>
                  <a:pt x="0" y="5703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038604" y="3290723"/>
            <a:ext cx="12622754" cy="430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60" lvl="1" indent="-329230" algn="l">
              <a:lnSpc>
                <a:spcPts val="3446"/>
              </a:lnSpc>
              <a:buAutoNum type="arabicPeriod"/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Project Definition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2. Problem Statement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3. Dataset Overview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4. Data cleaning 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5. Outliner cleaning 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6. Explanatory data analysis ( graph)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7. About algorithm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8. Code 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9. Evaluation of Metrics</a:t>
            </a:r>
          </a:p>
          <a:p>
            <a:pPr algn="l">
              <a:lnSpc>
                <a:spcPts val="3446"/>
              </a:lnSpc>
            </a:pPr>
            <a:r>
              <a:rPr lang="en-US" sz="3049">
                <a:solidFill>
                  <a:srgbClr val="02CDFF"/>
                </a:solidFill>
                <a:latin typeface="Mokoto"/>
                <a:ea typeface="Mokoto"/>
                <a:cs typeface="Mokoto"/>
                <a:sym typeface="Mokoto"/>
              </a:rPr>
              <a:t>10. 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8129" y="1522247"/>
            <a:ext cx="920770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10005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CONTENT: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2382084"/>
            <a:ext cx="16230600" cy="713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894" lvl="1" indent="-333947" algn="just">
              <a:lnSpc>
                <a:spcPts val="3495"/>
              </a:lnSpc>
              <a:buAutoNum type="arabicPeriod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leverage machine learning for better healthcare outcomes.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demonstrate data science's capability in addressing real-world problems.</a:t>
            </a:r>
          </a:p>
          <a:p>
            <a:pPr marL="667894" lvl="1" indent="-333947" algn="just">
              <a:lnSpc>
                <a:spcPts val="3495"/>
              </a:lnSpc>
              <a:buAutoNum type="arabicPeriod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early detection of diabetes and cardiovascular risks using patient data.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feature importance to understand significant health indicators.</a:t>
            </a:r>
          </a:p>
          <a:p>
            <a:pPr marL="667894" lvl="1" indent="-333947" algn="just">
              <a:lnSpc>
                <a:spcPts val="3495"/>
              </a:lnSpc>
              <a:buAutoNum type="arabicPeriod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Innovation: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demographic, clinical, and lifestyle data for a holistic prediction model.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interpretability and usability in healthcare settings.</a:t>
            </a:r>
          </a:p>
          <a:p>
            <a:pPr marL="667894" lvl="1" indent="-333947" algn="just">
              <a:lnSpc>
                <a:spcPts val="3495"/>
              </a:lnSpc>
              <a:buAutoNum type="arabicPeriod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Goals: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predictive models with a minimum accuracy of 80%.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insights for preventive healthcare and personalized treatment.</a:t>
            </a:r>
          </a:p>
          <a:p>
            <a:pPr marL="667894" lvl="1" indent="-333947" algn="just">
              <a:lnSpc>
                <a:spcPts val="3495"/>
              </a:lnSpc>
              <a:buAutoNum type="arabicPeriod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Addressed: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Variability in patient data (e.g., different demographics).</a:t>
            </a:r>
          </a:p>
          <a:p>
            <a:pPr marL="1335787" lvl="2" indent="-445262" algn="just">
              <a:lnSpc>
                <a:spcPts val="3495"/>
              </a:lnSpc>
              <a:buFont typeface="Arial"/>
              <a:buChar char="⚬"/>
            </a:pPr>
            <a:r>
              <a:rPr lang="en-US" sz="30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disease prediction in non-linear scenarios.</a:t>
            </a:r>
          </a:p>
          <a:p>
            <a:pPr algn="just">
              <a:lnSpc>
                <a:spcPts val="3947"/>
              </a:lnSpc>
            </a:pPr>
            <a:endParaRPr lang="en-US" sz="3093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47C5FB"/>
                </a:solidFill>
                <a:latin typeface="Mokoto"/>
                <a:ea typeface="Mokoto"/>
                <a:cs typeface="Mokoto"/>
                <a:sym typeface="Mokoto"/>
              </a:rPr>
              <a:t>Project Definition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1264844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47C5FB"/>
                </a:solidFill>
                <a:latin typeface="Mokoto"/>
                <a:ea typeface="Mokoto"/>
                <a:cs typeface="Mokoto"/>
                <a:sym typeface="Mokoto"/>
              </a:rPr>
              <a:t>Problem Statement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021782"/>
            <a:ext cx="16230600" cy="852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125" lvl="1" indent="-301563" algn="just">
              <a:lnSpc>
                <a:spcPts val="3156"/>
              </a:lnSpc>
              <a:buAutoNum type="arabicPeriod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Limitations: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diagnostic methods often rely on symptoms, leading to delayed detection.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evaluation of health data is time-consuming and prone to errors.</a:t>
            </a:r>
          </a:p>
          <a:p>
            <a:pPr marL="603125" lvl="1" indent="-301563" algn="just">
              <a:lnSpc>
                <a:spcPts val="3156"/>
              </a:lnSpc>
              <a:buAutoNum type="arabicPeriod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Implications: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diagnosis increases the risk of severe health complications, including mortality.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healthcare costs due to advanced-stage treatments.</a:t>
            </a:r>
          </a:p>
          <a:p>
            <a:pPr marL="603125" lvl="1" indent="-301563" algn="just">
              <a:lnSpc>
                <a:spcPts val="3156"/>
              </a:lnSpc>
              <a:buAutoNum type="arabicPeriod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Data: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data involves multiple variables (e.g., demographics, clinical, and lifestyle factors).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meaningful patterns in high-dimensional data is challenging.</a:t>
            </a:r>
          </a:p>
          <a:p>
            <a:pPr marL="603125" lvl="1" indent="-301563" algn="just">
              <a:lnSpc>
                <a:spcPts val="3156"/>
              </a:lnSpc>
              <a:buAutoNum type="arabicPeriod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 for Machine Learning: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the identification of risk factors and patterns in data.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probabilistic predictions to guide timely interventions.</a:t>
            </a:r>
          </a:p>
          <a:p>
            <a:pPr marL="603125" lvl="1" indent="-301563" algn="just">
              <a:lnSpc>
                <a:spcPts val="3156"/>
              </a:lnSpc>
              <a:buAutoNum type="arabicPeriod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Challenges in Diabetes and Cardiovascular Risk: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Diabetes: Chronic condition with silent progression; lifestyle and clinical variables are critical.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Risks: Requires integration of multiple factors like hypertension, cholesterol, and lifestyle behaviors.</a:t>
            </a:r>
          </a:p>
          <a:p>
            <a:pPr marL="603125" lvl="1" indent="-301563" algn="just">
              <a:lnSpc>
                <a:spcPts val="3156"/>
              </a:lnSpc>
              <a:buAutoNum type="arabicPeriod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Stakeholders: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Patients: Early detection for better management and outcomes.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Providers: Data-driven support for clinical decisions.</a:t>
            </a:r>
          </a:p>
          <a:p>
            <a:pPr marL="1206251" lvl="2" indent="-402084" algn="just">
              <a:lnSpc>
                <a:spcPts val="3156"/>
              </a:lnSpc>
              <a:buFont typeface="Arial"/>
              <a:buChar char="⚬"/>
            </a:pPr>
            <a:r>
              <a:rPr lang="en-US" sz="2793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Makers: Insights to develop targeted preventive strategies.</a:t>
            </a:r>
          </a:p>
          <a:p>
            <a:pPr algn="just">
              <a:lnSpc>
                <a:spcPts val="3608"/>
              </a:lnSpc>
            </a:pPr>
            <a:endParaRPr lang="en-US" sz="2793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76325"/>
            <a:ext cx="10790688" cy="815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47C5FB"/>
                </a:solidFill>
                <a:latin typeface="Mokoto"/>
                <a:ea typeface="Mokoto"/>
                <a:cs typeface="Mokoto"/>
                <a:sym typeface="Mokoto"/>
              </a:rPr>
              <a:t>Dataset Overview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9108" y="2510568"/>
            <a:ext cx="16220192" cy="613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and Structure: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two Kaggle datasets for comprehensive feature coverage.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Total: 100,768 samples with 13 attributes.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Demographics: Age, sex, number of pregnancies.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Metrics: BMI, HbA1c, blood glucose levels.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Lifestyle Factors: Smoking history, hypertension.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classification: 0 (No diabetes), 1 (Diabetes).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of Data: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 representation of features aiding in robust model training.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76325"/>
            <a:ext cx="10790688" cy="815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47C5FB"/>
                </a:solidFill>
                <a:latin typeface="Mokoto"/>
                <a:ea typeface="Mokoto"/>
                <a:cs typeface="Mokoto"/>
                <a:sym typeface="Mokoto"/>
              </a:rPr>
              <a:t>Data cleaning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2510568"/>
            <a:ext cx="16220192" cy="462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Taken: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missing values through imputation techniques.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duplicate and irrelevant records.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data formats and units.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Actions: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inconsistencies in categorical variables (e.g., sex, smoking history).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Addressed redundant features with no predictive value.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Outliner cleaning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2510568"/>
            <a:ext cx="16220192" cy="462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Methods: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Z-score and IQR for numeric attributes.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inspection using boxplots and scatterplots.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Outliers In: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levels exceeding physiological ranges.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Extremely low or high BMI values.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Data: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data reliability and reduced noise for better model performance.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76325"/>
            <a:ext cx="10790688" cy="81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5702">
                <a:solidFill>
                  <a:srgbClr val="010005"/>
                </a:solidFill>
                <a:latin typeface="Mokoto"/>
                <a:ea typeface="Mokoto"/>
                <a:cs typeface="Mokoto"/>
                <a:sym typeface="Mokoto"/>
              </a:rPr>
              <a:t>About algorithm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108" y="2510568"/>
            <a:ext cx="16220192" cy="664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Used to predict binary outcomes (e.g., 0 or 1 for diabetes prediction).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Assumption: Logit (log-odds) function for classification.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 Simple, interpretable, efficient.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Struggles with non-linear relationships.</a:t>
            </a:r>
          </a:p>
          <a:p>
            <a:pPr marL="766407" lvl="1" indent="-383204" algn="just">
              <a:lnSpc>
                <a:spcPts val="4011"/>
              </a:lnSpc>
              <a:buAutoNum type="arabi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A tree-like model of decisions and consequences.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 Split data based on features and criteria at each node.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 Easy to visualize, interpretable.</a:t>
            </a:r>
          </a:p>
          <a:p>
            <a:pPr marL="1532814" lvl="2" indent="-510938" algn="just">
              <a:lnSpc>
                <a:spcPts val="4011"/>
              </a:lnSpc>
              <a:buAutoNum type="alphaLcPeriod"/>
            </a:pPr>
            <a:r>
              <a:rPr lang="en-US" sz="3549">
                <a:solidFill>
                  <a:srgbClr val="010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Prone to overfitting without pruning.</a:t>
            </a: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011"/>
              </a:lnSpc>
            </a:pPr>
            <a:endParaRPr lang="en-US" sz="3549">
              <a:solidFill>
                <a:srgbClr val="0100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GROUP-2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10219" y="3944354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10219" y="5774652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10219" y="7604951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10001" y="2933540"/>
            <a:ext cx="6789917" cy="269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1"/>
              </a:lnSpc>
            </a:pPr>
            <a:r>
              <a:rPr lang="en-US" sz="9483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CONFUSION MATRIX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34912C-CAD0-C3D9-90C3-501725930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36254"/>
            <a:ext cx="9905999" cy="7877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Office PowerPoint</Application>
  <PresentationFormat>Custom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 Bold</vt:lpstr>
      <vt:lpstr>HK Grotesk</vt:lpstr>
      <vt:lpstr>Glacial Indifference Bold</vt:lpstr>
      <vt:lpstr>Barlow Condensed Bold</vt:lpstr>
      <vt:lpstr>Mokoto</vt:lpstr>
      <vt:lpstr>Open Sans Bold</vt:lpstr>
      <vt:lpstr>Times New Roman</vt:lpstr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Javeria Dinar</cp:lastModifiedBy>
  <cp:revision>2</cp:revision>
  <dcterms:created xsi:type="dcterms:W3CDTF">2006-08-16T00:00:00Z</dcterms:created>
  <dcterms:modified xsi:type="dcterms:W3CDTF">2024-12-17T04:53:06Z</dcterms:modified>
  <dc:identifier>DAGZHTwCD_s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2024-12-17T04:53:02Z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fb463a05-c14f-421b-9039-891c7511873e</vt:lpwstr>
  </property>
  <property fmtid="{D5CDD505-2E9C-101B-9397-08002B2CF9AE}" pid="8" name="MSIP_Label_a73fd474-4f3c-44ed-88fb-5cc4bd2471bf_ContentBits">
    <vt:lpwstr>0</vt:lpwstr>
  </property>
</Properties>
</file>