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1"/>
  </p:notesMasterIdLst>
  <p:sldIdLst>
    <p:sldId id="258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2754313" cy="1547813"/>
  <p:notesSz cx="6858000" cy="9144000"/>
  <p:defaultTextStyle>
    <a:defPPr>
      <a:defRPr lang="en-US"/>
    </a:defPPr>
    <a:lvl1pPr marL="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1pPr>
    <a:lvl2pPr marL="129616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2pPr>
    <a:lvl3pPr marL="259232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3pPr>
    <a:lvl4pPr marL="388849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4pPr>
    <a:lvl5pPr marL="518465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5pPr>
    <a:lvl6pPr marL="648081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6pPr>
    <a:lvl7pPr marL="777697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7pPr>
    <a:lvl8pPr marL="907313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8pPr>
    <a:lvl9pPr marL="103693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7"/>
    <p:restoredTop sz="86275"/>
  </p:normalViewPr>
  <p:slideViewPr>
    <p:cSldViewPr snapToGrid="0" snapToObjects="1">
      <p:cViewPr varScale="1">
        <p:scale>
          <a:sx n="380" d="100"/>
          <a:sy n="380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E3BCF-57AA-584B-8BBA-6E2B489CD565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2625" y="1143000"/>
            <a:ext cx="5492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ACFCB-3406-AA4C-8F87-1C5F4EAA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1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1143000"/>
            <a:ext cx="5492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55D9A-0677-B04E-8F7E-BBF6D52C47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4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AIDA is basically an interactive data science frame work that resides in the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CFCB-3406-AA4C-8F87-1C5F4EAA53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All datasets are encapsulated using a </a:t>
            </a:r>
            <a:r>
              <a:rPr lang="en-US" dirty="0" err="1">
                <a:solidFill>
                  <a:srgbClr val="C00000"/>
                </a:solidFill>
              </a:rPr>
              <a:t>TabularData</a:t>
            </a:r>
            <a:r>
              <a:rPr lang="en-US" dirty="0">
                <a:solidFill>
                  <a:srgbClr val="C00000"/>
                </a:solidFill>
              </a:rPr>
              <a:t>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CFCB-3406-AA4C-8F87-1C5F4EAA53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66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can use a client side environment like </a:t>
            </a:r>
            <a:r>
              <a:rPr lang="en-US" dirty="0" err="1"/>
              <a:t>Jupyter</a:t>
            </a:r>
            <a:r>
              <a:rPr lang="en-US" dirty="0"/>
              <a:t> notebook to work with AIDA.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CFCB-3406-AA4C-8F87-1C5F4EAA53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37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computation request at the client side is seamlessly sent to AIDA’s server using an internal RMI framework and is performed near-data.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CFCB-3406-AA4C-8F87-1C5F4EAA53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3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Relational operations are performed using the RDBMS.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CFCB-3406-AA4C-8F87-1C5F4EAA53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4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is performed using NumPy.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CFCB-3406-AA4C-8F87-1C5F4EAA53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Visualizations are supported using Matplotlib and </a:t>
            </a:r>
            <a:r>
              <a:rPr lang="en-US" dirty="0" err="1">
                <a:solidFill>
                  <a:srgbClr val="C00000"/>
                </a:solidFill>
              </a:rPr>
              <a:t>Plotly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CFCB-3406-AA4C-8F87-1C5F4EAA53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11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CFCB-3406-AA4C-8F87-1C5F4EAA53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289" y="253311"/>
            <a:ext cx="2065735" cy="538868"/>
          </a:xfrm>
        </p:spPr>
        <p:txBody>
          <a:bodyPr anchor="b"/>
          <a:lstStyle>
            <a:lvl1pPr algn="ctr">
              <a:defRPr sz="1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289" y="812960"/>
            <a:ext cx="2065735" cy="373696"/>
          </a:xfrm>
        </p:spPr>
        <p:txBody>
          <a:bodyPr/>
          <a:lstStyle>
            <a:lvl1pPr marL="0" indent="0" algn="ctr">
              <a:buNone/>
              <a:defRPr sz="542"/>
            </a:lvl1pPr>
            <a:lvl2pPr marL="103190" indent="0" algn="ctr">
              <a:buNone/>
              <a:defRPr sz="451"/>
            </a:lvl2pPr>
            <a:lvl3pPr marL="206380" indent="0" algn="ctr">
              <a:buNone/>
              <a:defRPr sz="406"/>
            </a:lvl3pPr>
            <a:lvl4pPr marL="309570" indent="0" algn="ctr">
              <a:buNone/>
              <a:defRPr sz="361"/>
            </a:lvl4pPr>
            <a:lvl5pPr marL="412760" indent="0" algn="ctr">
              <a:buNone/>
              <a:defRPr sz="361"/>
            </a:lvl5pPr>
            <a:lvl6pPr marL="515950" indent="0" algn="ctr">
              <a:buNone/>
              <a:defRPr sz="361"/>
            </a:lvl6pPr>
            <a:lvl7pPr marL="619140" indent="0" algn="ctr">
              <a:buNone/>
              <a:defRPr sz="361"/>
            </a:lvl7pPr>
            <a:lvl8pPr marL="722330" indent="0" algn="ctr">
              <a:buNone/>
              <a:defRPr sz="361"/>
            </a:lvl8pPr>
            <a:lvl9pPr marL="825520" indent="0" algn="ctr">
              <a:buNone/>
              <a:defRPr sz="3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4874-20D1-FE45-85B1-43C3B1AD6BFF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7529-0C9F-9745-AFCE-4B5FD322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4874-20D1-FE45-85B1-43C3B1AD6BFF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7529-0C9F-9745-AFCE-4B5FD322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9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1055" y="82407"/>
            <a:ext cx="593899" cy="1311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9359" y="82407"/>
            <a:ext cx="1747267" cy="1311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4874-20D1-FE45-85B1-43C3B1AD6BFF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7529-0C9F-9745-AFCE-4B5FD322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4874-20D1-FE45-85B1-43C3B1AD6BFF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7529-0C9F-9745-AFCE-4B5FD322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24" y="385879"/>
            <a:ext cx="2375595" cy="643847"/>
          </a:xfrm>
        </p:spPr>
        <p:txBody>
          <a:bodyPr anchor="b"/>
          <a:lstStyle>
            <a:lvl1pPr>
              <a:defRPr sz="1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924" y="1035817"/>
            <a:ext cx="2375595" cy="338584"/>
          </a:xfrm>
        </p:spPr>
        <p:txBody>
          <a:bodyPr/>
          <a:lstStyle>
            <a:lvl1pPr marL="0" indent="0">
              <a:buNone/>
              <a:defRPr sz="542">
                <a:solidFill>
                  <a:schemeClr val="tx1">
                    <a:tint val="75000"/>
                  </a:schemeClr>
                </a:solidFill>
              </a:defRPr>
            </a:lvl1pPr>
            <a:lvl2pPr marL="103190" indent="0">
              <a:buNone/>
              <a:defRPr sz="451">
                <a:solidFill>
                  <a:schemeClr val="tx1">
                    <a:tint val="75000"/>
                  </a:schemeClr>
                </a:solidFill>
              </a:defRPr>
            </a:lvl2pPr>
            <a:lvl3pPr marL="206380" indent="0">
              <a:buNone/>
              <a:defRPr sz="406">
                <a:solidFill>
                  <a:schemeClr val="tx1">
                    <a:tint val="75000"/>
                  </a:schemeClr>
                </a:solidFill>
              </a:defRPr>
            </a:lvl3pPr>
            <a:lvl4pPr marL="30957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4pPr>
            <a:lvl5pPr marL="41276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5pPr>
            <a:lvl6pPr marL="51595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6pPr>
            <a:lvl7pPr marL="61914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7pPr>
            <a:lvl8pPr marL="72233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8pPr>
            <a:lvl9pPr marL="82552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4874-20D1-FE45-85B1-43C3B1AD6BFF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7529-0C9F-9745-AFCE-4B5FD322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7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359" y="412034"/>
            <a:ext cx="1170583" cy="98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371" y="412034"/>
            <a:ext cx="1170583" cy="98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4874-20D1-FE45-85B1-43C3B1AD6BFF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7529-0C9F-9745-AFCE-4B5FD322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1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18" y="82407"/>
            <a:ext cx="2375595" cy="299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718" y="379429"/>
            <a:ext cx="1165203" cy="185952"/>
          </a:xfrm>
        </p:spPr>
        <p:txBody>
          <a:bodyPr anchor="b"/>
          <a:lstStyle>
            <a:lvl1pPr marL="0" indent="0">
              <a:buNone/>
              <a:defRPr sz="542" b="1"/>
            </a:lvl1pPr>
            <a:lvl2pPr marL="103190" indent="0">
              <a:buNone/>
              <a:defRPr sz="451" b="1"/>
            </a:lvl2pPr>
            <a:lvl3pPr marL="206380" indent="0">
              <a:buNone/>
              <a:defRPr sz="406" b="1"/>
            </a:lvl3pPr>
            <a:lvl4pPr marL="309570" indent="0">
              <a:buNone/>
              <a:defRPr sz="361" b="1"/>
            </a:lvl4pPr>
            <a:lvl5pPr marL="412760" indent="0">
              <a:buNone/>
              <a:defRPr sz="361" b="1"/>
            </a:lvl5pPr>
            <a:lvl6pPr marL="515950" indent="0">
              <a:buNone/>
              <a:defRPr sz="361" b="1"/>
            </a:lvl6pPr>
            <a:lvl7pPr marL="619140" indent="0">
              <a:buNone/>
              <a:defRPr sz="361" b="1"/>
            </a:lvl7pPr>
            <a:lvl8pPr marL="722330" indent="0">
              <a:buNone/>
              <a:defRPr sz="361" b="1"/>
            </a:lvl8pPr>
            <a:lvl9pPr marL="825520" indent="0">
              <a:buNone/>
              <a:defRPr sz="3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718" y="565382"/>
            <a:ext cx="1165203" cy="8315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4371" y="379429"/>
            <a:ext cx="1170942" cy="185952"/>
          </a:xfrm>
        </p:spPr>
        <p:txBody>
          <a:bodyPr anchor="b"/>
          <a:lstStyle>
            <a:lvl1pPr marL="0" indent="0">
              <a:buNone/>
              <a:defRPr sz="542" b="1"/>
            </a:lvl1pPr>
            <a:lvl2pPr marL="103190" indent="0">
              <a:buNone/>
              <a:defRPr sz="451" b="1"/>
            </a:lvl2pPr>
            <a:lvl3pPr marL="206380" indent="0">
              <a:buNone/>
              <a:defRPr sz="406" b="1"/>
            </a:lvl3pPr>
            <a:lvl4pPr marL="309570" indent="0">
              <a:buNone/>
              <a:defRPr sz="361" b="1"/>
            </a:lvl4pPr>
            <a:lvl5pPr marL="412760" indent="0">
              <a:buNone/>
              <a:defRPr sz="361" b="1"/>
            </a:lvl5pPr>
            <a:lvl6pPr marL="515950" indent="0">
              <a:buNone/>
              <a:defRPr sz="361" b="1"/>
            </a:lvl6pPr>
            <a:lvl7pPr marL="619140" indent="0">
              <a:buNone/>
              <a:defRPr sz="361" b="1"/>
            </a:lvl7pPr>
            <a:lvl8pPr marL="722330" indent="0">
              <a:buNone/>
              <a:defRPr sz="361" b="1"/>
            </a:lvl8pPr>
            <a:lvl9pPr marL="825520" indent="0">
              <a:buNone/>
              <a:defRPr sz="3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4371" y="565382"/>
            <a:ext cx="1170942" cy="8315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4874-20D1-FE45-85B1-43C3B1AD6BFF}" type="datetimeFigureOut">
              <a:rPr lang="en-US" smtClean="0"/>
              <a:t>8/14/19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7529-0C9F-9745-AFCE-4B5FD322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6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4874-20D1-FE45-85B1-43C3B1AD6BFF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7529-0C9F-9745-AFCE-4B5FD322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4874-20D1-FE45-85B1-43C3B1AD6BFF}" type="datetimeFigureOut">
              <a:rPr lang="en-US" smtClean="0"/>
              <a:t>8/14/19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7529-0C9F-9745-AFCE-4B5FD322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4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18" y="103188"/>
            <a:ext cx="888338" cy="361156"/>
          </a:xfrm>
        </p:spPr>
        <p:txBody>
          <a:bodyPr anchor="b"/>
          <a:lstStyle>
            <a:lvl1pPr>
              <a:defRPr sz="7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942" y="222857"/>
            <a:ext cx="1394371" cy="1099950"/>
          </a:xfrm>
        </p:spPr>
        <p:txBody>
          <a:bodyPr/>
          <a:lstStyle>
            <a:lvl1pPr>
              <a:defRPr sz="722"/>
            </a:lvl1pPr>
            <a:lvl2pPr>
              <a:defRPr sz="632"/>
            </a:lvl2pPr>
            <a:lvl3pPr>
              <a:defRPr sz="542"/>
            </a:lvl3pPr>
            <a:lvl4pPr>
              <a:defRPr sz="451"/>
            </a:lvl4pPr>
            <a:lvl5pPr>
              <a:defRPr sz="451"/>
            </a:lvl5pPr>
            <a:lvl6pPr>
              <a:defRPr sz="451"/>
            </a:lvl6pPr>
            <a:lvl7pPr>
              <a:defRPr sz="451"/>
            </a:lvl7pPr>
            <a:lvl8pPr>
              <a:defRPr sz="451"/>
            </a:lvl8pPr>
            <a:lvl9pPr>
              <a:defRPr sz="45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718" y="464344"/>
            <a:ext cx="888338" cy="860255"/>
          </a:xfrm>
        </p:spPr>
        <p:txBody>
          <a:bodyPr/>
          <a:lstStyle>
            <a:lvl1pPr marL="0" indent="0">
              <a:buNone/>
              <a:defRPr sz="361"/>
            </a:lvl1pPr>
            <a:lvl2pPr marL="103190" indent="0">
              <a:buNone/>
              <a:defRPr sz="316"/>
            </a:lvl2pPr>
            <a:lvl3pPr marL="206380" indent="0">
              <a:buNone/>
              <a:defRPr sz="271"/>
            </a:lvl3pPr>
            <a:lvl4pPr marL="309570" indent="0">
              <a:buNone/>
              <a:defRPr sz="226"/>
            </a:lvl4pPr>
            <a:lvl5pPr marL="412760" indent="0">
              <a:buNone/>
              <a:defRPr sz="226"/>
            </a:lvl5pPr>
            <a:lvl6pPr marL="515950" indent="0">
              <a:buNone/>
              <a:defRPr sz="226"/>
            </a:lvl6pPr>
            <a:lvl7pPr marL="619140" indent="0">
              <a:buNone/>
              <a:defRPr sz="226"/>
            </a:lvl7pPr>
            <a:lvl8pPr marL="722330" indent="0">
              <a:buNone/>
              <a:defRPr sz="226"/>
            </a:lvl8pPr>
            <a:lvl9pPr marL="825520" indent="0">
              <a:buNone/>
              <a:defRPr sz="22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4874-20D1-FE45-85B1-43C3B1AD6BFF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7529-0C9F-9745-AFCE-4B5FD322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0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18" y="103188"/>
            <a:ext cx="888338" cy="361156"/>
          </a:xfrm>
        </p:spPr>
        <p:txBody>
          <a:bodyPr anchor="b"/>
          <a:lstStyle>
            <a:lvl1pPr>
              <a:defRPr sz="7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0942" y="222857"/>
            <a:ext cx="1394371" cy="1099950"/>
          </a:xfrm>
        </p:spPr>
        <p:txBody>
          <a:bodyPr anchor="t"/>
          <a:lstStyle>
            <a:lvl1pPr marL="0" indent="0">
              <a:buNone/>
              <a:defRPr sz="722"/>
            </a:lvl1pPr>
            <a:lvl2pPr marL="103190" indent="0">
              <a:buNone/>
              <a:defRPr sz="632"/>
            </a:lvl2pPr>
            <a:lvl3pPr marL="206380" indent="0">
              <a:buNone/>
              <a:defRPr sz="542"/>
            </a:lvl3pPr>
            <a:lvl4pPr marL="309570" indent="0">
              <a:buNone/>
              <a:defRPr sz="451"/>
            </a:lvl4pPr>
            <a:lvl5pPr marL="412760" indent="0">
              <a:buNone/>
              <a:defRPr sz="451"/>
            </a:lvl5pPr>
            <a:lvl6pPr marL="515950" indent="0">
              <a:buNone/>
              <a:defRPr sz="451"/>
            </a:lvl6pPr>
            <a:lvl7pPr marL="619140" indent="0">
              <a:buNone/>
              <a:defRPr sz="451"/>
            </a:lvl7pPr>
            <a:lvl8pPr marL="722330" indent="0">
              <a:buNone/>
              <a:defRPr sz="451"/>
            </a:lvl8pPr>
            <a:lvl9pPr marL="825520" indent="0">
              <a:buNone/>
              <a:defRPr sz="45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718" y="464344"/>
            <a:ext cx="888338" cy="860255"/>
          </a:xfrm>
        </p:spPr>
        <p:txBody>
          <a:bodyPr/>
          <a:lstStyle>
            <a:lvl1pPr marL="0" indent="0">
              <a:buNone/>
              <a:defRPr sz="361"/>
            </a:lvl1pPr>
            <a:lvl2pPr marL="103190" indent="0">
              <a:buNone/>
              <a:defRPr sz="316"/>
            </a:lvl2pPr>
            <a:lvl3pPr marL="206380" indent="0">
              <a:buNone/>
              <a:defRPr sz="271"/>
            </a:lvl3pPr>
            <a:lvl4pPr marL="309570" indent="0">
              <a:buNone/>
              <a:defRPr sz="226"/>
            </a:lvl4pPr>
            <a:lvl5pPr marL="412760" indent="0">
              <a:buNone/>
              <a:defRPr sz="226"/>
            </a:lvl5pPr>
            <a:lvl6pPr marL="515950" indent="0">
              <a:buNone/>
              <a:defRPr sz="226"/>
            </a:lvl6pPr>
            <a:lvl7pPr marL="619140" indent="0">
              <a:buNone/>
              <a:defRPr sz="226"/>
            </a:lvl7pPr>
            <a:lvl8pPr marL="722330" indent="0">
              <a:buNone/>
              <a:defRPr sz="226"/>
            </a:lvl8pPr>
            <a:lvl9pPr marL="825520" indent="0">
              <a:buNone/>
              <a:defRPr sz="22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4874-20D1-FE45-85B1-43C3B1AD6BFF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7529-0C9F-9745-AFCE-4B5FD322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359" y="82407"/>
            <a:ext cx="2375595" cy="299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359" y="412034"/>
            <a:ext cx="2375595" cy="98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9359" y="1434593"/>
            <a:ext cx="619720" cy="82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4874-20D1-FE45-85B1-43C3B1AD6BFF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366" y="1434593"/>
            <a:ext cx="929581" cy="82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5234" y="1434593"/>
            <a:ext cx="619720" cy="82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7529-0C9F-9745-AFCE-4B5FD322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206380" rtl="0" eaLnBrk="1" latinLnBrk="0" hangingPunct="1">
        <a:lnSpc>
          <a:spcPct val="90000"/>
        </a:lnSpc>
        <a:spcBef>
          <a:spcPct val="0"/>
        </a:spcBef>
        <a:buNone/>
        <a:defRPr sz="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95" indent="-51595" algn="l" defTabSz="20638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632" kern="1200">
          <a:solidFill>
            <a:schemeClr val="tx1"/>
          </a:solidFill>
          <a:latin typeface="+mn-lt"/>
          <a:ea typeface="+mn-ea"/>
          <a:cs typeface="+mn-cs"/>
        </a:defRPr>
      </a:lvl1pPr>
      <a:lvl2pPr marL="15478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542" kern="1200">
          <a:solidFill>
            <a:schemeClr val="tx1"/>
          </a:solidFill>
          <a:latin typeface="+mn-lt"/>
          <a:ea typeface="+mn-ea"/>
          <a:cs typeface="+mn-cs"/>
        </a:defRPr>
      </a:lvl2pPr>
      <a:lvl3pPr marL="25797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51" kern="1200">
          <a:solidFill>
            <a:schemeClr val="tx1"/>
          </a:solidFill>
          <a:latin typeface="+mn-lt"/>
          <a:ea typeface="+mn-ea"/>
          <a:cs typeface="+mn-cs"/>
        </a:defRPr>
      </a:lvl3pPr>
      <a:lvl4pPr marL="36116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4pPr>
      <a:lvl5pPr marL="46435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5pPr>
      <a:lvl6pPr marL="56754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6pPr>
      <a:lvl7pPr marL="67073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7pPr>
      <a:lvl8pPr marL="77392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8pPr>
      <a:lvl9pPr marL="87711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1pPr>
      <a:lvl2pPr marL="10319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2pPr>
      <a:lvl3pPr marL="20638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3pPr>
      <a:lvl4pPr marL="30957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4pPr>
      <a:lvl5pPr marL="41276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5pPr>
      <a:lvl6pPr marL="51595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6pPr>
      <a:lvl7pPr marL="61914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7pPr>
      <a:lvl8pPr marL="72233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8pPr>
      <a:lvl9pPr marL="82552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BA3454-5A17-0F49-8616-02D7D56626F3}"/>
              </a:ext>
            </a:extLst>
          </p:cNvPr>
          <p:cNvSpPr txBox="1"/>
          <p:nvPr/>
        </p:nvSpPr>
        <p:spPr>
          <a:xfrm>
            <a:off x="402321" y="482469"/>
            <a:ext cx="19159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venir Next Condensed Medium" panose="020B0506020202020204" pitchFamily="34" charset="0"/>
              </a:rPr>
              <a:t>AIDA </a:t>
            </a:r>
            <a:r>
              <a:rPr lang="en-US" sz="700" dirty="0">
                <a:latin typeface="Avenir Next Condensed Medium" panose="020B0506020202020204" pitchFamily="34" charset="0"/>
              </a:rPr>
              <a:t>–</a:t>
            </a:r>
            <a:r>
              <a:rPr lang="en-US" sz="700" dirty="0">
                <a:solidFill>
                  <a:srgbClr val="FF0000"/>
                </a:solidFill>
                <a:latin typeface="Avenir Next Condensed Medium" panose="020B0506020202020204" pitchFamily="34" charset="0"/>
              </a:rPr>
              <a:t> A</a:t>
            </a:r>
            <a:r>
              <a:rPr lang="en-US" sz="700" dirty="0">
                <a:latin typeface="Avenir Next Condensed Medium" panose="020B0506020202020204" pitchFamily="34" charset="0"/>
              </a:rPr>
              <a:t>bstraction for </a:t>
            </a:r>
            <a:r>
              <a:rPr lang="en-US" sz="700" dirty="0">
                <a:solidFill>
                  <a:srgbClr val="FF0000"/>
                </a:solidFill>
                <a:latin typeface="Avenir Next Condensed Medium" panose="020B0506020202020204" pitchFamily="34" charset="0"/>
              </a:rPr>
              <a:t>A</a:t>
            </a:r>
            <a:r>
              <a:rPr lang="en-US" sz="700" dirty="0">
                <a:latin typeface="Avenir Next Condensed Medium" panose="020B0506020202020204" pitchFamily="34" charset="0"/>
              </a:rPr>
              <a:t>dvanced </a:t>
            </a:r>
            <a:r>
              <a:rPr lang="en-US" sz="700" dirty="0">
                <a:solidFill>
                  <a:srgbClr val="FF0000"/>
                </a:solidFill>
                <a:latin typeface="Avenir Next Condensed Medium" panose="020B0506020202020204" pitchFamily="34" charset="0"/>
              </a:rPr>
              <a:t>I</a:t>
            </a:r>
            <a:r>
              <a:rPr lang="en-US" sz="700" dirty="0">
                <a:latin typeface="Avenir Next Condensed Medium" panose="020B0506020202020204" pitchFamily="34" charset="0"/>
              </a:rPr>
              <a:t>n-</a:t>
            </a:r>
            <a:r>
              <a:rPr lang="en-US" sz="700" dirty="0">
                <a:solidFill>
                  <a:srgbClr val="FF0000"/>
                </a:solidFill>
                <a:latin typeface="Avenir Next Condensed Medium" panose="020B0506020202020204" pitchFamily="34" charset="0"/>
              </a:rPr>
              <a:t>d</a:t>
            </a:r>
            <a:r>
              <a:rPr lang="en-US" sz="700" dirty="0">
                <a:latin typeface="Avenir Next Condensed Medium" panose="020B0506020202020204" pitchFamily="34" charset="0"/>
              </a:rPr>
              <a:t>atabase </a:t>
            </a:r>
            <a:r>
              <a:rPr lang="en-US" sz="700" dirty="0">
                <a:solidFill>
                  <a:srgbClr val="FF0000"/>
                </a:solidFill>
                <a:latin typeface="Avenir Next Condensed Medium" panose="020B0506020202020204" pitchFamily="34" charset="0"/>
              </a:rPr>
              <a:t>A</a:t>
            </a:r>
            <a:r>
              <a:rPr lang="en-US" sz="700" dirty="0">
                <a:latin typeface="Avenir Next Condensed Medium" panose="020B0506020202020204" pitchFamily="34" charset="0"/>
              </a:rPr>
              <a:t>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730F9-9352-0345-B458-2CBA009865EF}"/>
              </a:ext>
            </a:extLst>
          </p:cNvPr>
          <p:cNvSpPr txBox="1"/>
          <p:nvPr/>
        </p:nvSpPr>
        <p:spPr>
          <a:xfrm>
            <a:off x="-180975" y="1385368"/>
            <a:ext cx="2071501" cy="168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7" dirty="0">
                <a:solidFill>
                  <a:schemeClr val="tx1">
                    <a:lumMod val="65000"/>
                    <a:lumOff val="35000"/>
                  </a:schemeClr>
                </a:solidFill>
                <a:latin typeface="Chalkboard" panose="03050602040202020205" pitchFamily="66" charset="77"/>
              </a:rPr>
              <a:t>     Joseph </a:t>
            </a:r>
            <a:r>
              <a:rPr lang="en-US" sz="49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halkboard" panose="03050602040202020205" pitchFamily="66" charset="77"/>
              </a:rPr>
              <a:t>Vinish</a:t>
            </a:r>
            <a:r>
              <a:rPr lang="en-US" sz="497" dirty="0">
                <a:solidFill>
                  <a:schemeClr val="tx1">
                    <a:lumMod val="65000"/>
                    <a:lumOff val="35000"/>
                  </a:schemeClr>
                </a:solidFill>
                <a:latin typeface="Chalkboard" panose="03050602040202020205" pitchFamily="66" charset="77"/>
              </a:rPr>
              <a:t> D'silva,    </a:t>
            </a:r>
            <a:r>
              <a:rPr lang="en-US" sz="49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halkboard" panose="03050602040202020205" pitchFamily="66" charset="77"/>
              </a:rPr>
              <a:t>Florestan</a:t>
            </a:r>
            <a:r>
              <a:rPr lang="en-US" sz="497" dirty="0">
                <a:solidFill>
                  <a:schemeClr val="tx1">
                    <a:lumMod val="65000"/>
                    <a:lumOff val="35000"/>
                  </a:schemeClr>
                </a:solidFill>
                <a:latin typeface="Chalkboard" panose="03050602040202020205" pitchFamily="66" charset="77"/>
              </a:rPr>
              <a:t> De Moor,    Bettina </a:t>
            </a:r>
            <a:r>
              <a:rPr lang="en-US" sz="49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halkboard" panose="03050602040202020205" pitchFamily="66" charset="77"/>
              </a:rPr>
              <a:t>Kemme</a:t>
            </a:r>
            <a:endParaRPr lang="en-US" sz="497" dirty="0">
              <a:solidFill>
                <a:schemeClr val="tx1">
                  <a:lumMod val="65000"/>
                  <a:lumOff val="35000"/>
                </a:schemeClr>
              </a:solidFill>
              <a:latin typeface="Chalkboard" panose="03050602040202020205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357C7-2E5A-ED4B-BDDE-551ED49023DB}"/>
              </a:ext>
            </a:extLst>
          </p:cNvPr>
          <p:cNvSpPr txBox="1"/>
          <p:nvPr/>
        </p:nvSpPr>
        <p:spPr>
          <a:xfrm>
            <a:off x="1810811" y="1105599"/>
            <a:ext cx="1003301" cy="168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7" dirty="0">
                <a:solidFill>
                  <a:schemeClr val="tx1">
                    <a:lumMod val="50000"/>
                    <a:lumOff val="50000"/>
                  </a:schemeClr>
                </a:solidFill>
                <a:latin typeface="Chalkboard" panose="03050602040202020205" pitchFamily="66" charset="77"/>
              </a:rPr>
              <a:t>School of Computer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234D3-9987-5949-A0D6-E52696A6C5A5}"/>
              </a:ext>
            </a:extLst>
          </p:cNvPr>
          <p:cNvSpPr txBox="1"/>
          <p:nvPr/>
        </p:nvSpPr>
        <p:spPr>
          <a:xfrm>
            <a:off x="1720850" y="1193070"/>
            <a:ext cx="863600" cy="17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2" dirty="0">
                <a:solidFill>
                  <a:srgbClr val="E9412B"/>
                </a:solidFill>
              </a:rPr>
              <a:t>McGill University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1C3E6E-B594-304D-9D0C-26A1D20551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3906" y="1164599"/>
            <a:ext cx="135258" cy="1712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B3C551-85D5-FA41-A690-E1A2FF52B4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6402" y="1378074"/>
            <a:ext cx="57605" cy="52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3B0FF8-D6FA-1741-9C12-476C59D6210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199" y="1373244"/>
            <a:ext cx="38677" cy="52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9F4059-6941-F54E-A359-D2A9221B925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3660" y="1372962"/>
            <a:ext cx="59317" cy="59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17015F-A8D6-BC48-A535-F3784388FF05}"/>
              </a:ext>
            </a:extLst>
          </p:cNvPr>
          <p:cNvSpPr txBox="1"/>
          <p:nvPr/>
        </p:nvSpPr>
        <p:spPr>
          <a:xfrm>
            <a:off x="1743075" y="1406877"/>
            <a:ext cx="666750" cy="14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6" dirty="0">
                <a:solidFill>
                  <a:schemeClr val="tx1">
                    <a:lumMod val="50000"/>
                    <a:lumOff val="50000"/>
                  </a:schemeClr>
                </a:solidFill>
                <a:latin typeface="Chalkboard" panose="03050602040202020205" pitchFamily="66" charset="77"/>
              </a:rPr>
              <a:t>Montréal, Québec, Canada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3E37B-3724-644C-993B-49106CF7310A}"/>
              </a:ext>
            </a:extLst>
          </p:cNvPr>
          <p:cNvSpPr txBox="1"/>
          <p:nvPr/>
        </p:nvSpPr>
        <p:spPr>
          <a:xfrm>
            <a:off x="335049" y="758519"/>
            <a:ext cx="2023976" cy="49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600" dirty="0"/>
              <a:t>Exploratory &amp; Interactive Advanced Analytics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600" dirty="0"/>
              <a:t>Near-data Computation for Efficiency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18BA4-39C3-434A-A940-2FCD172EFF60}"/>
              </a:ext>
            </a:extLst>
          </p:cNvPr>
          <p:cNvSpPr txBox="1"/>
          <p:nvPr/>
        </p:nvSpPr>
        <p:spPr>
          <a:xfrm>
            <a:off x="292108" y="77955"/>
            <a:ext cx="2109872" cy="313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35" dirty="0">
                <a:solidFill>
                  <a:schemeClr val="bg2">
                    <a:lumMod val="25000"/>
                  </a:schemeClr>
                </a:solidFill>
                <a:latin typeface="Avenir Next Condensed Medium" panose="020B0506020202020204" pitchFamily="34" charset="0"/>
              </a:rPr>
              <a:t>Making an RDBMS Data Scientist Friendly</a:t>
            </a:r>
          </a:p>
          <a:p>
            <a:pPr algn="ctr"/>
            <a:r>
              <a:rPr lang="en-US" sz="600" dirty="0">
                <a:solidFill>
                  <a:schemeClr val="bg2">
                    <a:lumMod val="25000"/>
                  </a:schemeClr>
                </a:solidFill>
                <a:latin typeface="Avenir Next Condensed Medium" panose="020B0506020202020204" pitchFamily="34" charset="0"/>
              </a:rPr>
              <a:t>Advanced In-database Interactive Analytics with Visualization Support</a:t>
            </a:r>
          </a:p>
        </p:txBody>
      </p:sp>
    </p:spTree>
    <p:extLst>
      <p:ext uri="{BB962C8B-B14F-4D97-AF65-F5344CB8AC3E}">
        <p14:creationId xmlns:p14="http://schemas.microsoft.com/office/powerpoint/2010/main" val="3661817819"/>
      </p:ext>
    </p:extLst>
  </p:cSld>
  <p:clrMapOvr>
    <a:masterClrMapping/>
  </p:clrMapOvr>
  <p:transition spd="slow" advClick="0" advTm="1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1887B87-16FD-3E44-9A12-0A0821BFFDE2}"/>
              </a:ext>
            </a:extLst>
          </p:cNvPr>
          <p:cNvSpPr/>
          <p:nvPr/>
        </p:nvSpPr>
        <p:spPr>
          <a:xfrm>
            <a:off x="13356" y="257131"/>
            <a:ext cx="956390" cy="1267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05565C-01D3-A343-B7E7-8509CAF7BBF1}"/>
              </a:ext>
            </a:extLst>
          </p:cNvPr>
          <p:cNvSpPr txBox="1"/>
          <p:nvPr/>
        </p:nvSpPr>
        <p:spPr>
          <a:xfrm>
            <a:off x="125082" y="214583"/>
            <a:ext cx="768159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3" dirty="0"/>
              <a:t>Client System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EDBB30-759B-EF45-AC3F-492EF22A4284}"/>
              </a:ext>
            </a:extLst>
          </p:cNvPr>
          <p:cNvSpPr/>
          <p:nvPr/>
        </p:nvSpPr>
        <p:spPr>
          <a:xfrm>
            <a:off x="1208734" y="398224"/>
            <a:ext cx="936643" cy="1086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3DA7BA-69F4-FD4A-BE47-E2170E81781B}"/>
              </a:ext>
            </a:extLst>
          </p:cNvPr>
          <p:cNvSpPr/>
          <p:nvPr/>
        </p:nvSpPr>
        <p:spPr>
          <a:xfrm>
            <a:off x="1173247" y="256477"/>
            <a:ext cx="1569584" cy="1268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235E0C-B7B6-5441-ABD0-270559696851}"/>
              </a:ext>
            </a:extLst>
          </p:cNvPr>
          <p:cNvSpPr txBox="1"/>
          <p:nvPr/>
        </p:nvSpPr>
        <p:spPr>
          <a:xfrm>
            <a:off x="1705449" y="208480"/>
            <a:ext cx="567784" cy="24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7" dirty="0"/>
              <a:t>RDBMS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7A37B1-13E5-ED4A-9B41-A0850E8CD506}"/>
              </a:ext>
            </a:extLst>
          </p:cNvPr>
          <p:cNvGrpSpPr/>
          <p:nvPr/>
        </p:nvGrpSpPr>
        <p:grpSpPr>
          <a:xfrm>
            <a:off x="1245606" y="538874"/>
            <a:ext cx="848890" cy="907384"/>
            <a:chOff x="1245606" y="538874"/>
            <a:chExt cx="848890" cy="90738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CF79B98-0EF2-8B4E-89C4-02DE65799B1F}"/>
                </a:ext>
              </a:extLst>
            </p:cNvPr>
            <p:cNvSpPr/>
            <p:nvPr/>
          </p:nvSpPr>
          <p:spPr>
            <a:xfrm>
              <a:off x="1245606" y="538874"/>
              <a:ext cx="848890" cy="907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FCE249-F5BE-DB46-9B94-76BFEB7A15E8}"/>
                </a:ext>
              </a:extLst>
            </p:cNvPr>
            <p:cNvSpPr txBox="1"/>
            <p:nvPr/>
          </p:nvSpPr>
          <p:spPr>
            <a:xfrm>
              <a:off x="1479475" y="874337"/>
              <a:ext cx="442750" cy="244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87" dirty="0"/>
                <a:t>AIDA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A575A07E-C779-0042-8E2E-F4F54EDBBC6F}"/>
              </a:ext>
            </a:extLst>
          </p:cNvPr>
          <p:cNvSpPr/>
          <p:nvPr/>
        </p:nvSpPr>
        <p:spPr>
          <a:xfrm>
            <a:off x="2149473" y="397818"/>
            <a:ext cx="556891" cy="5205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954FE7-58EF-D248-9A20-737A83B33BA6}"/>
              </a:ext>
            </a:extLst>
          </p:cNvPr>
          <p:cNvSpPr/>
          <p:nvPr/>
        </p:nvSpPr>
        <p:spPr>
          <a:xfrm>
            <a:off x="2122604" y="405913"/>
            <a:ext cx="416578" cy="503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D5199D69-E7D3-BC4E-B2CE-D2CA5DD852B7}"/>
              </a:ext>
            </a:extLst>
          </p:cNvPr>
          <p:cNvSpPr/>
          <p:nvPr/>
        </p:nvSpPr>
        <p:spPr>
          <a:xfrm>
            <a:off x="2310652" y="1389965"/>
            <a:ext cx="295677" cy="9053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6DB7F48-7D34-2841-8806-0EEC6AEB811A}"/>
              </a:ext>
            </a:extLst>
          </p:cNvPr>
          <p:cNvSpPr/>
          <p:nvPr/>
        </p:nvSpPr>
        <p:spPr>
          <a:xfrm>
            <a:off x="2224864" y="1272069"/>
            <a:ext cx="457977" cy="104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3" dirty="0">
                <a:solidFill>
                  <a:schemeClr val="tx1"/>
                </a:solidFill>
              </a:rPr>
              <a:t>DB Tables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FDCE3A-C032-8140-8372-1FFB12D1CC48}"/>
              </a:ext>
            </a:extLst>
          </p:cNvPr>
          <p:cNvSpPr txBox="1"/>
          <p:nvPr/>
        </p:nvSpPr>
        <p:spPr>
          <a:xfrm>
            <a:off x="1223702" y="358779"/>
            <a:ext cx="1484702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23" dirty="0"/>
              <a:t>Embedded Python Interpreter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B91B67-D565-9744-9539-15654A122AA1}"/>
              </a:ext>
            </a:extLst>
          </p:cNvPr>
          <p:cNvSpPr txBox="1"/>
          <p:nvPr/>
        </p:nvSpPr>
        <p:spPr>
          <a:xfrm>
            <a:off x="0" y="1596"/>
            <a:ext cx="27428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Architecture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7D7110FD-1CB9-0C43-8152-9E4561D1CCBF}"/>
              </a:ext>
            </a:extLst>
          </p:cNvPr>
          <p:cNvSpPr/>
          <p:nvPr/>
        </p:nvSpPr>
        <p:spPr>
          <a:xfrm>
            <a:off x="2128292" y="545078"/>
            <a:ext cx="523462" cy="256218"/>
          </a:xfrm>
          <a:prstGeom prst="wedgeRoundRectCallout">
            <a:avLst>
              <a:gd name="adj1" fmla="val -50393"/>
              <a:gd name="adj2" fmla="val 820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C00000"/>
                </a:solidFill>
              </a:rPr>
              <a:t>The data science framework resides inside the RDBMS.</a:t>
            </a:r>
          </a:p>
        </p:txBody>
      </p:sp>
    </p:spTree>
    <p:extLst>
      <p:ext uri="{BB962C8B-B14F-4D97-AF65-F5344CB8AC3E}">
        <p14:creationId xmlns:p14="http://schemas.microsoft.com/office/powerpoint/2010/main" val="522857115"/>
      </p:ext>
    </p:extLst>
  </p:cSld>
  <p:clrMapOvr>
    <a:masterClrMapping/>
  </p:clrMapOvr>
  <p:transition spd="slow" advClick="0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1887B87-16FD-3E44-9A12-0A0821BFFDE2}"/>
              </a:ext>
            </a:extLst>
          </p:cNvPr>
          <p:cNvSpPr/>
          <p:nvPr/>
        </p:nvSpPr>
        <p:spPr>
          <a:xfrm>
            <a:off x="13356" y="257131"/>
            <a:ext cx="956390" cy="1267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05565C-01D3-A343-B7E7-8509CAF7BBF1}"/>
              </a:ext>
            </a:extLst>
          </p:cNvPr>
          <p:cNvSpPr txBox="1"/>
          <p:nvPr/>
        </p:nvSpPr>
        <p:spPr>
          <a:xfrm>
            <a:off x="125082" y="214583"/>
            <a:ext cx="768159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3" dirty="0"/>
              <a:t>Client System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EDBB30-759B-EF45-AC3F-492EF22A4284}"/>
              </a:ext>
            </a:extLst>
          </p:cNvPr>
          <p:cNvSpPr/>
          <p:nvPr/>
        </p:nvSpPr>
        <p:spPr>
          <a:xfrm>
            <a:off x="1208734" y="398224"/>
            <a:ext cx="936643" cy="1086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3DA7BA-69F4-FD4A-BE47-E2170E81781B}"/>
              </a:ext>
            </a:extLst>
          </p:cNvPr>
          <p:cNvSpPr/>
          <p:nvPr/>
        </p:nvSpPr>
        <p:spPr>
          <a:xfrm>
            <a:off x="1173247" y="256477"/>
            <a:ext cx="1569584" cy="1268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235E0C-B7B6-5441-ABD0-270559696851}"/>
              </a:ext>
            </a:extLst>
          </p:cNvPr>
          <p:cNvSpPr txBox="1"/>
          <p:nvPr/>
        </p:nvSpPr>
        <p:spPr>
          <a:xfrm>
            <a:off x="1705449" y="208480"/>
            <a:ext cx="567784" cy="24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7" dirty="0"/>
              <a:t>RDBMS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7A37B1-13E5-ED4A-9B41-A0850E8CD506}"/>
              </a:ext>
            </a:extLst>
          </p:cNvPr>
          <p:cNvGrpSpPr/>
          <p:nvPr/>
        </p:nvGrpSpPr>
        <p:grpSpPr>
          <a:xfrm>
            <a:off x="1245606" y="538874"/>
            <a:ext cx="848890" cy="907384"/>
            <a:chOff x="1245606" y="538874"/>
            <a:chExt cx="848890" cy="90738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CF79B98-0EF2-8B4E-89C4-02DE65799B1F}"/>
                </a:ext>
              </a:extLst>
            </p:cNvPr>
            <p:cNvSpPr/>
            <p:nvPr/>
          </p:nvSpPr>
          <p:spPr>
            <a:xfrm>
              <a:off x="1245606" y="538874"/>
              <a:ext cx="848890" cy="907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FCE249-F5BE-DB46-9B94-76BFEB7A15E8}"/>
                </a:ext>
              </a:extLst>
            </p:cNvPr>
            <p:cNvSpPr txBox="1"/>
            <p:nvPr/>
          </p:nvSpPr>
          <p:spPr>
            <a:xfrm>
              <a:off x="1479475" y="874337"/>
              <a:ext cx="442750" cy="244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87" dirty="0"/>
                <a:t>AIDA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A575A07E-C779-0042-8E2E-F4F54EDBBC6F}"/>
              </a:ext>
            </a:extLst>
          </p:cNvPr>
          <p:cNvSpPr/>
          <p:nvPr/>
        </p:nvSpPr>
        <p:spPr>
          <a:xfrm>
            <a:off x="2149473" y="397818"/>
            <a:ext cx="556891" cy="5205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954FE7-58EF-D248-9A20-737A83B33BA6}"/>
              </a:ext>
            </a:extLst>
          </p:cNvPr>
          <p:cNvSpPr/>
          <p:nvPr/>
        </p:nvSpPr>
        <p:spPr>
          <a:xfrm>
            <a:off x="2122604" y="405913"/>
            <a:ext cx="416578" cy="503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D5199D69-E7D3-BC4E-B2CE-D2CA5DD852B7}"/>
              </a:ext>
            </a:extLst>
          </p:cNvPr>
          <p:cNvSpPr/>
          <p:nvPr/>
        </p:nvSpPr>
        <p:spPr>
          <a:xfrm>
            <a:off x="2310652" y="1389965"/>
            <a:ext cx="295677" cy="9053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6DB7F48-7D34-2841-8806-0EEC6AEB811A}"/>
              </a:ext>
            </a:extLst>
          </p:cNvPr>
          <p:cNvSpPr/>
          <p:nvPr/>
        </p:nvSpPr>
        <p:spPr>
          <a:xfrm>
            <a:off x="2224864" y="1272069"/>
            <a:ext cx="457977" cy="104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3" dirty="0">
                <a:solidFill>
                  <a:schemeClr val="tx1"/>
                </a:solidFill>
              </a:rPr>
              <a:t>DB Tables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FDCE3A-C032-8140-8372-1FFB12D1CC48}"/>
              </a:ext>
            </a:extLst>
          </p:cNvPr>
          <p:cNvSpPr txBox="1"/>
          <p:nvPr/>
        </p:nvSpPr>
        <p:spPr>
          <a:xfrm>
            <a:off x="1223702" y="358779"/>
            <a:ext cx="1484702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23" dirty="0"/>
              <a:t>Embedded Python Interpreter</a:t>
            </a:r>
          </a:p>
        </p:txBody>
      </p:sp>
      <p:sp>
        <p:nvSpPr>
          <p:cNvPr id="73" name="Bevel 72">
            <a:extLst>
              <a:ext uri="{FF2B5EF4-FFF2-40B4-BE49-F238E27FC236}">
                <a16:creationId xmlns:a16="http://schemas.microsoft.com/office/drawing/2014/main" id="{4C1D943E-37AB-1D4E-B067-A31A0C8614FF}"/>
              </a:ext>
            </a:extLst>
          </p:cNvPr>
          <p:cNvSpPr/>
          <p:nvPr/>
        </p:nvSpPr>
        <p:spPr>
          <a:xfrm>
            <a:off x="1492077" y="1224385"/>
            <a:ext cx="574632" cy="195026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40" dirty="0" err="1">
                <a:solidFill>
                  <a:schemeClr val="tx1"/>
                </a:solidFill>
              </a:rPr>
              <a:t>TabularData</a:t>
            </a:r>
            <a:endParaRPr lang="en-US" sz="740" dirty="0">
              <a:solidFill>
                <a:schemeClr val="tx1"/>
              </a:solidFill>
            </a:endParaRPr>
          </a:p>
        </p:txBody>
      </p:sp>
      <p:sp>
        <p:nvSpPr>
          <p:cNvPr id="74" name="Bevel 73">
            <a:extLst>
              <a:ext uri="{FF2B5EF4-FFF2-40B4-BE49-F238E27FC236}">
                <a16:creationId xmlns:a16="http://schemas.microsoft.com/office/drawing/2014/main" id="{72737B19-6E72-1643-B413-EC9D9E231AA2}"/>
              </a:ext>
            </a:extLst>
          </p:cNvPr>
          <p:cNvSpPr/>
          <p:nvPr/>
        </p:nvSpPr>
        <p:spPr>
          <a:xfrm>
            <a:off x="1423448" y="629932"/>
            <a:ext cx="574632" cy="195026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40" dirty="0" err="1">
                <a:solidFill>
                  <a:schemeClr val="tx1"/>
                </a:solidFill>
              </a:rPr>
              <a:t>TabularData</a:t>
            </a:r>
            <a:endParaRPr lang="en-US" sz="74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B91B67-D565-9744-9539-15654A122AA1}"/>
              </a:ext>
            </a:extLst>
          </p:cNvPr>
          <p:cNvSpPr txBox="1"/>
          <p:nvPr/>
        </p:nvSpPr>
        <p:spPr>
          <a:xfrm>
            <a:off x="0" y="1596"/>
            <a:ext cx="27428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Architecture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7D7110FD-1CB9-0C43-8152-9E4561D1CCBF}"/>
              </a:ext>
            </a:extLst>
          </p:cNvPr>
          <p:cNvSpPr/>
          <p:nvPr/>
        </p:nvSpPr>
        <p:spPr>
          <a:xfrm>
            <a:off x="1866005" y="823615"/>
            <a:ext cx="696527" cy="251640"/>
          </a:xfrm>
          <a:prstGeom prst="wedgeRoundRectCallout">
            <a:avLst>
              <a:gd name="adj1" fmla="val -43337"/>
              <a:gd name="adj2" fmla="val 1028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C00000"/>
                </a:solidFill>
              </a:rPr>
              <a:t>All datasets are encapsulated using a </a:t>
            </a:r>
            <a:r>
              <a:rPr lang="en-US" dirty="0" err="1">
                <a:solidFill>
                  <a:srgbClr val="C00000"/>
                </a:solidFill>
              </a:rPr>
              <a:t>TabularData</a:t>
            </a:r>
            <a:r>
              <a:rPr lang="en-US" dirty="0">
                <a:solidFill>
                  <a:srgbClr val="C00000"/>
                </a:solidFill>
              </a:rPr>
              <a:t> abstraction.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D1B9D4-E73D-554B-BE6C-173C75FDC587}"/>
              </a:ext>
            </a:extLst>
          </p:cNvPr>
          <p:cNvGrpSpPr/>
          <p:nvPr/>
        </p:nvGrpSpPr>
        <p:grpSpPr>
          <a:xfrm>
            <a:off x="2204456" y="538318"/>
            <a:ext cx="463143" cy="144797"/>
            <a:chOff x="5164669" y="957791"/>
            <a:chExt cx="714919" cy="6127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F3058A7-4A9B-6345-840F-78C47A5ED284}"/>
                </a:ext>
              </a:extLst>
            </p:cNvPr>
            <p:cNvSpPr/>
            <p:nvPr/>
          </p:nvSpPr>
          <p:spPr>
            <a:xfrm>
              <a:off x="5164669" y="957791"/>
              <a:ext cx="702733" cy="612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1D5A22DD-CC7D-094C-A71C-7A5BDD0A3275}"/>
                </a:ext>
              </a:extLst>
            </p:cNvPr>
            <p:cNvSpPr/>
            <p:nvPr/>
          </p:nvSpPr>
          <p:spPr>
            <a:xfrm>
              <a:off x="5464416" y="994042"/>
              <a:ext cx="415172" cy="37950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err="1">
                  <a:solidFill>
                    <a:schemeClr val="tx1"/>
                  </a:solidFill>
                </a:rPr>
                <a:t>NumPy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9C8587-8CF8-0040-9E25-53B60C627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95391"/>
              </p:ext>
            </p:extLst>
          </p:nvPr>
        </p:nvGraphicFramePr>
        <p:xfrm>
          <a:off x="2235809" y="560260"/>
          <a:ext cx="149886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2">
                  <a:extLst>
                    <a:ext uri="{9D8B030D-6E8A-4147-A177-3AD203B41FA5}">
                      <a16:colId xmlns:a16="http://schemas.microsoft.com/office/drawing/2014/main" val="3038958"/>
                    </a:ext>
                  </a:extLst>
                </a:gridCol>
                <a:gridCol w="49962">
                  <a:extLst>
                    <a:ext uri="{9D8B030D-6E8A-4147-A177-3AD203B41FA5}">
                      <a16:colId xmlns:a16="http://schemas.microsoft.com/office/drawing/2014/main" val="1371077088"/>
                    </a:ext>
                  </a:extLst>
                </a:gridCol>
                <a:gridCol w="49962">
                  <a:extLst>
                    <a:ext uri="{9D8B030D-6E8A-4147-A177-3AD203B41FA5}">
                      <a16:colId xmlns:a16="http://schemas.microsoft.com/office/drawing/2014/main" val="2590200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58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611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99231"/>
                  </a:ext>
                </a:extLst>
              </a:tr>
            </a:tbl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173465-6A57-8448-B89A-FD44F323A42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005766" y="605980"/>
            <a:ext cx="230043" cy="1265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0F332C-8D21-724D-A85E-CB150EDB1593}"/>
              </a:ext>
            </a:extLst>
          </p:cNvPr>
          <p:cNvCxnSpPr>
            <a:cxnSpLocks/>
            <a:stCxn id="73" idx="0"/>
            <a:endCxn id="66" idx="2"/>
          </p:cNvCxnSpPr>
          <p:nvPr/>
        </p:nvCxnSpPr>
        <p:spPr>
          <a:xfrm>
            <a:off x="2066709" y="1321898"/>
            <a:ext cx="243943" cy="11333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85827"/>
      </p:ext>
    </p:extLst>
  </p:cSld>
  <p:clrMapOvr>
    <a:masterClrMapping/>
  </p:clrMapOvr>
  <p:transition spd="slow" advClick="0"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4" grpId="0" animBg="1"/>
      <p:bldP spid="4" grpId="1" animBg="1"/>
      <p:bldP spid="4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1887B87-16FD-3E44-9A12-0A0821BFFDE2}"/>
              </a:ext>
            </a:extLst>
          </p:cNvPr>
          <p:cNvSpPr/>
          <p:nvPr/>
        </p:nvSpPr>
        <p:spPr>
          <a:xfrm>
            <a:off x="13356" y="257131"/>
            <a:ext cx="956390" cy="1267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05565C-01D3-A343-B7E7-8509CAF7BBF1}"/>
              </a:ext>
            </a:extLst>
          </p:cNvPr>
          <p:cNvSpPr txBox="1"/>
          <p:nvPr/>
        </p:nvSpPr>
        <p:spPr>
          <a:xfrm>
            <a:off x="125082" y="214583"/>
            <a:ext cx="768159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3" dirty="0"/>
              <a:t>Client System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EDBB30-759B-EF45-AC3F-492EF22A4284}"/>
              </a:ext>
            </a:extLst>
          </p:cNvPr>
          <p:cNvSpPr/>
          <p:nvPr/>
        </p:nvSpPr>
        <p:spPr>
          <a:xfrm>
            <a:off x="1208734" y="398224"/>
            <a:ext cx="936643" cy="1086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3DA7BA-69F4-FD4A-BE47-E2170E81781B}"/>
              </a:ext>
            </a:extLst>
          </p:cNvPr>
          <p:cNvSpPr/>
          <p:nvPr/>
        </p:nvSpPr>
        <p:spPr>
          <a:xfrm>
            <a:off x="1173247" y="256477"/>
            <a:ext cx="1569584" cy="1268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235E0C-B7B6-5441-ABD0-270559696851}"/>
              </a:ext>
            </a:extLst>
          </p:cNvPr>
          <p:cNvSpPr txBox="1"/>
          <p:nvPr/>
        </p:nvSpPr>
        <p:spPr>
          <a:xfrm>
            <a:off x="1705449" y="208480"/>
            <a:ext cx="567784" cy="24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7" dirty="0"/>
              <a:t>RDBMS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7A37B1-13E5-ED4A-9B41-A0850E8CD506}"/>
              </a:ext>
            </a:extLst>
          </p:cNvPr>
          <p:cNvGrpSpPr/>
          <p:nvPr/>
        </p:nvGrpSpPr>
        <p:grpSpPr>
          <a:xfrm>
            <a:off x="1245606" y="538874"/>
            <a:ext cx="848890" cy="907384"/>
            <a:chOff x="1245606" y="538874"/>
            <a:chExt cx="848890" cy="90738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CF79B98-0EF2-8B4E-89C4-02DE65799B1F}"/>
                </a:ext>
              </a:extLst>
            </p:cNvPr>
            <p:cNvSpPr/>
            <p:nvPr/>
          </p:nvSpPr>
          <p:spPr>
            <a:xfrm>
              <a:off x="1245606" y="538874"/>
              <a:ext cx="848890" cy="907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FCE249-F5BE-DB46-9B94-76BFEB7A15E8}"/>
                </a:ext>
              </a:extLst>
            </p:cNvPr>
            <p:cNvSpPr txBox="1"/>
            <p:nvPr/>
          </p:nvSpPr>
          <p:spPr>
            <a:xfrm>
              <a:off x="1479475" y="874337"/>
              <a:ext cx="442750" cy="244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87" dirty="0"/>
                <a:t>AIDA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A575A07E-C779-0042-8E2E-F4F54EDBBC6F}"/>
              </a:ext>
            </a:extLst>
          </p:cNvPr>
          <p:cNvSpPr/>
          <p:nvPr/>
        </p:nvSpPr>
        <p:spPr>
          <a:xfrm>
            <a:off x="2149473" y="397818"/>
            <a:ext cx="556891" cy="5205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954FE7-58EF-D248-9A20-737A83B33BA6}"/>
              </a:ext>
            </a:extLst>
          </p:cNvPr>
          <p:cNvSpPr/>
          <p:nvPr/>
        </p:nvSpPr>
        <p:spPr>
          <a:xfrm>
            <a:off x="2122604" y="405913"/>
            <a:ext cx="416578" cy="503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D5199D69-E7D3-BC4E-B2CE-D2CA5DD852B7}"/>
              </a:ext>
            </a:extLst>
          </p:cNvPr>
          <p:cNvSpPr/>
          <p:nvPr/>
        </p:nvSpPr>
        <p:spPr>
          <a:xfrm>
            <a:off x="2310652" y="1389965"/>
            <a:ext cx="295677" cy="9053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6DB7F48-7D34-2841-8806-0EEC6AEB811A}"/>
              </a:ext>
            </a:extLst>
          </p:cNvPr>
          <p:cNvSpPr/>
          <p:nvPr/>
        </p:nvSpPr>
        <p:spPr>
          <a:xfrm>
            <a:off x="2224864" y="1272069"/>
            <a:ext cx="457977" cy="104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3" dirty="0">
                <a:solidFill>
                  <a:schemeClr val="tx1"/>
                </a:solidFill>
              </a:rPr>
              <a:t>DB Tables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FDCE3A-C032-8140-8372-1FFB12D1CC48}"/>
              </a:ext>
            </a:extLst>
          </p:cNvPr>
          <p:cNvSpPr txBox="1"/>
          <p:nvPr/>
        </p:nvSpPr>
        <p:spPr>
          <a:xfrm>
            <a:off x="1223702" y="358779"/>
            <a:ext cx="1484702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23" dirty="0"/>
              <a:t>Embedded Python Interpreter</a:t>
            </a:r>
          </a:p>
        </p:txBody>
      </p:sp>
      <p:sp>
        <p:nvSpPr>
          <p:cNvPr id="73" name="Bevel 72">
            <a:extLst>
              <a:ext uri="{FF2B5EF4-FFF2-40B4-BE49-F238E27FC236}">
                <a16:creationId xmlns:a16="http://schemas.microsoft.com/office/drawing/2014/main" id="{4C1D943E-37AB-1D4E-B067-A31A0C8614FF}"/>
              </a:ext>
            </a:extLst>
          </p:cNvPr>
          <p:cNvSpPr/>
          <p:nvPr/>
        </p:nvSpPr>
        <p:spPr>
          <a:xfrm>
            <a:off x="1492077" y="1224385"/>
            <a:ext cx="574632" cy="195026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40" dirty="0" err="1">
                <a:solidFill>
                  <a:schemeClr val="tx1"/>
                </a:solidFill>
              </a:rPr>
              <a:t>TabularData</a:t>
            </a:r>
            <a:endParaRPr lang="en-US" sz="740" dirty="0">
              <a:solidFill>
                <a:schemeClr val="tx1"/>
              </a:solidFill>
            </a:endParaRPr>
          </a:p>
        </p:txBody>
      </p:sp>
      <p:sp>
        <p:nvSpPr>
          <p:cNvPr id="74" name="Bevel 73">
            <a:extLst>
              <a:ext uri="{FF2B5EF4-FFF2-40B4-BE49-F238E27FC236}">
                <a16:creationId xmlns:a16="http://schemas.microsoft.com/office/drawing/2014/main" id="{72737B19-6E72-1643-B413-EC9D9E231AA2}"/>
              </a:ext>
            </a:extLst>
          </p:cNvPr>
          <p:cNvSpPr/>
          <p:nvPr/>
        </p:nvSpPr>
        <p:spPr>
          <a:xfrm>
            <a:off x="1423448" y="629932"/>
            <a:ext cx="574632" cy="195026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40" dirty="0" err="1">
                <a:solidFill>
                  <a:schemeClr val="tx1"/>
                </a:solidFill>
              </a:rPr>
              <a:t>TabularData</a:t>
            </a:r>
            <a:endParaRPr lang="en-US" sz="74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19D61D-CF65-7E41-9AE2-DE542E186D60}"/>
              </a:ext>
            </a:extLst>
          </p:cNvPr>
          <p:cNvGrpSpPr/>
          <p:nvPr/>
        </p:nvGrpSpPr>
        <p:grpSpPr>
          <a:xfrm>
            <a:off x="12913" y="390557"/>
            <a:ext cx="957314" cy="1094063"/>
            <a:chOff x="12913" y="390557"/>
            <a:chExt cx="957314" cy="109406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DCAE4B-A1BE-374E-8229-9409501631ED}"/>
                </a:ext>
              </a:extLst>
            </p:cNvPr>
            <p:cNvSpPr/>
            <p:nvPr/>
          </p:nvSpPr>
          <p:spPr>
            <a:xfrm>
              <a:off x="52862" y="390557"/>
              <a:ext cx="876324" cy="10940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33C4344-2EB9-AC44-B487-A274ED10D2D3}"/>
                </a:ext>
              </a:extLst>
            </p:cNvPr>
            <p:cNvSpPr/>
            <p:nvPr/>
          </p:nvSpPr>
          <p:spPr>
            <a:xfrm>
              <a:off x="91223" y="676395"/>
              <a:ext cx="296213" cy="7700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7612" rIns="0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23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006450B-81EB-4948-AC49-EDA03D1C502D}"/>
                </a:ext>
              </a:extLst>
            </p:cNvPr>
            <p:cNvSpPr/>
            <p:nvPr/>
          </p:nvSpPr>
          <p:spPr>
            <a:xfrm>
              <a:off x="458994" y="676244"/>
              <a:ext cx="432569" cy="770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7612" rIns="0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23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5E205BD-CCF4-6440-AF10-66104738DE71}"/>
                </a:ext>
              </a:extLst>
            </p:cNvPr>
            <p:cNvSpPr txBox="1"/>
            <p:nvPr/>
          </p:nvSpPr>
          <p:spPr>
            <a:xfrm>
              <a:off x="12913" y="423587"/>
              <a:ext cx="957314" cy="218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23" dirty="0" err="1"/>
                <a:t>Jupyter</a:t>
              </a:r>
              <a:r>
                <a:rPr lang="en-US" sz="823" dirty="0"/>
                <a:t> Notebook</a:t>
              </a:r>
            </a:p>
          </p:txBody>
        </p:sp>
        <p:sp>
          <p:nvSpPr>
            <p:cNvPr id="55" name="Left-Right Arrow 54">
              <a:extLst>
                <a:ext uri="{FF2B5EF4-FFF2-40B4-BE49-F238E27FC236}">
                  <a16:creationId xmlns:a16="http://schemas.microsoft.com/office/drawing/2014/main" id="{6AA63811-E314-A545-884F-3AF0846B2373}"/>
                </a:ext>
              </a:extLst>
            </p:cNvPr>
            <p:cNvSpPr/>
            <p:nvPr/>
          </p:nvSpPr>
          <p:spPr>
            <a:xfrm>
              <a:off x="321276" y="723657"/>
              <a:ext cx="198321" cy="69270"/>
            </a:xfrm>
            <a:prstGeom prst="leftRightArrow">
              <a:avLst>
                <a:gd name="adj1" fmla="val 50000"/>
                <a:gd name="adj2" fmla="val 464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067C181-1CE4-2A43-BD69-E14683738FF4}"/>
                </a:ext>
              </a:extLst>
            </p:cNvPr>
            <p:cNvSpPr txBox="1"/>
            <p:nvPr/>
          </p:nvSpPr>
          <p:spPr>
            <a:xfrm>
              <a:off x="113749" y="803410"/>
              <a:ext cx="262864" cy="379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23" dirty="0"/>
                <a:t>User</a:t>
              </a:r>
            </a:p>
            <a:p>
              <a:r>
                <a:rPr lang="en-US" sz="823" dirty="0"/>
                <a:t>Code</a:t>
              </a:r>
            </a:p>
            <a:p>
              <a:r>
                <a:rPr lang="en-US" sz="823" dirty="0"/>
                <a:t>Space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EBC1688-D044-7F4B-BA7A-8A3E523B647F}"/>
                </a:ext>
              </a:extLst>
            </p:cNvPr>
            <p:cNvSpPr txBox="1"/>
            <p:nvPr/>
          </p:nvSpPr>
          <p:spPr>
            <a:xfrm>
              <a:off x="482947" y="806212"/>
              <a:ext cx="262864" cy="379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23" dirty="0"/>
                <a:t>AIDA</a:t>
              </a:r>
            </a:p>
            <a:p>
              <a:r>
                <a:rPr lang="en-US" sz="823" dirty="0"/>
                <a:t>Client</a:t>
              </a:r>
            </a:p>
            <a:p>
              <a:r>
                <a:rPr lang="en-US" sz="823" dirty="0"/>
                <a:t>API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3B91B67-D565-9744-9539-15654A122AA1}"/>
              </a:ext>
            </a:extLst>
          </p:cNvPr>
          <p:cNvSpPr txBox="1"/>
          <p:nvPr/>
        </p:nvSpPr>
        <p:spPr>
          <a:xfrm>
            <a:off x="0" y="1596"/>
            <a:ext cx="27428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Architecture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D1B9D4-E73D-554B-BE6C-173C75FDC587}"/>
              </a:ext>
            </a:extLst>
          </p:cNvPr>
          <p:cNvGrpSpPr/>
          <p:nvPr/>
        </p:nvGrpSpPr>
        <p:grpSpPr>
          <a:xfrm>
            <a:off x="2204456" y="538318"/>
            <a:ext cx="463143" cy="144797"/>
            <a:chOff x="5164669" y="957791"/>
            <a:chExt cx="714919" cy="6127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F3058A7-4A9B-6345-840F-78C47A5ED284}"/>
                </a:ext>
              </a:extLst>
            </p:cNvPr>
            <p:cNvSpPr/>
            <p:nvPr/>
          </p:nvSpPr>
          <p:spPr>
            <a:xfrm>
              <a:off x="5164669" y="957791"/>
              <a:ext cx="702733" cy="612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1D5A22DD-CC7D-094C-A71C-7A5BDD0A3275}"/>
                </a:ext>
              </a:extLst>
            </p:cNvPr>
            <p:cNvSpPr/>
            <p:nvPr/>
          </p:nvSpPr>
          <p:spPr>
            <a:xfrm>
              <a:off x="5464416" y="994042"/>
              <a:ext cx="415172" cy="37950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err="1">
                  <a:solidFill>
                    <a:schemeClr val="tx1"/>
                  </a:solidFill>
                </a:rPr>
                <a:t>NumPy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9C8587-8CF8-0040-9E25-53B60C627FA4}"/>
              </a:ext>
            </a:extLst>
          </p:cNvPr>
          <p:cNvGraphicFramePr>
            <a:graphicFrameLocks noGrp="1"/>
          </p:cNvGraphicFramePr>
          <p:nvPr/>
        </p:nvGraphicFramePr>
        <p:xfrm>
          <a:off x="2235809" y="560260"/>
          <a:ext cx="149886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2">
                  <a:extLst>
                    <a:ext uri="{9D8B030D-6E8A-4147-A177-3AD203B41FA5}">
                      <a16:colId xmlns:a16="http://schemas.microsoft.com/office/drawing/2014/main" val="3038958"/>
                    </a:ext>
                  </a:extLst>
                </a:gridCol>
                <a:gridCol w="49962">
                  <a:extLst>
                    <a:ext uri="{9D8B030D-6E8A-4147-A177-3AD203B41FA5}">
                      <a16:colId xmlns:a16="http://schemas.microsoft.com/office/drawing/2014/main" val="1371077088"/>
                    </a:ext>
                  </a:extLst>
                </a:gridCol>
                <a:gridCol w="49962">
                  <a:extLst>
                    <a:ext uri="{9D8B030D-6E8A-4147-A177-3AD203B41FA5}">
                      <a16:colId xmlns:a16="http://schemas.microsoft.com/office/drawing/2014/main" val="2590200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58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611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99231"/>
                  </a:ext>
                </a:extLst>
              </a:tr>
            </a:tbl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173465-6A57-8448-B89A-FD44F323A42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005766" y="605980"/>
            <a:ext cx="230043" cy="1265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0F332C-8D21-724D-A85E-CB150EDB1593}"/>
              </a:ext>
            </a:extLst>
          </p:cNvPr>
          <p:cNvCxnSpPr>
            <a:cxnSpLocks/>
            <a:stCxn id="73" idx="0"/>
            <a:endCxn id="66" idx="2"/>
          </p:cNvCxnSpPr>
          <p:nvPr/>
        </p:nvCxnSpPr>
        <p:spPr>
          <a:xfrm>
            <a:off x="2066709" y="1321898"/>
            <a:ext cx="243943" cy="11333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FD67D0C7-BC82-A14B-BCE8-AA9D1E26473A}"/>
              </a:ext>
            </a:extLst>
          </p:cNvPr>
          <p:cNvSpPr/>
          <p:nvPr/>
        </p:nvSpPr>
        <p:spPr>
          <a:xfrm>
            <a:off x="768474" y="858644"/>
            <a:ext cx="719507" cy="362253"/>
          </a:xfrm>
          <a:prstGeom prst="wedgeRoundRectCallout">
            <a:avLst>
              <a:gd name="adj1" fmla="val -38216"/>
              <a:gd name="adj2" fmla="val -1116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C00000"/>
                </a:solidFill>
              </a:rPr>
              <a:t>Users can use a client side environment like </a:t>
            </a:r>
            <a:r>
              <a:rPr lang="en-US" dirty="0" err="1">
                <a:solidFill>
                  <a:srgbClr val="C00000"/>
                </a:solidFill>
              </a:rPr>
              <a:t>Jupyter</a:t>
            </a:r>
            <a:r>
              <a:rPr lang="en-US" dirty="0">
                <a:solidFill>
                  <a:srgbClr val="C00000"/>
                </a:solidFill>
              </a:rPr>
              <a:t> notebook to work with AIDA.</a:t>
            </a:r>
          </a:p>
        </p:txBody>
      </p:sp>
    </p:spTree>
    <p:extLst>
      <p:ext uri="{BB962C8B-B14F-4D97-AF65-F5344CB8AC3E}">
        <p14:creationId xmlns:p14="http://schemas.microsoft.com/office/powerpoint/2010/main" val="281546515"/>
      </p:ext>
    </p:extLst>
  </p:cSld>
  <p:clrMapOvr>
    <a:masterClrMapping/>
  </p:clrMapOvr>
  <p:transition spd="slow" advClick="0"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ADCAE4B-A1BE-374E-8229-9409501631ED}"/>
              </a:ext>
            </a:extLst>
          </p:cNvPr>
          <p:cNvSpPr/>
          <p:nvPr/>
        </p:nvSpPr>
        <p:spPr>
          <a:xfrm>
            <a:off x="52862" y="390557"/>
            <a:ext cx="876324" cy="1094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3C4344-2EB9-AC44-B487-A274ED10D2D3}"/>
              </a:ext>
            </a:extLst>
          </p:cNvPr>
          <p:cNvSpPr/>
          <p:nvPr/>
        </p:nvSpPr>
        <p:spPr>
          <a:xfrm>
            <a:off x="91223" y="676395"/>
            <a:ext cx="296213" cy="7700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7612" rIns="0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823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06450B-81EB-4948-AC49-EDA03D1C502D}"/>
              </a:ext>
            </a:extLst>
          </p:cNvPr>
          <p:cNvSpPr/>
          <p:nvPr/>
        </p:nvSpPr>
        <p:spPr>
          <a:xfrm>
            <a:off x="458994" y="676244"/>
            <a:ext cx="432569" cy="770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7612" rIns="0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823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E205BD-CCF4-6440-AF10-66104738DE71}"/>
              </a:ext>
            </a:extLst>
          </p:cNvPr>
          <p:cNvSpPr txBox="1"/>
          <p:nvPr/>
        </p:nvSpPr>
        <p:spPr>
          <a:xfrm>
            <a:off x="12913" y="423587"/>
            <a:ext cx="957314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23" dirty="0" err="1"/>
              <a:t>Jupyter</a:t>
            </a:r>
            <a:r>
              <a:rPr lang="en-US" sz="823" dirty="0"/>
              <a:t> Notebook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887B87-16FD-3E44-9A12-0A0821BFFDE2}"/>
              </a:ext>
            </a:extLst>
          </p:cNvPr>
          <p:cNvSpPr/>
          <p:nvPr/>
        </p:nvSpPr>
        <p:spPr>
          <a:xfrm>
            <a:off x="13356" y="257131"/>
            <a:ext cx="956390" cy="1267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05565C-01D3-A343-B7E7-8509CAF7BBF1}"/>
              </a:ext>
            </a:extLst>
          </p:cNvPr>
          <p:cNvSpPr txBox="1"/>
          <p:nvPr/>
        </p:nvSpPr>
        <p:spPr>
          <a:xfrm>
            <a:off x="125082" y="214583"/>
            <a:ext cx="768159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3" dirty="0"/>
              <a:t>Client System</a:t>
            </a:r>
          </a:p>
        </p:txBody>
      </p:sp>
      <p:sp>
        <p:nvSpPr>
          <p:cNvPr id="55" name="Left-Right Arrow 54">
            <a:extLst>
              <a:ext uri="{FF2B5EF4-FFF2-40B4-BE49-F238E27FC236}">
                <a16:creationId xmlns:a16="http://schemas.microsoft.com/office/drawing/2014/main" id="{6AA63811-E314-A545-884F-3AF0846B2373}"/>
              </a:ext>
            </a:extLst>
          </p:cNvPr>
          <p:cNvSpPr/>
          <p:nvPr/>
        </p:nvSpPr>
        <p:spPr>
          <a:xfrm>
            <a:off x="321276" y="723657"/>
            <a:ext cx="198321" cy="69270"/>
          </a:xfrm>
          <a:prstGeom prst="leftRightArrow">
            <a:avLst>
              <a:gd name="adj1" fmla="val 50000"/>
              <a:gd name="adj2" fmla="val 464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EDBB30-759B-EF45-AC3F-492EF22A4284}"/>
              </a:ext>
            </a:extLst>
          </p:cNvPr>
          <p:cNvSpPr/>
          <p:nvPr/>
        </p:nvSpPr>
        <p:spPr>
          <a:xfrm>
            <a:off x="1208734" y="398224"/>
            <a:ext cx="936643" cy="1086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3DA7BA-69F4-FD4A-BE47-E2170E81781B}"/>
              </a:ext>
            </a:extLst>
          </p:cNvPr>
          <p:cNvSpPr/>
          <p:nvPr/>
        </p:nvSpPr>
        <p:spPr>
          <a:xfrm>
            <a:off x="1173247" y="256477"/>
            <a:ext cx="1569584" cy="1268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235E0C-B7B6-5441-ABD0-270559696851}"/>
              </a:ext>
            </a:extLst>
          </p:cNvPr>
          <p:cNvSpPr txBox="1"/>
          <p:nvPr/>
        </p:nvSpPr>
        <p:spPr>
          <a:xfrm>
            <a:off x="1705449" y="208480"/>
            <a:ext cx="567784" cy="24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7" dirty="0"/>
              <a:t>RDBMS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7A37B1-13E5-ED4A-9B41-A0850E8CD506}"/>
              </a:ext>
            </a:extLst>
          </p:cNvPr>
          <p:cNvGrpSpPr/>
          <p:nvPr/>
        </p:nvGrpSpPr>
        <p:grpSpPr>
          <a:xfrm>
            <a:off x="1245606" y="538874"/>
            <a:ext cx="848890" cy="907384"/>
            <a:chOff x="1245606" y="538874"/>
            <a:chExt cx="848890" cy="90738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CF79B98-0EF2-8B4E-89C4-02DE65799B1F}"/>
                </a:ext>
              </a:extLst>
            </p:cNvPr>
            <p:cNvSpPr/>
            <p:nvPr/>
          </p:nvSpPr>
          <p:spPr>
            <a:xfrm>
              <a:off x="1245606" y="538874"/>
              <a:ext cx="848890" cy="907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FCE249-F5BE-DB46-9B94-76BFEB7A15E8}"/>
                </a:ext>
              </a:extLst>
            </p:cNvPr>
            <p:cNvSpPr txBox="1"/>
            <p:nvPr/>
          </p:nvSpPr>
          <p:spPr>
            <a:xfrm>
              <a:off x="1479475" y="874337"/>
              <a:ext cx="442750" cy="244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87" dirty="0"/>
                <a:t>AIDA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A575A07E-C779-0042-8E2E-F4F54EDBBC6F}"/>
              </a:ext>
            </a:extLst>
          </p:cNvPr>
          <p:cNvSpPr/>
          <p:nvPr/>
        </p:nvSpPr>
        <p:spPr>
          <a:xfrm>
            <a:off x="2149473" y="397818"/>
            <a:ext cx="556891" cy="5205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954FE7-58EF-D248-9A20-737A83B33BA6}"/>
              </a:ext>
            </a:extLst>
          </p:cNvPr>
          <p:cNvSpPr/>
          <p:nvPr/>
        </p:nvSpPr>
        <p:spPr>
          <a:xfrm>
            <a:off x="2122604" y="405913"/>
            <a:ext cx="416578" cy="503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D5199D69-E7D3-BC4E-B2CE-D2CA5DD852B7}"/>
              </a:ext>
            </a:extLst>
          </p:cNvPr>
          <p:cNvSpPr/>
          <p:nvPr/>
        </p:nvSpPr>
        <p:spPr>
          <a:xfrm>
            <a:off x="2310652" y="1389965"/>
            <a:ext cx="295677" cy="9053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6DB7F48-7D34-2841-8806-0EEC6AEB811A}"/>
              </a:ext>
            </a:extLst>
          </p:cNvPr>
          <p:cNvSpPr/>
          <p:nvPr/>
        </p:nvSpPr>
        <p:spPr>
          <a:xfrm>
            <a:off x="2224864" y="1272069"/>
            <a:ext cx="457977" cy="104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3" dirty="0">
                <a:solidFill>
                  <a:schemeClr val="tx1"/>
                </a:solidFill>
              </a:rPr>
              <a:t>DB Tables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FDCE3A-C032-8140-8372-1FFB12D1CC48}"/>
              </a:ext>
            </a:extLst>
          </p:cNvPr>
          <p:cNvSpPr txBox="1"/>
          <p:nvPr/>
        </p:nvSpPr>
        <p:spPr>
          <a:xfrm>
            <a:off x="1223702" y="358779"/>
            <a:ext cx="1484702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23" dirty="0"/>
              <a:t>Embedded Python Interpreter</a:t>
            </a:r>
          </a:p>
        </p:txBody>
      </p:sp>
      <p:sp>
        <p:nvSpPr>
          <p:cNvPr id="73" name="Bevel 72">
            <a:extLst>
              <a:ext uri="{FF2B5EF4-FFF2-40B4-BE49-F238E27FC236}">
                <a16:creationId xmlns:a16="http://schemas.microsoft.com/office/drawing/2014/main" id="{4C1D943E-37AB-1D4E-B067-A31A0C8614FF}"/>
              </a:ext>
            </a:extLst>
          </p:cNvPr>
          <p:cNvSpPr/>
          <p:nvPr/>
        </p:nvSpPr>
        <p:spPr>
          <a:xfrm>
            <a:off x="1492077" y="1224385"/>
            <a:ext cx="574632" cy="195026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40" dirty="0" err="1">
                <a:solidFill>
                  <a:schemeClr val="tx1"/>
                </a:solidFill>
              </a:rPr>
              <a:t>TabularData</a:t>
            </a:r>
            <a:endParaRPr lang="en-US" sz="740" dirty="0">
              <a:solidFill>
                <a:schemeClr val="tx1"/>
              </a:solidFill>
            </a:endParaRPr>
          </a:p>
        </p:txBody>
      </p:sp>
      <p:sp>
        <p:nvSpPr>
          <p:cNvPr id="74" name="Bevel 73">
            <a:extLst>
              <a:ext uri="{FF2B5EF4-FFF2-40B4-BE49-F238E27FC236}">
                <a16:creationId xmlns:a16="http://schemas.microsoft.com/office/drawing/2014/main" id="{72737B19-6E72-1643-B413-EC9D9E231AA2}"/>
              </a:ext>
            </a:extLst>
          </p:cNvPr>
          <p:cNvSpPr/>
          <p:nvPr/>
        </p:nvSpPr>
        <p:spPr>
          <a:xfrm>
            <a:off x="1423448" y="629932"/>
            <a:ext cx="574632" cy="195026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40" dirty="0" err="1">
                <a:solidFill>
                  <a:schemeClr val="tx1"/>
                </a:solidFill>
              </a:rPr>
              <a:t>TabularData</a:t>
            </a:r>
            <a:endParaRPr lang="en-US" sz="74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067C181-1CE4-2A43-BD69-E14683738FF4}"/>
              </a:ext>
            </a:extLst>
          </p:cNvPr>
          <p:cNvSpPr txBox="1"/>
          <p:nvPr/>
        </p:nvSpPr>
        <p:spPr>
          <a:xfrm>
            <a:off x="113749" y="803410"/>
            <a:ext cx="262864" cy="379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23" dirty="0"/>
              <a:t>User</a:t>
            </a:r>
          </a:p>
          <a:p>
            <a:r>
              <a:rPr lang="en-US" sz="823" dirty="0"/>
              <a:t>Code</a:t>
            </a:r>
          </a:p>
          <a:p>
            <a:r>
              <a:rPr lang="en-US" sz="823" dirty="0"/>
              <a:t>Space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EBC1688-D044-7F4B-BA7A-8A3E523B647F}"/>
              </a:ext>
            </a:extLst>
          </p:cNvPr>
          <p:cNvSpPr txBox="1"/>
          <p:nvPr/>
        </p:nvSpPr>
        <p:spPr>
          <a:xfrm>
            <a:off x="482947" y="806212"/>
            <a:ext cx="262864" cy="379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23" dirty="0"/>
              <a:t>AIDA</a:t>
            </a:r>
          </a:p>
          <a:p>
            <a:r>
              <a:rPr lang="en-US" sz="823" dirty="0"/>
              <a:t>Client</a:t>
            </a:r>
          </a:p>
          <a:p>
            <a:r>
              <a:rPr lang="en-US" sz="823" dirty="0"/>
              <a:t>API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CF336D-C530-3E43-8194-877BCCFEB30E}"/>
              </a:ext>
            </a:extLst>
          </p:cNvPr>
          <p:cNvGrpSpPr/>
          <p:nvPr/>
        </p:nvGrpSpPr>
        <p:grpSpPr>
          <a:xfrm>
            <a:off x="488827" y="704140"/>
            <a:ext cx="1019586" cy="717793"/>
            <a:chOff x="488827" y="704140"/>
            <a:chExt cx="1019586" cy="717793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39302EC-E997-C34A-B76A-739263C60AE8}"/>
                </a:ext>
              </a:extLst>
            </p:cNvPr>
            <p:cNvSpPr/>
            <p:nvPr/>
          </p:nvSpPr>
          <p:spPr>
            <a:xfrm>
              <a:off x="753174" y="704140"/>
              <a:ext cx="106863" cy="715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23" dirty="0">
                  <a:solidFill>
                    <a:schemeClr val="tx1"/>
                  </a:solidFill>
                </a:rPr>
                <a:t>RMI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7C0A1021-5A77-4D44-B18E-7E1C3CF778AB}"/>
                </a:ext>
              </a:extLst>
            </p:cNvPr>
            <p:cNvSpPr/>
            <p:nvPr/>
          </p:nvSpPr>
          <p:spPr>
            <a:xfrm>
              <a:off x="1283817" y="704140"/>
              <a:ext cx="106863" cy="715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23" dirty="0">
                  <a:solidFill>
                    <a:schemeClr val="tx1"/>
                  </a:solidFill>
                </a:rPr>
                <a:t>RMI</a:t>
              </a:r>
            </a:p>
          </p:txBody>
        </p:sp>
        <p:sp>
          <p:nvSpPr>
            <p:cNvPr id="82" name="Left-Right Arrow 81">
              <a:extLst>
                <a:ext uri="{FF2B5EF4-FFF2-40B4-BE49-F238E27FC236}">
                  <a16:creationId xmlns:a16="http://schemas.microsoft.com/office/drawing/2014/main" id="{FECB6635-95B7-904B-B3CA-8A5390AE36AA}"/>
                </a:ext>
              </a:extLst>
            </p:cNvPr>
            <p:cNvSpPr/>
            <p:nvPr/>
          </p:nvSpPr>
          <p:spPr>
            <a:xfrm>
              <a:off x="791378" y="868315"/>
              <a:ext cx="562703" cy="69270"/>
            </a:xfrm>
            <a:prstGeom prst="leftRightArrow">
              <a:avLst>
                <a:gd name="adj1" fmla="val 50000"/>
                <a:gd name="adj2" fmla="val 464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CFEE8DC5-AB32-8645-BCDA-4F8448949806}"/>
                </a:ext>
              </a:extLst>
            </p:cNvPr>
            <p:cNvSpPr/>
            <p:nvPr/>
          </p:nvSpPr>
          <p:spPr>
            <a:xfrm>
              <a:off x="519715" y="708412"/>
              <a:ext cx="219405" cy="10245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8" dirty="0">
                  <a:solidFill>
                    <a:schemeClr val="tx1"/>
                  </a:solidFill>
                </a:rPr>
                <a:t>Stub</a:t>
              </a:r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338C77EF-47B6-4042-96ED-6B0CB3935D71}"/>
                </a:ext>
              </a:extLst>
            </p:cNvPr>
            <p:cNvSpPr/>
            <p:nvPr/>
          </p:nvSpPr>
          <p:spPr>
            <a:xfrm>
              <a:off x="488827" y="1319482"/>
              <a:ext cx="219405" cy="10245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8" dirty="0">
                  <a:solidFill>
                    <a:schemeClr val="tx1"/>
                  </a:solidFill>
                </a:rPr>
                <a:t>Stub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9CBD13-C5E9-BE4F-A5A3-34053A165583}"/>
                </a:ext>
              </a:extLst>
            </p:cNvPr>
            <p:cNvCxnSpPr/>
            <p:nvPr/>
          </p:nvCxnSpPr>
          <p:spPr>
            <a:xfrm>
              <a:off x="713083" y="759638"/>
              <a:ext cx="740398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12BE8C-72DE-8549-80C4-A11487D1E7CF}"/>
                </a:ext>
              </a:extLst>
            </p:cNvPr>
            <p:cNvCxnSpPr/>
            <p:nvPr/>
          </p:nvCxnSpPr>
          <p:spPr>
            <a:xfrm>
              <a:off x="679167" y="1334269"/>
              <a:ext cx="82924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3B91B67-D565-9744-9539-15654A122AA1}"/>
              </a:ext>
            </a:extLst>
          </p:cNvPr>
          <p:cNvSpPr txBox="1"/>
          <p:nvPr/>
        </p:nvSpPr>
        <p:spPr>
          <a:xfrm>
            <a:off x="0" y="1596"/>
            <a:ext cx="27428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Architecture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D1B9D4-E73D-554B-BE6C-173C75FDC587}"/>
              </a:ext>
            </a:extLst>
          </p:cNvPr>
          <p:cNvGrpSpPr/>
          <p:nvPr/>
        </p:nvGrpSpPr>
        <p:grpSpPr>
          <a:xfrm>
            <a:off x="2204456" y="538318"/>
            <a:ext cx="463143" cy="144797"/>
            <a:chOff x="5164669" y="957791"/>
            <a:chExt cx="714919" cy="6127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F3058A7-4A9B-6345-840F-78C47A5ED284}"/>
                </a:ext>
              </a:extLst>
            </p:cNvPr>
            <p:cNvSpPr/>
            <p:nvPr/>
          </p:nvSpPr>
          <p:spPr>
            <a:xfrm>
              <a:off x="5164669" y="957791"/>
              <a:ext cx="702733" cy="612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1D5A22DD-CC7D-094C-A71C-7A5BDD0A3275}"/>
                </a:ext>
              </a:extLst>
            </p:cNvPr>
            <p:cNvSpPr/>
            <p:nvPr/>
          </p:nvSpPr>
          <p:spPr>
            <a:xfrm>
              <a:off x="5464416" y="994042"/>
              <a:ext cx="415172" cy="37950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err="1">
                  <a:solidFill>
                    <a:schemeClr val="tx1"/>
                  </a:solidFill>
                </a:rPr>
                <a:t>NumPy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9C8587-8CF8-0040-9E25-53B60C627FA4}"/>
              </a:ext>
            </a:extLst>
          </p:cNvPr>
          <p:cNvGraphicFramePr>
            <a:graphicFrameLocks noGrp="1"/>
          </p:cNvGraphicFramePr>
          <p:nvPr/>
        </p:nvGraphicFramePr>
        <p:xfrm>
          <a:off x="2235809" y="560260"/>
          <a:ext cx="149886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2">
                  <a:extLst>
                    <a:ext uri="{9D8B030D-6E8A-4147-A177-3AD203B41FA5}">
                      <a16:colId xmlns:a16="http://schemas.microsoft.com/office/drawing/2014/main" val="3038958"/>
                    </a:ext>
                  </a:extLst>
                </a:gridCol>
                <a:gridCol w="49962">
                  <a:extLst>
                    <a:ext uri="{9D8B030D-6E8A-4147-A177-3AD203B41FA5}">
                      <a16:colId xmlns:a16="http://schemas.microsoft.com/office/drawing/2014/main" val="1371077088"/>
                    </a:ext>
                  </a:extLst>
                </a:gridCol>
                <a:gridCol w="49962">
                  <a:extLst>
                    <a:ext uri="{9D8B030D-6E8A-4147-A177-3AD203B41FA5}">
                      <a16:colId xmlns:a16="http://schemas.microsoft.com/office/drawing/2014/main" val="2590200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58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611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99231"/>
                  </a:ext>
                </a:extLst>
              </a:tr>
            </a:tbl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173465-6A57-8448-B89A-FD44F323A42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005766" y="605980"/>
            <a:ext cx="230043" cy="1265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0F332C-8D21-724D-A85E-CB150EDB1593}"/>
              </a:ext>
            </a:extLst>
          </p:cNvPr>
          <p:cNvCxnSpPr>
            <a:cxnSpLocks/>
            <a:stCxn id="73" idx="0"/>
            <a:endCxn id="66" idx="2"/>
          </p:cNvCxnSpPr>
          <p:nvPr/>
        </p:nvCxnSpPr>
        <p:spPr>
          <a:xfrm>
            <a:off x="2066709" y="1321898"/>
            <a:ext cx="243943" cy="11333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5AF64074-CEE6-2140-AAB3-ECF4B9F91BA5}"/>
              </a:ext>
            </a:extLst>
          </p:cNvPr>
          <p:cNvSpPr/>
          <p:nvPr/>
        </p:nvSpPr>
        <p:spPr>
          <a:xfrm>
            <a:off x="894992" y="489052"/>
            <a:ext cx="574632" cy="243436"/>
          </a:xfrm>
          <a:prstGeom prst="wedgeRoundRectCallout">
            <a:avLst>
              <a:gd name="adj1" fmla="val -25479"/>
              <a:gd name="adj2" fmla="val 1071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C00000"/>
                </a:solidFill>
              </a:rPr>
              <a:t>Computations are shifted to the server using RMI.</a:t>
            </a:r>
          </a:p>
        </p:txBody>
      </p:sp>
    </p:spTree>
    <p:extLst>
      <p:ext uri="{BB962C8B-B14F-4D97-AF65-F5344CB8AC3E}">
        <p14:creationId xmlns:p14="http://schemas.microsoft.com/office/powerpoint/2010/main" val="2840249709"/>
      </p:ext>
    </p:extLst>
  </p:cSld>
  <p:clrMapOvr>
    <a:masterClrMapping/>
  </p:clrMapOvr>
  <p:transition spd="slow" advClick="0"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ADCAE4B-A1BE-374E-8229-9409501631ED}"/>
              </a:ext>
            </a:extLst>
          </p:cNvPr>
          <p:cNvSpPr/>
          <p:nvPr/>
        </p:nvSpPr>
        <p:spPr>
          <a:xfrm>
            <a:off x="52862" y="390557"/>
            <a:ext cx="876324" cy="1094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3C4344-2EB9-AC44-B487-A274ED10D2D3}"/>
              </a:ext>
            </a:extLst>
          </p:cNvPr>
          <p:cNvSpPr/>
          <p:nvPr/>
        </p:nvSpPr>
        <p:spPr>
          <a:xfrm>
            <a:off x="91223" y="676395"/>
            <a:ext cx="296213" cy="7700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7612" rIns="0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823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06450B-81EB-4948-AC49-EDA03D1C502D}"/>
              </a:ext>
            </a:extLst>
          </p:cNvPr>
          <p:cNvSpPr/>
          <p:nvPr/>
        </p:nvSpPr>
        <p:spPr>
          <a:xfrm>
            <a:off x="458994" y="676244"/>
            <a:ext cx="432569" cy="770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7612" rIns="0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823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E205BD-CCF4-6440-AF10-66104738DE71}"/>
              </a:ext>
            </a:extLst>
          </p:cNvPr>
          <p:cNvSpPr txBox="1"/>
          <p:nvPr/>
        </p:nvSpPr>
        <p:spPr>
          <a:xfrm>
            <a:off x="12913" y="423587"/>
            <a:ext cx="957314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23" dirty="0" err="1"/>
              <a:t>Jupyter</a:t>
            </a:r>
            <a:r>
              <a:rPr lang="en-US" sz="823" dirty="0"/>
              <a:t> Notebook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887B87-16FD-3E44-9A12-0A0821BFFDE2}"/>
              </a:ext>
            </a:extLst>
          </p:cNvPr>
          <p:cNvSpPr/>
          <p:nvPr/>
        </p:nvSpPr>
        <p:spPr>
          <a:xfrm>
            <a:off x="13356" y="257131"/>
            <a:ext cx="956390" cy="1267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05565C-01D3-A343-B7E7-8509CAF7BBF1}"/>
              </a:ext>
            </a:extLst>
          </p:cNvPr>
          <p:cNvSpPr txBox="1"/>
          <p:nvPr/>
        </p:nvSpPr>
        <p:spPr>
          <a:xfrm>
            <a:off x="125082" y="214583"/>
            <a:ext cx="768159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3" dirty="0"/>
              <a:t>Client System</a:t>
            </a:r>
          </a:p>
        </p:txBody>
      </p:sp>
      <p:sp>
        <p:nvSpPr>
          <p:cNvPr id="55" name="Left-Right Arrow 54">
            <a:extLst>
              <a:ext uri="{FF2B5EF4-FFF2-40B4-BE49-F238E27FC236}">
                <a16:creationId xmlns:a16="http://schemas.microsoft.com/office/drawing/2014/main" id="{6AA63811-E314-A545-884F-3AF0846B2373}"/>
              </a:ext>
            </a:extLst>
          </p:cNvPr>
          <p:cNvSpPr/>
          <p:nvPr/>
        </p:nvSpPr>
        <p:spPr>
          <a:xfrm>
            <a:off x="321276" y="723657"/>
            <a:ext cx="198321" cy="69270"/>
          </a:xfrm>
          <a:prstGeom prst="leftRightArrow">
            <a:avLst>
              <a:gd name="adj1" fmla="val 50000"/>
              <a:gd name="adj2" fmla="val 464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EDBB30-759B-EF45-AC3F-492EF22A4284}"/>
              </a:ext>
            </a:extLst>
          </p:cNvPr>
          <p:cNvSpPr/>
          <p:nvPr/>
        </p:nvSpPr>
        <p:spPr>
          <a:xfrm>
            <a:off x="1208734" y="398224"/>
            <a:ext cx="936643" cy="1086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3DA7BA-69F4-FD4A-BE47-E2170E81781B}"/>
              </a:ext>
            </a:extLst>
          </p:cNvPr>
          <p:cNvSpPr/>
          <p:nvPr/>
        </p:nvSpPr>
        <p:spPr>
          <a:xfrm>
            <a:off x="1173247" y="256477"/>
            <a:ext cx="1569584" cy="1268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235E0C-B7B6-5441-ABD0-270559696851}"/>
              </a:ext>
            </a:extLst>
          </p:cNvPr>
          <p:cNvSpPr txBox="1"/>
          <p:nvPr/>
        </p:nvSpPr>
        <p:spPr>
          <a:xfrm>
            <a:off x="1705449" y="208480"/>
            <a:ext cx="567784" cy="24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7" dirty="0"/>
              <a:t>RDBMS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7A37B1-13E5-ED4A-9B41-A0850E8CD506}"/>
              </a:ext>
            </a:extLst>
          </p:cNvPr>
          <p:cNvGrpSpPr/>
          <p:nvPr/>
        </p:nvGrpSpPr>
        <p:grpSpPr>
          <a:xfrm>
            <a:off x="1245606" y="538874"/>
            <a:ext cx="848890" cy="907384"/>
            <a:chOff x="1245606" y="538874"/>
            <a:chExt cx="848890" cy="90738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CF79B98-0EF2-8B4E-89C4-02DE65799B1F}"/>
                </a:ext>
              </a:extLst>
            </p:cNvPr>
            <p:cNvSpPr/>
            <p:nvPr/>
          </p:nvSpPr>
          <p:spPr>
            <a:xfrm>
              <a:off x="1245606" y="538874"/>
              <a:ext cx="848890" cy="907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FCE249-F5BE-DB46-9B94-76BFEB7A15E8}"/>
                </a:ext>
              </a:extLst>
            </p:cNvPr>
            <p:cNvSpPr txBox="1"/>
            <p:nvPr/>
          </p:nvSpPr>
          <p:spPr>
            <a:xfrm>
              <a:off x="1479475" y="874337"/>
              <a:ext cx="442750" cy="244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87" dirty="0"/>
                <a:t>AIDA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A575A07E-C779-0042-8E2E-F4F54EDBBC6F}"/>
              </a:ext>
            </a:extLst>
          </p:cNvPr>
          <p:cNvSpPr/>
          <p:nvPr/>
        </p:nvSpPr>
        <p:spPr>
          <a:xfrm>
            <a:off x="2149473" y="397818"/>
            <a:ext cx="556891" cy="5205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954FE7-58EF-D248-9A20-737A83B33BA6}"/>
              </a:ext>
            </a:extLst>
          </p:cNvPr>
          <p:cNvSpPr/>
          <p:nvPr/>
        </p:nvSpPr>
        <p:spPr>
          <a:xfrm>
            <a:off x="2122604" y="405913"/>
            <a:ext cx="416578" cy="503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D5199D69-E7D3-BC4E-B2CE-D2CA5DD852B7}"/>
              </a:ext>
            </a:extLst>
          </p:cNvPr>
          <p:cNvSpPr/>
          <p:nvPr/>
        </p:nvSpPr>
        <p:spPr>
          <a:xfrm>
            <a:off x="2310652" y="1389965"/>
            <a:ext cx="295677" cy="9053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6DB7F48-7D34-2841-8806-0EEC6AEB811A}"/>
              </a:ext>
            </a:extLst>
          </p:cNvPr>
          <p:cNvSpPr/>
          <p:nvPr/>
        </p:nvSpPr>
        <p:spPr>
          <a:xfrm>
            <a:off x="2224864" y="1272069"/>
            <a:ext cx="457977" cy="104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3" dirty="0">
                <a:solidFill>
                  <a:schemeClr val="tx1"/>
                </a:solidFill>
              </a:rPr>
              <a:t>DB Tables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FDCE3A-C032-8140-8372-1FFB12D1CC48}"/>
              </a:ext>
            </a:extLst>
          </p:cNvPr>
          <p:cNvSpPr txBox="1"/>
          <p:nvPr/>
        </p:nvSpPr>
        <p:spPr>
          <a:xfrm>
            <a:off x="1223702" y="358779"/>
            <a:ext cx="1484702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23" dirty="0"/>
              <a:t>Embedded Python Interpreter</a:t>
            </a:r>
          </a:p>
        </p:txBody>
      </p:sp>
      <p:sp>
        <p:nvSpPr>
          <p:cNvPr id="73" name="Bevel 72">
            <a:extLst>
              <a:ext uri="{FF2B5EF4-FFF2-40B4-BE49-F238E27FC236}">
                <a16:creationId xmlns:a16="http://schemas.microsoft.com/office/drawing/2014/main" id="{4C1D943E-37AB-1D4E-B067-A31A0C8614FF}"/>
              </a:ext>
            </a:extLst>
          </p:cNvPr>
          <p:cNvSpPr/>
          <p:nvPr/>
        </p:nvSpPr>
        <p:spPr>
          <a:xfrm>
            <a:off x="1492077" y="1224385"/>
            <a:ext cx="574632" cy="195026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40" dirty="0" err="1">
                <a:solidFill>
                  <a:schemeClr val="tx1"/>
                </a:solidFill>
              </a:rPr>
              <a:t>TabularData</a:t>
            </a:r>
            <a:endParaRPr lang="en-US" sz="740" dirty="0">
              <a:solidFill>
                <a:schemeClr val="tx1"/>
              </a:solidFill>
            </a:endParaRPr>
          </a:p>
        </p:txBody>
      </p:sp>
      <p:sp>
        <p:nvSpPr>
          <p:cNvPr id="74" name="Bevel 73">
            <a:extLst>
              <a:ext uri="{FF2B5EF4-FFF2-40B4-BE49-F238E27FC236}">
                <a16:creationId xmlns:a16="http://schemas.microsoft.com/office/drawing/2014/main" id="{72737B19-6E72-1643-B413-EC9D9E231AA2}"/>
              </a:ext>
            </a:extLst>
          </p:cNvPr>
          <p:cNvSpPr/>
          <p:nvPr/>
        </p:nvSpPr>
        <p:spPr>
          <a:xfrm>
            <a:off x="1423448" y="629932"/>
            <a:ext cx="574632" cy="195026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40" dirty="0" err="1">
                <a:solidFill>
                  <a:schemeClr val="tx1"/>
                </a:solidFill>
              </a:rPr>
              <a:t>TabularData</a:t>
            </a:r>
            <a:endParaRPr lang="en-US" sz="74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067C181-1CE4-2A43-BD69-E14683738FF4}"/>
              </a:ext>
            </a:extLst>
          </p:cNvPr>
          <p:cNvSpPr txBox="1"/>
          <p:nvPr/>
        </p:nvSpPr>
        <p:spPr>
          <a:xfrm>
            <a:off x="113749" y="803410"/>
            <a:ext cx="262864" cy="379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23" dirty="0"/>
              <a:t>User</a:t>
            </a:r>
          </a:p>
          <a:p>
            <a:r>
              <a:rPr lang="en-US" sz="823" dirty="0"/>
              <a:t>Code</a:t>
            </a:r>
          </a:p>
          <a:p>
            <a:r>
              <a:rPr lang="en-US" sz="823" dirty="0"/>
              <a:t>Space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EBC1688-D044-7F4B-BA7A-8A3E523B647F}"/>
              </a:ext>
            </a:extLst>
          </p:cNvPr>
          <p:cNvSpPr txBox="1"/>
          <p:nvPr/>
        </p:nvSpPr>
        <p:spPr>
          <a:xfrm>
            <a:off x="482947" y="806212"/>
            <a:ext cx="262864" cy="379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23" dirty="0"/>
              <a:t>AIDA</a:t>
            </a:r>
          </a:p>
          <a:p>
            <a:r>
              <a:rPr lang="en-US" sz="823" dirty="0"/>
              <a:t>Client</a:t>
            </a:r>
          </a:p>
          <a:p>
            <a:r>
              <a:rPr lang="en-US" sz="823" dirty="0"/>
              <a:t>API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CF336D-C530-3E43-8194-877BCCFEB30E}"/>
              </a:ext>
            </a:extLst>
          </p:cNvPr>
          <p:cNvGrpSpPr/>
          <p:nvPr/>
        </p:nvGrpSpPr>
        <p:grpSpPr>
          <a:xfrm>
            <a:off x="488827" y="704140"/>
            <a:ext cx="1019586" cy="717793"/>
            <a:chOff x="488827" y="704140"/>
            <a:chExt cx="1019586" cy="717793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39302EC-E997-C34A-B76A-739263C60AE8}"/>
                </a:ext>
              </a:extLst>
            </p:cNvPr>
            <p:cNvSpPr/>
            <p:nvPr/>
          </p:nvSpPr>
          <p:spPr>
            <a:xfrm>
              <a:off x="753174" y="704140"/>
              <a:ext cx="106863" cy="715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23" dirty="0">
                  <a:solidFill>
                    <a:schemeClr val="tx1"/>
                  </a:solidFill>
                </a:rPr>
                <a:t>RMI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7C0A1021-5A77-4D44-B18E-7E1C3CF778AB}"/>
                </a:ext>
              </a:extLst>
            </p:cNvPr>
            <p:cNvSpPr/>
            <p:nvPr/>
          </p:nvSpPr>
          <p:spPr>
            <a:xfrm>
              <a:off x="1283817" y="704140"/>
              <a:ext cx="106863" cy="715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23" dirty="0">
                  <a:solidFill>
                    <a:schemeClr val="tx1"/>
                  </a:solidFill>
                </a:rPr>
                <a:t>RMI</a:t>
              </a:r>
            </a:p>
          </p:txBody>
        </p:sp>
        <p:sp>
          <p:nvSpPr>
            <p:cNvPr id="82" name="Left-Right Arrow 81">
              <a:extLst>
                <a:ext uri="{FF2B5EF4-FFF2-40B4-BE49-F238E27FC236}">
                  <a16:creationId xmlns:a16="http://schemas.microsoft.com/office/drawing/2014/main" id="{FECB6635-95B7-904B-B3CA-8A5390AE36AA}"/>
                </a:ext>
              </a:extLst>
            </p:cNvPr>
            <p:cNvSpPr/>
            <p:nvPr/>
          </p:nvSpPr>
          <p:spPr>
            <a:xfrm>
              <a:off x="791378" y="868315"/>
              <a:ext cx="562703" cy="69270"/>
            </a:xfrm>
            <a:prstGeom prst="leftRightArrow">
              <a:avLst>
                <a:gd name="adj1" fmla="val 50000"/>
                <a:gd name="adj2" fmla="val 464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CFEE8DC5-AB32-8645-BCDA-4F8448949806}"/>
                </a:ext>
              </a:extLst>
            </p:cNvPr>
            <p:cNvSpPr/>
            <p:nvPr/>
          </p:nvSpPr>
          <p:spPr>
            <a:xfrm>
              <a:off x="519715" y="708412"/>
              <a:ext cx="219405" cy="10245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8" dirty="0">
                  <a:solidFill>
                    <a:schemeClr val="tx1"/>
                  </a:solidFill>
                </a:rPr>
                <a:t>Stub</a:t>
              </a:r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338C77EF-47B6-4042-96ED-6B0CB3935D71}"/>
                </a:ext>
              </a:extLst>
            </p:cNvPr>
            <p:cNvSpPr/>
            <p:nvPr/>
          </p:nvSpPr>
          <p:spPr>
            <a:xfrm>
              <a:off x="488827" y="1319482"/>
              <a:ext cx="219405" cy="10245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8" dirty="0">
                  <a:solidFill>
                    <a:schemeClr val="tx1"/>
                  </a:solidFill>
                </a:rPr>
                <a:t>Stub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9CBD13-C5E9-BE4F-A5A3-34053A165583}"/>
                </a:ext>
              </a:extLst>
            </p:cNvPr>
            <p:cNvCxnSpPr/>
            <p:nvPr/>
          </p:nvCxnSpPr>
          <p:spPr>
            <a:xfrm>
              <a:off x="713083" y="759638"/>
              <a:ext cx="740398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12BE8C-72DE-8549-80C4-A11487D1E7CF}"/>
                </a:ext>
              </a:extLst>
            </p:cNvPr>
            <p:cNvCxnSpPr/>
            <p:nvPr/>
          </p:nvCxnSpPr>
          <p:spPr>
            <a:xfrm>
              <a:off x="679167" y="1334269"/>
              <a:ext cx="82924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3B91B67-D565-9744-9539-15654A122AA1}"/>
              </a:ext>
            </a:extLst>
          </p:cNvPr>
          <p:cNvSpPr txBox="1"/>
          <p:nvPr/>
        </p:nvSpPr>
        <p:spPr>
          <a:xfrm>
            <a:off x="0" y="1596"/>
            <a:ext cx="27428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Architecture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D1B9D4-E73D-554B-BE6C-173C75FDC587}"/>
              </a:ext>
            </a:extLst>
          </p:cNvPr>
          <p:cNvGrpSpPr/>
          <p:nvPr/>
        </p:nvGrpSpPr>
        <p:grpSpPr>
          <a:xfrm>
            <a:off x="2204456" y="538318"/>
            <a:ext cx="463143" cy="144797"/>
            <a:chOff x="5164669" y="957791"/>
            <a:chExt cx="714919" cy="6127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F3058A7-4A9B-6345-840F-78C47A5ED284}"/>
                </a:ext>
              </a:extLst>
            </p:cNvPr>
            <p:cNvSpPr/>
            <p:nvPr/>
          </p:nvSpPr>
          <p:spPr>
            <a:xfrm>
              <a:off x="5164669" y="957791"/>
              <a:ext cx="702733" cy="612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1D5A22DD-CC7D-094C-A71C-7A5BDD0A3275}"/>
                </a:ext>
              </a:extLst>
            </p:cNvPr>
            <p:cNvSpPr/>
            <p:nvPr/>
          </p:nvSpPr>
          <p:spPr>
            <a:xfrm>
              <a:off x="5464416" y="994042"/>
              <a:ext cx="415172" cy="37950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err="1">
                  <a:solidFill>
                    <a:schemeClr val="tx1"/>
                  </a:solidFill>
                </a:rPr>
                <a:t>NumPy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9C8587-8CF8-0040-9E25-53B60C627FA4}"/>
              </a:ext>
            </a:extLst>
          </p:cNvPr>
          <p:cNvGraphicFramePr>
            <a:graphicFrameLocks noGrp="1"/>
          </p:cNvGraphicFramePr>
          <p:nvPr/>
        </p:nvGraphicFramePr>
        <p:xfrm>
          <a:off x="2235809" y="560260"/>
          <a:ext cx="149886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2">
                  <a:extLst>
                    <a:ext uri="{9D8B030D-6E8A-4147-A177-3AD203B41FA5}">
                      <a16:colId xmlns:a16="http://schemas.microsoft.com/office/drawing/2014/main" val="3038958"/>
                    </a:ext>
                  </a:extLst>
                </a:gridCol>
                <a:gridCol w="49962">
                  <a:extLst>
                    <a:ext uri="{9D8B030D-6E8A-4147-A177-3AD203B41FA5}">
                      <a16:colId xmlns:a16="http://schemas.microsoft.com/office/drawing/2014/main" val="1371077088"/>
                    </a:ext>
                  </a:extLst>
                </a:gridCol>
                <a:gridCol w="49962">
                  <a:extLst>
                    <a:ext uri="{9D8B030D-6E8A-4147-A177-3AD203B41FA5}">
                      <a16:colId xmlns:a16="http://schemas.microsoft.com/office/drawing/2014/main" val="2590200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58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611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99231"/>
                  </a:ext>
                </a:extLst>
              </a:tr>
            </a:tbl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173465-6A57-8448-B89A-FD44F323A42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005766" y="605980"/>
            <a:ext cx="230043" cy="1265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0F332C-8D21-724D-A85E-CB150EDB1593}"/>
              </a:ext>
            </a:extLst>
          </p:cNvPr>
          <p:cNvCxnSpPr>
            <a:cxnSpLocks/>
            <a:stCxn id="73" idx="0"/>
            <a:endCxn id="66" idx="2"/>
          </p:cNvCxnSpPr>
          <p:nvPr/>
        </p:nvCxnSpPr>
        <p:spPr>
          <a:xfrm>
            <a:off x="2066709" y="1321898"/>
            <a:ext cx="243943" cy="11333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5E2BD07-D1F6-5148-A15C-566056B9E64A}"/>
              </a:ext>
            </a:extLst>
          </p:cNvPr>
          <p:cNvGrpSpPr/>
          <p:nvPr/>
        </p:nvGrpSpPr>
        <p:grpSpPr>
          <a:xfrm>
            <a:off x="2033920" y="999382"/>
            <a:ext cx="635777" cy="244176"/>
            <a:chOff x="2033920" y="875455"/>
            <a:chExt cx="635777" cy="24417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E0B30F-5A7B-4B40-B932-89C39944753C}"/>
                </a:ext>
              </a:extLst>
            </p:cNvPr>
            <p:cNvGrpSpPr/>
            <p:nvPr/>
          </p:nvGrpSpPr>
          <p:grpSpPr>
            <a:xfrm>
              <a:off x="2240504" y="875455"/>
              <a:ext cx="429193" cy="244176"/>
              <a:chOff x="5164669" y="957793"/>
              <a:chExt cx="702733" cy="61277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F8A06B8-A8CC-5747-B187-7193B393550E}"/>
                  </a:ext>
                </a:extLst>
              </p:cNvPr>
              <p:cNvSpPr/>
              <p:nvPr/>
            </p:nvSpPr>
            <p:spPr>
              <a:xfrm>
                <a:off x="5164669" y="957793"/>
                <a:ext cx="702733" cy="61277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23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F8BB63E3-98C7-864F-A103-9FC6E1CC65D9}"/>
                  </a:ext>
                </a:extLst>
              </p:cNvPr>
              <p:cNvSpPr/>
              <p:nvPr/>
            </p:nvSpPr>
            <p:spPr>
              <a:xfrm>
                <a:off x="5237959" y="1063621"/>
                <a:ext cx="584203" cy="36195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23" dirty="0">
                    <a:solidFill>
                      <a:schemeClr val="tx1"/>
                    </a:solidFill>
                  </a:rPr>
                  <a:t>SQL </a:t>
                </a:r>
              </a:p>
              <a:p>
                <a:pPr algn="ctr"/>
                <a:r>
                  <a:rPr lang="en-US" sz="823" dirty="0">
                    <a:solidFill>
                      <a:schemeClr val="tx1"/>
                    </a:solidFill>
                  </a:rPr>
                  <a:t>Engine</a:t>
                </a:r>
              </a:p>
            </p:txBody>
          </p:sp>
        </p:grpSp>
        <p:sp>
          <p:nvSpPr>
            <p:cNvPr id="47" name="Left-Right Arrow 46">
              <a:extLst>
                <a:ext uri="{FF2B5EF4-FFF2-40B4-BE49-F238E27FC236}">
                  <a16:creationId xmlns:a16="http://schemas.microsoft.com/office/drawing/2014/main" id="{D2827FDF-9F07-1F4C-9B84-A26896DED4E6}"/>
                </a:ext>
              </a:extLst>
            </p:cNvPr>
            <p:cNvSpPr/>
            <p:nvPr/>
          </p:nvSpPr>
          <p:spPr>
            <a:xfrm>
              <a:off x="2033920" y="950416"/>
              <a:ext cx="266543" cy="60198"/>
            </a:xfrm>
            <a:prstGeom prst="leftRightArrow">
              <a:avLst>
                <a:gd name="adj1" fmla="val 50000"/>
                <a:gd name="adj2" fmla="val 464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1A9F53-4BA2-934B-A0F4-39EC84AD4352}"/>
              </a:ext>
            </a:extLst>
          </p:cNvPr>
          <p:cNvGrpSpPr/>
          <p:nvPr/>
        </p:nvGrpSpPr>
        <p:grpSpPr>
          <a:xfrm>
            <a:off x="80083" y="1243632"/>
            <a:ext cx="407992" cy="123111"/>
            <a:chOff x="1658717" y="1652649"/>
            <a:chExt cx="407992" cy="12311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B74379-58B5-FD48-A3F5-55D589E5B1F0}"/>
                </a:ext>
              </a:extLst>
            </p:cNvPr>
            <p:cNvSpPr txBox="1"/>
            <p:nvPr/>
          </p:nvSpPr>
          <p:spPr>
            <a:xfrm>
              <a:off x="1658717" y="1652649"/>
              <a:ext cx="40799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1" dirty="0"/>
                <a:t> </a:t>
              </a:r>
              <a:r>
                <a:rPr lang="en-US" altLang="en-US" sz="800" b="1" dirty="0">
                  <a:solidFill>
                    <a:srgbClr val="C00000"/>
                  </a:solidFill>
                  <a:ea typeface="ＭＳ Ｐゴシック" charset="-128"/>
                  <a:sym typeface="Symbol" charset="2"/>
                </a:rPr>
                <a:t>∏       </a:t>
              </a:r>
              <a:r>
                <a:rPr lang="mr-IN" altLang="en-US" sz="800" dirty="0">
                  <a:ea typeface="ＭＳ Ｐゴシック" charset="-128"/>
                  <a:sym typeface="Symbol" charset="2"/>
                </a:rPr>
                <a:t>…</a:t>
              </a:r>
              <a:endParaRPr lang="en-US" sz="800" dirty="0"/>
            </a:p>
          </p:txBody>
        </p:sp>
        <p:sp>
          <p:nvSpPr>
            <p:cNvPr id="43" name="AutoShape 4">
              <a:extLst>
                <a:ext uri="{FF2B5EF4-FFF2-40B4-BE49-F238E27FC236}">
                  <a16:creationId xmlns:a16="http://schemas.microsoft.com/office/drawing/2014/main" id="{E5D49C53-0A54-C74C-A604-01A881F183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883603" y="1692631"/>
              <a:ext cx="45719" cy="66925"/>
            </a:xfrm>
            <a:prstGeom prst="flowChartCollate">
              <a:avLst/>
            </a:prstGeom>
            <a:noFill/>
            <a:ln w="1270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 anchor="ctr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 u="sng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 u="sng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 u="sng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 u="sng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800"/>
            </a:p>
          </p:txBody>
        </p:sp>
      </p:grp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5AF64074-CEE6-2140-AAB3-ECF4B9F91BA5}"/>
              </a:ext>
            </a:extLst>
          </p:cNvPr>
          <p:cNvSpPr/>
          <p:nvPr/>
        </p:nvSpPr>
        <p:spPr>
          <a:xfrm>
            <a:off x="1688743" y="641996"/>
            <a:ext cx="604688" cy="259071"/>
          </a:xfrm>
          <a:prstGeom prst="wedgeRoundRectCallout">
            <a:avLst>
              <a:gd name="adj1" fmla="val 38778"/>
              <a:gd name="adj2" fmla="val 829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C00000"/>
                </a:solidFill>
              </a:rPr>
              <a:t>Relational operations are performed using the RDBMS.</a:t>
            </a:r>
          </a:p>
        </p:txBody>
      </p:sp>
    </p:spTree>
    <p:extLst>
      <p:ext uri="{BB962C8B-B14F-4D97-AF65-F5344CB8AC3E}">
        <p14:creationId xmlns:p14="http://schemas.microsoft.com/office/powerpoint/2010/main" val="3461467354"/>
      </p:ext>
    </p:extLst>
  </p:cSld>
  <p:clrMapOvr>
    <a:masterClrMapping/>
  </p:clrMapOvr>
  <p:transition spd="slow" advClick="0" advTm="1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65994E-6 3.07692E-6 L 0.79655 -0.21539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27" y="-10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ADCAE4B-A1BE-374E-8229-9409501631ED}"/>
              </a:ext>
            </a:extLst>
          </p:cNvPr>
          <p:cNvSpPr/>
          <p:nvPr/>
        </p:nvSpPr>
        <p:spPr>
          <a:xfrm>
            <a:off x="52862" y="390557"/>
            <a:ext cx="876324" cy="1094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3C4344-2EB9-AC44-B487-A274ED10D2D3}"/>
              </a:ext>
            </a:extLst>
          </p:cNvPr>
          <p:cNvSpPr/>
          <p:nvPr/>
        </p:nvSpPr>
        <p:spPr>
          <a:xfrm>
            <a:off x="91223" y="676395"/>
            <a:ext cx="296213" cy="7700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7612" rIns="0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823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06450B-81EB-4948-AC49-EDA03D1C502D}"/>
              </a:ext>
            </a:extLst>
          </p:cNvPr>
          <p:cNvSpPr/>
          <p:nvPr/>
        </p:nvSpPr>
        <p:spPr>
          <a:xfrm>
            <a:off x="458994" y="676244"/>
            <a:ext cx="432569" cy="770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7612" rIns="0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823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E205BD-CCF4-6440-AF10-66104738DE71}"/>
              </a:ext>
            </a:extLst>
          </p:cNvPr>
          <p:cNvSpPr txBox="1"/>
          <p:nvPr/>
        </p:nvSpPr>
        <p:spPr>
          <a:xfrm>
            <a:off x="12913" y="423587"/>
            <a:ext cx="957314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23" dirty="0" err="1"/>
              <a:t>Jupyter</a:t>
            </a:r>
            <a:r>
              <a:rPr lang="en-US" sz="823" dirty="0"/>
              <a:t> Notebook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887B87-16FD-3E44-9A12-0A0821BFFDE2}"/>
              </a:ext>
            </a:extLst>
          </p:cNvPr>
          <p:cNvSpPr/>
          <p:nvPr/>
        </p:nvSpPr>
        <p:spPr>
          <a:xfrm>
            <a:off x="13356" y="257131"/>
            <a:ext cx="956390" cy="1267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05565C-01D3-A343-B7E7-8509CAF7BBF1}"/>
              </a:ext>
            </a:extLst>
          </p:cNvPr>
          <p:cNvSpPr txBox="1"/>
          <p:nvPr/>
        </p:nvSpPr>
        <p:spPr>
          <a:xfrm>
            <a:off x="125082" y="214583"/>
            <a:ext cx="768159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3" dirty="0"/>
              <a:t>Client System</a:t>
            </a:r>
          </a:p>
        </p:txBody>
      </p:sp>
      <p:sp>
        <p:nvSpPr>
          <p:cNvPr id="55" name="Left-Right Arrow 54">
            <a:extLst>
              <a:ext uri="{FF2B5EF4-FFF2-40B4-BE49-F238E27FC236}">
                <a16:creationId xmlns:a16="http://schemas.microsoft.com/office/drawing/2014/main" id="{6AA63811-E314-A545-884F-3AF0846B2373}"/>
              </a:ext>
            </a:extLst>
          </p:cNvPr>
          <p:cNvSpPr/>
          <p:nvPr/>
        </p:nvSpPr>
        <p:spPr>
          <a:xfrm>
            <a:off x="321276" y="723657"/>
            <a:ext cx="198321" cy="69270"/>
          </a:xfrm>
          <a:prstGeom prst="leftRightArrow">
            <a:avLst>
              <a:gd name="adj1" fmla="val 50000"/>
              <a:gd name="adj2" fmla="val 464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EDBB30-759B-EF45-AC3F-492EF22A4284}"/>
              </a:ext>
            </a:extLst>
          </p:cNvPr>
          <p:cNvSpPr/>
          <p:nvPr/>
        </p:nvSpPr>
        <p:spPr>
          <a:xfrm>
            <a:off x="1208734" y="398224"/>
            <a:ext cx="936643" cy="1086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3DA7BA-69F4-FD4A-BE47-E2170E81781B}"/>
              </a:ext>
            </a:extLst>
          </p:cNvPr>
          <p:cNvSpPr/>
          <p:nvPr/>
        </p:nvSpPr>
        <p:spPr>
          <a:xfrm>
            <a:off x="1173247" y="256477"/>
            <a:ext cx="1569584" cy="1268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235E0C-B7B6-5441-ABD0-270559696851}"/>
              </a:ext>
            </a:extLst>
          </p:cNvPr>
          <p:cNvSpPr txBox="1"/>
          <p:nvPr/>
        </p:nvSpPr>
        <p:spPr>
          <a:xfrm>
            <a:off x="1705449" y="208480"/>
            <a:ext cx="567784" cy="24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7" dirty="0"/>
              <a:t>RDBMS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7A37B1-13E5-ED4A-9B41-A0850E8CD506}"/>
              </a:ext>
            </a:extLst>
          </p:cNvPr>
          <p:cNvGrpSpPr/>
          <p:nvPr/>
        </p:nvGrpSpPr>
        <p:grpSpPr>
          <a:xfrm>
            <a:off x="1245606" y="538874"/>
            <a:ext cx="848890" cy="907384"/>
            <a:chOff x="1245606" y="538874"/>
            <a:chExt cx="848890" cy="90738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CF79B98-0EF2-8B4E-89C4-02DE65799B1F}"/>
                </a:ext>
              </a:extLst>
            </p:cNvPr>
            <p:cNvSpPr/>
            <p:nvPr/>
          </p:nvSpPr>
          <p:spPr>
            <a:xfrm>
              <a:off x="1245606" y="538874"/>
              <a:ext cx="848890" cy="907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FCE249-F5BE-DB46-9B94-76BFEB7A15E8}"/>
                </a:ext>
              </a:extLst>
            </p:cNvPr>
            <p:cNvSpPr txBox="1"/>
            <p:nvPr/>
          </p:nvSpPr>
          <p:spPr>
            <a:xfrm>
              <a:off x="1479475" y="874337"/>
              <a:ext cx="442750" cy="244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87" dirty="0"/>
                <a:t>AIDA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A575A07E-C779-0042-8E2E-F4F54EDBBC6F}"/>
              </a:ext>
            </a:extLst>
          </p:cNvPr>
          <p:cNvSpPr/>
          <p:nvPr/>
        </p:nvSpPr>
        <p:spPr>
          <a:xfrm>
            <a:off x="2149473" y="397818"/>
            <a:ext cx="556891" cy="5205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954FE7-58EF-D248-9A20-737A83B33BA6}"/>
              </a:ext>
            </a:extLst>
          </p:cNvPr>
          <p:cNvSpPr/>
          <p:nvPr/>
        </p:nvSpPr>
        <p:spPr>
          <a:xfrm>
            <a:off x="2122604" y="405913"/>
            <a:ext cx="416578" cy="503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D5199D69-E7D3-BC4E-B2CE-D2CA5DD852B7}"/>
              </a:ext>
            </a:extLst>
          </p:cNvPr>
          <p:cNvSpPr/>
          <p:nvPr/>
        </p:nvSpPr>
        <p:spPr>
          <a:xfrm>
            <a:off x="2310652" y="1389965"/>
            <a:ext cx="295677" cy="9053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6DB7F48-7D34-2841-8806-0EEC6AEB811A}"/>
              </a:ext>
            </a:extLst>
          </p:cNvPr>
          <p:cNvSpPr/>
          <p:nvPr/>
        </p:nvSpPr>
        <p:spPr>
          <a:xfrm>
            <a:off x="2224864" y="1272069"/>
            <a:ext cx="457977" cy="104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3" dirty="0">
                <a:solidFill>
                  <a:schemeClr val="tx1"/>
                </a:solidFill>
              </a:rPr>
              <a:t>DB Tables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FDCE3A-C032-8140-8372-1FFB12D1CC48}"/>
              </a:ext>
            </a:extLst>
          </p:cNvPr>
          <p:cNvSpPr txBox="1"/>
          <p:nvPr/>
        </p:nvSpPr>
        <p:spPr>
          <a:xfrm>
            <a:off x="1223702" y="358779"/>
            <a:ext cx="1484702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23" dirty="0"/>
              <a:t>Embedded Python Interpreter</a:t>
            </a:r>
          </a:p>
        </p:txBody>
      </p:sp>
      <p:sp>
        <p:nvSpPr>
          <p:cNvPr id="73" name="Bevel 72">
            <a:extLst>
              <a:ext uri="{FF2B5EF4-FFF2-40B4-BE49-F238E27FC236}">
                <a16:creationId xmlns:a16="http://schemas.microsoft.com/office/drawing/2014/main" id="{4C1D943E-37AB-1D4E-B067-A31A0C8614FF}"/>
              </a:ext>
            </a:extLst>
          </p:cNvPr>
          <p:cNvSpPr/>
          <p:nvPr/>
        </p:nvSpPr>
        <p:spPr>
          <a:xfrm>
            <a:off x="1492077" y="1224385"/>
            <a:ext cx="574632" cy="195026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40" dirty="0" err="1">
                <a:solidFill>
                  <a:schemeClr val="tx1"/>
                </a:solidFill>
              </a:rPr>
              <a:t>TabularData</a:t>
            </a:r>
            <a:endParaRPr lang="en-US" sz="740" dirty="0">
              <a:solidFill>
                <a:schemeClr val="tx1"/>
              </a:solidFill>
            </a:endParaRPr>
          </a:p>
        </p:txBody>
      </p:sp>
      <p:sp>
        <p:nvSpPr>
          <p:cNvPr id="74" name="Bevel 73">
            <a:extLst>
              <a:ext uri="{FF2B5EF4-FFF2-40B4-BE49-F238E27FC236}">
                <a16:creationId xmlns:a16="http://schemas.microsoft.com/office/drawing/2014/main" id="{72737B19-6E72-1643-B413-EC9D9E231AA2}"/>
              </a:ext>
            </a:extLst>
          </p:cNvPr>
          <p:cNvSpPr/>
          <p:nvPr/>
        </p:nvSpPr>
        <p:spPr>
          <a:xfrm>
            <a:off x="1423448" y="629932"/>
            <a:ext cx="574632" cy="195026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40" dirty="0" err="1">
                <a:solidFill>
                  <a:schemeClr val="tx1"/>
                </a:solidFill>
              </a:rPr>
              <a:t>TabularData</a:t>
            </a:r>
            <a:endParaRPr lang="en-US" sz="74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067C181-1CE4-2A43-BD69-E14683738FF4}"/>
              </a:ext>
            </a:extLst>
          </p:cNvPr>
          <p:cNvSpPr txBox="1"/>
          <p:nvPr/>
        </p:nvSpPr>
        <p:spPr>
          <a:xfrm>
            <a:off x="113749" y="803410"/>
            <a:ext cx="262864" cy="379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23" dirty="0"/>
              <a:t>User</a:t>
            </a:r>
          </a:p>
          <a:p>
            <a:r>
              <a:rPr lang="en-US" sz="823" dirty="0"/>
              <a:t>Code</a:t>
            </a:r>
          </a:p>
          <a:p>
            <a:r>
              <a:rPr lang="en-US" sz="823" dirty="0"/>
              <a:t>Space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EBC1688-D044-7F4B-BA7A-8A3E523B647F}"/>
              </a:ext>
            </a:extLst>
          </p:cNvPr>
          <p:cNvSpPr txBox="1"/>
          <p:nvPr/>
        </p:nvSpPr>
        <p:spPr>
          <a:xfrm>
            <a:off x="482947" y="806212"/>
            <a:ext cx="262864" cy="379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23" dirty="0"/>
              <a:t>AIDA</a:t>
            </a:r>
          </a:p>
          <a:p>
            <a:r>
              <a:rPr lang="en-US" sz="823" dirty="0"/>
              <a:t>Client</a:t>
            </a:r>
          </a:p>
          <a:p>
            <a:r>
              <a:rPr lang="en-US" sz="823" dirty="0"/>
              <a:t>API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CF336D-C530-3E43-8194-877BCCFEB30E}"/>
              </a:ext>
            </a:extLst>
          </p:cNvPr>
          <p:cNvGrpSpPr/>
          <p:nvPr/>
        </p:nvGrpSpPr>
        <p:grpSpPr>
          <a:xfrm>
            <a:off x="488827" y="704140"/>
            <a:ext cx="1019586" cy="717793"/>
            <a:chOff x="488827" y="704140"/>
            <a:chExt cx="1019586" cy="717793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39302EC-E997-C34A-B76A-739263C60AE8}"/>
                </a:ext>
              </a:extLst>
            </p:cNvPr>
            <p:cNvSpPr/>
            <p:nvPr/>
          </p:nvSpPr>
          <p:spPr>
            <a:xfrm>
              <a:off x="753174" y="704140"/>
              <a:ext cx="106863" cy="715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23" dirty="0">
                  <a:solidFill>
                    <a:schemeClr val="tx1"/>
                  </a:solidFill>
                </a:rPr>
                <a:t>RMI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7C0A1021-5A77-4D44-B18E-7E1C3CF778AB}"/>
                </a:ext>
              </a:extLst>
            </p:cNvPr>
            <p:cNvSpPr/>
            <p:nvPr/>
          </p:nvSpPr>
          <p:spPr>
            <a:xfrm>
              <a:off x="1283817" y="704140"/>
              <a:ext cx="106863" cy="715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23" dirty="0">
                  <a:solidFill>
                    <a:schemeClr val="tx1"/>
                  </a:solidFill>
                </a:rPr>
                <a:t>RMI</a:t>
              </a:r>
            </a:p>
          </p:txBody>
        </p:sp>
        <p:sp>
          <p:nvSpPr>
            <p:cNvPr id="82" name="Left-Right Arrow 81">
              <a:extLst>
                <a:ext uri="{FF2B5EF4-FFF2-40B4-BE49-F238E27FC236}">
                  <a16:creationId xmlns:a16="http://schemas.microsoft.com/office/drawing/2014/main" id="{FECB6635-95B7-904B-B3CA-8A5390AE36AA}"/>
                </a:ext>
              </a:extLst>
            </p:cNvPr>
            <p:cNvSpPr/>
            <p:nvPr/>
          </p:nvSpPr>
          <p:spPr>
            <a:xfrm>
              <a:off x="791378" y="868315"/>
              <a:ext cx="562703" cy="69270"/>
            </a:xfrm>
            <a:prstGeom prst="leftRightArrow">
              <a:avLst>
                <a:gd name="adj1" fmla="val 50000"/>
                <a:gd name="adj2" fmla="val 464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CFEE8DC5-AB32-8645-BCDA-4F8448949806}"/>
                </a:ext>
              </a:extLst>
            </p:cNvPr>
            <p:cNvSpPr/>
            <p:nvPr/>
          </p:nvSpPr>
          <p:spPr>
            <a:xfrm>
              <a:off x="519715" y="708412"/>
              <a:ext cx="219405" cy="10245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8" dirty="0">
                  <a:solidFill>
                    <a:schemeClr val="tx1"/>
                  </a:solidFill>
                </a:rPr>
                <a:t>Stub</a:t>
              </a:r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338C77EF-47B6-4042-96ED-6B0CB3935D71}"/>
                </a:ext>
              </a:extLst>
            </p:cNvPr>
            <p:cNvSpPr/>
            <p:nvPr/>
          </p:nvSpPr>
          <p:spPr>
            <a:xfrm>
              <a:off x="488827" y="1319482"/>
              <a:ext cx="219405" cy="10245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8" dirty="0">
                  <a:solidFill>
                    <a:schemeClr val="tx1"/>
                  </a:solidFill>
                </a:rPr>
                <a:t>Stub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9CBD13-C5E9-BE4F-A5A3-34053A165583}"/>
                </a:ext>
              </a:extLst>
            </p:cNvPr>
            <p:cNvCxnSpPr/>
            <p:nvPr/>
          </p:nvCxnSpPr>
          <p:spPr>
            <a:xfrm>
              <a:off x="713083" y="759638"/>
              <a:ext cx="740398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12BE8C-72DE-8549-80C4-A11487D1E7CF}"/>
                </a:ext>
              </a:extLst>
            </p:cNvPr>
            <p:cNvCxnSpPr/>
            <p:nvPr/>
          </p:nvCxnSpPr>
          <p:spPr>
            <a:xfrm>
              <a:off x="679167" y="1334269"/>
              <a:ext cx="82924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3B91B67-D565-9744-9539-15654A122AA1}"/>
              </a:ext>
            </a:extLst>
          </p:cNvPr>
          <p:cNvSpPr txBox="1"/>
          <p:nvPr/>
        </p:nvSpPr>
        <p:spPr>
          <a:xfrm>
            <a:off x="0" y="1596"/>
            <a:ext cx="27428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Architecture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D1B9D4-E73D-554B-BE6C-173C75FDC587}"/>
              </a:ext>
            </a:extLst>
          </p:cNvPr>
          <p:cNvGrpSpPr/>
          <p:nvPr/>
        </p:nvGrpSpPr>
        <p:grpSpPr>
          <a:xfrm>
            <a:off x="2204456" y="538318"/>
            <a:ext cx="463143" cy="144797"/>
            <a:chOff x="5164669" y="957791"/>
            <a:chExt cx="714919" cy="6127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F3058A7-4A9B-6345-840F-78C47A5ED284}"/>
                </a:ext>
              </a:extLst>
            </p:cNvPr>
            <p:cNvSpPr/>
            <p:nvPr/>
          </p:nvSpPr>
          <p:spPr>
            <a:xfrm>
              <a:off x="5164669" y="957791"/>
              <a:ext cx="702733" cy="612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1D5A22DD-CC7D-094C-A71C-7A5BDD0A3275}"/>
                </a:ext>
              </a:extLst>
            </p:cNvPr>
            <p:cNvSpPr/>
            <p:nvPr/>
          </p:nvSpPr>
          <p:spPr>
            <a:xfrm>
              <a:off x="5464416" y="994042"/>
              <a:ext cx="415172" cy="37950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err="1">
                  <a:solidFill>
                    <a:schemeClr val="tx1"/>
                  </a:solidFill>
                </a:rPr>
                <a:t>NumPy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9C8587-8CF8-0040-9E25-53B60C627FA4}"/>
              </a:ext>
            </a:extLst>
          </p:cNvPr>
          <p:cNvGraphicFramePr>
            <a:graphicFrameLocks noGrp="1"/>
          </p:cNvGraphicFramePr>
          <p:nvPr/>
        </p:nvGraphicFramePr>
        <p:xfrm>
          <a:off x="2235809" y="560260"/>
          <a:ext cx="149886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2">
                  <a:extLst>
                    <a:ext uri="{9D8B030D-6E8A-4147-A177-3AD203B41FA5}">
                      <a16:colId xmlns:a16="http://schemas.microsoft.com/office/drawing/2014/main" val="3038958"/>
                    </a:ext>
                  </a:extLst>
                </a:gridCol>
                <a:gridCol w="49962">
                  <a:extLst>
                    <a:ext uri="{9D8B030D-6E8A-4147-A177-3AD203B41FA5}">
                      <a16:colId xmlns:a16="http://schemas.microsoft.com/office/drawing/2014/main" val="1371077088"/>
                    </a:ext>
                  </a:extLst>
                </a:gridCol>
                <a:gridCol w="49962">
                  <a:extLst>
                    <a:ext uri="{9D8B030D-6E8A-4147-A177-3AD203B41FA5}">
                      <a16:colId xmlns:a16="http://schemas.microsoft.com/office/drawing/2014/main" val="2590200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58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611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99231"/>
                  </a:ext>
                </a:extLst>
              </a:tr>
            </a:tbl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173465-6A57-8448-B89A-FD44F323A42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005766" y="605980"/>
            <a:ext cx="230043" cy="1265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0F332C-8D21-724D-A85E-CB150EDB1593}"/>
              </a:ext>
            </a:extLst>
          </p:cNvPr>
          <p:cNvCxnSpPr>
            <a:cxnSpLocks/>
            <a:stCxn id="73" idx="0"/>
            <a:endCxn id="66" idx="2"/>
          </p:cNvCxnSpPr>
          <p:nvPr/>
        </p:nvCxnSpPr>
        <p:spPr>
          <a:xfrm>
            <a:off x="2066709" y="1321898"/>
            <a:ext cx="243943" cy="11333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5E2BD07-D1F6-5148-A15C-566056B9E64A}"/>
              </a:ext>
            </a:extLst>
          </p:cNvPr>
          <p:cNvGrpSpPr/>
          <p:nvPr/>
        </p:nvGrpSpPr>
        <p:grpSpPr>
          <a:xfrm>
            <a:off x="2033920" y="999382"/>
            <a:ext cx="635777" cy="244176"/>
            <a:chOff x="2033920" y="875455"/>
            <a:chExt cx="635777" cy="24417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E0B30F-5A7B-4B40-B932-89C39944753C}"/>
                </a:ext>
              </a:extLst>
            </p:cNvPr>
            <p:cNvGrpSpPr/>
            <p:nvPr/>
          </p:nvGrpSpPr>
          <p:grpSpPr>
            <a:xfrm>
              <a:off x="2240504" y="875455"/>
              <a:ext cx="429193" cy="244176"/>
              <a:chOff x="5164669" y="957793"/>
              <a:chExt cx="702733" cy="61277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F8A06B8-A8CC-5747-B187-7193B393550E}"/>
                  </a:ext>
                </a:extLst>
              </p:cNvPr>
              <p:cNvSpPr/>
              <p:nvPr/>
            </p:nvSpPr>
            <p:spPr>
              <a:xfrm>
                <a:off x="5164669" y="957793"/>
                <a:ext cx="702733" cy="61277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23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F8BB63E3-98C7-864F-A103-9FC6E1CC65D9}"/>
                  </a:ext>
                </a:extLst>
              </p:cNvPr>
              <p:cNvSpPr/>
              <p:nvPr/>
            </p:nvSpPr>
            <p:spPr>
              <a:xfrm>
                <a:off x="5237959" y="1063621"/>
                <a:ext cx="584203" cy="36195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23" dirty="0">
                    <a:solidFill>
                      <a:schemeClr val="tx1"/>
                    </a:solidFill>
                  </a:rPr>
                  <a:t>SQL </a:t>
                </a:r>
              </a:p>
              <a:p>
                <a:pPr algn="ctr"/>
                <a:r>
                  <a:rPr lang="en-US" sz="823" dirty="0">
                    <a:solidFill>
                      <a:schemeClr val="tx1"/>
                    </a:solidFill>
                  </a:rPr>
                  <a:t>Engine</a:t>
                </a:r>
              </a:p>
            </p:txBody>
          </p:sp>
        </p:grpSp>
        <p:sp>
          <p:nvSpPr>
            <p:cNvPr id="47" name="Left-Right Arrow 46">
              <a:extLst>
                <a:ext uri="{FF2B5EF4-FFF2-40B4-BE49-F238E27FC236}">
                  <a16:creationId xmlns:a16="http://schemas.microsoft.com/office/drawing/2014/main" id="{D2827FDF-9F07-1F4C-9B84-A26896DED4E6}"/>
                </a:ext>
              </a:extLst>
            </p:cNvPr>
            <p:cNvSpPr/>
            <p:nvPr/>
          </p:nvSpPr>
          <p:spPr>
            <a:xfrm>
              <a:off x="2033920" y="950416"/>
              <a:ext cx="266543" cy="60198"/>
            </a:xfrm>
            <a:prstGeom prst="leftRightArrow">
              <a:avLst>
                <a:gd name="adj1" fmla="val 50000"/>
                <a:gd name="adj2" fmla="val 464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</p:grp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5AF64074-CEE6-2140-AAB3-ECF4B9F91BA5}"/>
              </a:ext>
            </a:extLst>
          </p:cNvPr>
          <p:cNvSpPr/>
          <p:nvPr/>
        </p:nvSpPr>
        <p:spPr>
          <a:xfrm>
            <a:off x="1676985" y="860456"/>
            <a:ext cx="680734" cy="174446"/>
          </a:xfrm>
          <a:prstGeom prst="wedgeRoundRectCallout">
            <a:avLst>
              <a:gd name="adj1" fmla="val 31447"/>
              <a:gd name="adj2" fmla="val -1440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C00000"/>
                </a:solidFill>
              </a:rPr>
              <a:t>Linear algebra is performed using NumPy.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E6A38C-5B19-FD49-89D9-2C6FEF7B16B3}"/>
              </a:ext>
            </a:extLst>
          </p:cNvPr>
          <p:cNvSpPr txBox="1"/>
          <p:nvPr/>
        </p:nvSpPr>
        <p:spPr>
          <a:xfrm>
            <a:off x="94306" y="1240987"/>
            <a:ext cx="3553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/>
              <a:t> </a:t>
            </a:r>
            <a:r>
              <a:rPr lang="en-US" altLang="en-US" sz="800" b="1" dirty="0">
                <a:solidFill>
                  <a:srgbClr val="C00000"/>
                </a:solidFill>
                <a:ea typeface="ＭＳ Ｐゴシック" charset="-128"/>
                <a:sym typeface="Symbol" charset="2"/>
              </a:rPr>
              <a:t>+ * @ </a:t>
            </a:r>
            <a:r>
              <a:rPr lang="mr-IN" altLang="en-US" sz="800" dirty="0">
                <a:ea typeface="ＭＳ Ｐゴシック" charset="-128"/>
                <a:sym typeface="Symbol" charset="2"/>
              </a:rPr>
              <a:t>…</a:t>
            </a:r>
            <a:endParaRPr lang="en-US" sz="800" dirty="0"/>
          </a:p>
        </p:txBody>
      </p:sp>
      <p:sp>
        <p:nvSpPr>
          <p:cNvPr id="63" name="Left-Right Arrow 62">
            <a:extLst>
              <a:ext uri="{FF2B5EF4-FFF2-40B4-BE49-F238E27FC236}">
                <a16:creationId xmlns:a16="http://schemas.microsoft.com/office/drawing/2014/main" id="{A36BB459-7A3E-014C-83C4-87FE8F55EF75}"/>
              </a:ext>
            </a:extLst>
          </p:cNvPr>
          <p:cNvSpPr/>
          <p:nvPr/>
        </p:nvSpPr>
        <p:spPr>
          <a:xfrm>
            <a:off x="1960773" y="560260"/>
            <a:ext cx="266543" cy="60198"/>
          </a:xfrm>
          <a:prstGeom prst="leftRightArrow">
            <a:avLst>
              <a:gd name="adj1" fmla="val 50000"/>
              <a:gd name="adj2" fmla="val 464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</p:spTree>
    <p:extLst>
      <p:ext uri="{BB962C8B-B14F-4D97-AF65-F5344CB8AC3E}">
        <p14:creationId xmlns:p14="http://schemas.microsoft.com/office/powerpoint/2010/main" val="1779518977"/>
      </p:ext>
    </p:extLst>
  </p:cSld>
  <p:clrMapOvr>
    <a:masterClrMapping/>
  </p:clrMapOvr>
  <p:transition spd="slow" advClick="0" advTm="1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9.2219E-7 4.35897E-6 L 0.78962 -0.3518 " pathEditMode="relative" rAng="0" ptsTypes="AA">
                                      <p:cBhvr>
                                        <p:cTn id="23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81" y="-176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  <p:bldP spid="48" grpId="0"/>
      <p:bldP spid="48" grpId="1"/>
      <p:bldP spid="4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ADCAE4B-A1BE-374E-8229-9409501631ED}"/>
              </a:ext>
            </a:extLst>
          </p:cNvPr>
          <p:cNvSpPr/>
          <p:nvPr/>
        </p:nvSpPr>
        <p:spPr>
          <a:xfrm>
            <a:off x="52862" y="390557"/>
            <a:ext cx="876324" cy="1094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3C4344-2EB9-AC44-B487-A274ED10D2D3}"/>
              </a:ext>
            </a:extLst>
          </p:cNvPr>
          <p:cNvSpPr/>
          <p:nvPr/>
        </p:nvSpPr>
        <p:spPr>
          <a:xfrm>
            <a:off x="91223" y="676395"/>
            <a:ext cx="296213" cy="7700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7612" rIns="0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823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06450B-81EB-4948-AC49-EDA03D1C502D}"/>
              </a:ext>
            </a:extLst>
          </p:cNvPr>
          <p:cNvSpPr/>
          <p:nvPr/>
        </p:nvSpPr>
        <p:spPr>
          <a:xfrm>
            <a:off x="458994" y="676244"/>
            <a:ext cx="432569" cy="770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7612" rIns="0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823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E205BD-CCF4-6440-AF10-66104738DE71}"/>
              </a:ext>
            </a:extLst>
          </p:cNvPr>
          <p:cNvSpPr txBox="1"/>
          <p:nvPr/>
        </p:nvSpPr>
        <p:spPr>
          <a:xfrm>
            <a:off x="12913" y="423587"/>
            <a:ext cx="957314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23" dirty="0" err="1"/>
              <a:t>Jupyter</a:t>
            </a:r>
            <a:r>
              <a:rPr lang="en-US" sz="823" dirty="0"/>
              <a:t> Notebook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887B87-16FD-3E44-9A12-0A0821BFFDE2}"/>
              </a:ext>
            </a:extLst>
          </p:cNvPr>
          <p:cNvSpPr/>
          <p:nvPr/>
        </p:nvSpPr>
        <p:spPr>
          <a:xfrm>
            <a:off x="13356" y="257131"/>
            <a:ext cx="956390" cy="1267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05565C-01D3-A343-B7E7-8509CAF7BBF1}"/>
              </a:ext>
            </a:extLst>
          </p:cNvPr>
          <p:cNvSpPr txBox="1"/>
          <p:nvPr/>
        </p:nvSpPr>
        <p:spPr>
          <a:xfrm>
            <a:off x="125082" y="214583"/>
            <a:ext cx="768159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3" dirty="0"/>
              <a:t>Client System</a:t>
            </a:r>
          </a:p>
        </p:txBody>
      </p:sp>
      <p:sp>
        <p:nvSpPr>
          <p:cNvPr id="55" name="Left-Right Arrow 54">
            <a:extLst>
              <a:ext uri="{FF2B5EF4-FFF2-40B4-BE49-F238E27FC236}">
                <a16:creationId xmlns:a16="http://schemas.microsoft.com/office/drawing/2014/main" id="{6AA63811-E314-A545-884F-3AF0846B2373}"/>
              </a:ext>
            </a:extLst>
          </p:cNvPr>
          <p:cNvSpPr/>
          <p:nvPr/>
        </p:nvSpPr>
        <p:spPr>
          <a:xfrm>
            <a:off x="321276" y="723657"/>
            <a:ext cx="198321" cy="69270"/>
          </a:xfrm>
          <a:prstGeom prst="leftRightArrow">
            <a:avLst>
              <a:gd name="adj1" fmla="val 50000"/>
              <a:gd name="adj2" fmla="val 464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EDBB30-759B-EF45-AC3F-492EF22A4284}"/>
              </a:ext>
            </a:extLst>
          </p:cNvPr>
          <p:cNvSpPr/>
          <p:nvPr/>
        </p:nvSpPr>
        <p:spPr>
          <a:xfrm>
            <a:off x="1208734" y="398224"/>
            <a:ext cx="936643" cy="1086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3DA7BA-69F4-FD4A-BE47-E2170E81781B}"/>
              </a:ext>
            </a:extLst>
          </p:cNvPr>
          <p:cNvSpPr/>
          <p:nvPr/>
        </p:nvSpPr>
        <p:spPr>
          <a:xfrm>
            <a:off x="1173247" y="256477"/>
            <a:ext cx="1569584" cy="1268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235E0C-B7B6-5441-ABD0-270559696851}"/>
              </a:ext>
            </a:extLst>
          </p:cNvPr>
          <p:cNvSpPr txBox="1"/>
          <p:nvPr/>
        </p:nvSpPr>
        <p:spPr>
          <a:xfrm>
            <a:off x="1705449" y="208480"/>
            <a:ext cx="567784" cy="24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7" dirty="0"/>
              <a:t>RDBMS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7A37B1-13E5-ED4A-9B41-A0850E8CD506}"/>
              </a:ext>
            </a:extLst>
          </p:cNvPr>
          <p:cNvGrpSpPr/>
          <p:nvPr/>
        </p:nvGrpSpPr>
        <p:grpSpPr>
          <a:xfrm>
            <a:off x="1245606" y="538874"/>
            <a:ext cx="848890" cy="907384"/>
            <a:chOff x="1245606" y="538874"/>
            <a:chExt cx="848890" cy="90738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CF79B98-0EF2-8B4E-89C4-02DE65799B1F}"/>
                </a:ext>
              </a:extLst>
            </p:cNvPr>
            <p:cNvSpPr/>
            <p:nvPr/>
          </p:nvSpPr>
          <p:spPr>
            <a:xfrm>
              <a:off x="1245606" y="538874"/>
              <a:ext cx="848890" cy="907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FCE249-F5BE-DB46-9B94-76BFEB7A15E8}"/>
                </a:ext>
              </a:extLst>
            </p:cNvPr>
            <p:cNvSpPr txBox="1"/>
            <p:nvPr/>
          </p:nvSpPr>
          <p:spPr>
            <a:xfrm>
              <a:off x="1479475" y="874337"/>
              <a:ext cx="442750" cy="244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87" dirty="0"/>
                <a:t>AIDA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A575A07E-C779-0042-8E2E-F4F54EDBBC6F}"/>
              </a:ext>
            </a:extLst>
          </p:cNvPr>
          <p:cNvSpPr/>
          <p:nvPr/>
        </p:nvSpPr>
        <p:spPr>
          <a:xfrm>
            <a:off x="2149473" y="397818"/>
            <a:ext cx="556891" cy="5205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954FE7-58EF-D248-9A20-737A83B33BA6}"/>
              </a:ext>
            </a:extLst>
          </p:cNvPr>
          <p:cNvSpPr/>
          <p:nvPr/>
        </p:nvSpPr>
        <p:spPr>
          <a:xfrm>
            <a:off x="2122604" y="405913"/>
            <a:ext cx="416578" cy="503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D5199D69-E7D3-BC4E-B2CE-D2CA5DD852B7}"/>
              </a:ext>
            </a:extLst>
          </p:cNvPr>
          <p:cNvSpPr/>
          <p:nvPr/>
        </p:nvSpPr>
        <p:spPr>
          <a:xfrm>
            <a:off x="2310652" y="1389965"/>
            <a:ext cx="295677" cy="9053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6DB7F48-7D34-2841-8806-0EEC6AEB811A}"/>
              </a:ext>
            </a:extLst>
          </p:cNvPr>
          <p:cNvSpPr/>
          <p:nvPr/>
        </p:nvSpPr>
        <p:spPr>
          <a:xfrm>
            <a:off x="2224864" y="1272069"/>
            <a:ext cx="457977" cy="104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3" dirty="0">
                <a:solidFill>
                  <a:schemeClr val="tx1"/>
                </a:solidFill>
              </a:rPr>
              <a:t>DB Tables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FDCE3A-C032-8140-8372-1FFB12D1CC48}"/>
              </a:ext>
            </a:extLst>
          </p:cNvPr>
          <p:cNvSpPr txBox="1"/>
          <p:nvPr/>
        </p:nvSpPr>
        <p:spPr>
          <a:xfrm>
            <a:off x="1223702" y="358779"/>
            <a:ext cx="1484702" cy="21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23" dirty="0"/>
              <a:t>Embedded Python Interpreter</a:t>
            </a:r>
          </a:p>
        </p:txBody>
      </p:sp>
      <p:sp>
        <p:nvSpPr>
          <p:cNvPr id="73" name="Bevel 72">
            <a:extLst>
              <a:ext uri="{FF2B5EF4-FFF2-40B4-BE49-F238E27FC236}">
                <a16:creationId xmlns:a16="http://schemas.microsoft.com/office/drawing/2014/main" id="{4C1D943E-37AB-1D4E-B067-A31A0C8614FF}"/>
              </a:ext>
            </a:extLst>
          </p:cNvPr>
          <p:cNvSpPr/>
          <p:nvPr/>
        </p:nvSpPr>
        <p:spPr>
          <a:xfrm>
            <a:off x="1492077" y="1224385"/>
            <a:ext cx="574632" cy="195026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40" dirty="0" err="1">
                <a:solidFill>
                  <a:schemeClr val="tx1"/>
                </a:solidFill>
              </a:rPr>
              <a:t>TabularData</a:t>
            </a:r>
            <a:endParaRPr lang="en-US" sz="740" dirty="0">
              <a:solidFill>
                <a:schemeClr val="tx1"/>
              </a:solidFill>
            </a:endParaRPr>
          </a:p>
        </p:txBody>
      </p:sp>
      <p:sp>
        <p:nvSpPr>
          <p:cNvPr id="74" name="Bevel 73">
            <a:extLst>
              <a:ext uri="{FF2B5EF4-FFF2-40B4-BE49-F238E27FC236}">
                <a16:creationId xmlns:a16="http://schemas.microsoft.com/office/drawing/2014/main" id="{72737B19-6E72-1643-B413-EC9D9E231AA2}"/>
              </a:ext>
            </a:extLst>
          </p:cNvPr>
          <p:cNvSpPr/>
          <p:nvPr/>
        </p:nvSpPr>
        <p:spPr>
          <a:xfrm>
            <a:off x="1423448" y="629932"/>
            <a:ext cx="574632" cy="195026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40" dirty="0" err="1">
                <a:solidFill>
                  <a:schemeClr val="tx1"/>
                </a:solidFill>
              </a:rPr>
              <a:t>TabularData</a:t>
            </a:r>
            <a:endParaRPr lang="en-US" sz="74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067C181-1CE4-2A43-BD69-E14683738FF4}"/>
              </a:ext>
            </a:extLst>
          </p:cNvPr>
          <p:cNvSpPr txBox="1"/>
          <p:nvPr/>
        </p:nvSpPr>
        <p:spPr>
          <a:xfrm>
            <a:off x="113749" y="803410"/>
            <a:ext cx="262864" cy="379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23" dirty="0"/>
              <a:t>User</a:t>
            </a:r>
          </a:p>
          <a:p>
            <a:r>
              <a:rPr lang="en-US" sz="823" dirty="0"/>
              <a:t>Code</a:t>
            </a:r>
          </a:p>
          <a:p>
            <a:r>
              <a:rPr lang="en-US" sz="823" dirty="0"/>
              <a:t>Space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EBC1688-D044-7F4B-BA7A-8A3E523B647F}"/>
              </a:ext>
            </a:extLst>
          </p:cNvPr>
          <p:cNvSpPr txBox="1"/>
          <p:nvPr/>
        </p:nvSpPr>
        <p:spPr>
          <a:xfrm>
            <a:off x="482947" y="806212"/>
            <a:ext cx="262864" cy="379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23" dirty="0"/>
              <a:t>AIDA</a:t>
            </a:r>
          </a:p>
          <a:p>
            <a:r>
              <a:rPr lang="en-US" sz="823" dirty="0"/>
              <a:t>Client</a:t>
            </a:r>
          </a:p>
          <a:p>
            <a:r>
              <a:rPr lang="en-US" sz="823" dirty="0"/>
              <a:t>API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CF336D-C530-3E43-8194-877BCCFEB30E}"/>
              </a:ext>
            </a:extLst>
          </p:cNvPr>
          <p:cNvGrpSpPr/>
          <p:nvPr/>
        </p:nvGrpSpPr>
        <p:grpSpPr>
          <a:xfrm>
            <a:off x="488827" y="704140"/>
            <a:ext cx="1019586" cy="717793"/>
            <a:chOff x="488827" y="704140"/>
            <a:chExt cx="1019586" cy="717793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39302EC-E997-C34A-B76A-739263C60AE8}"/>
                </a:ext>
              </a:extLst>
            </p:cNvPr>
            <p:cNvSpPr/>
            <p:nvPr/>
          </p:nvSpPr>
          <p:spPr>
            <a:xfrm>
              <a:off x="753174" y="704140"/>
              <a:ext cx="106863" cy="715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23" dirty="0">
                  <a:solidFill>
                    <a:schemeClr val="tx1"/>
                  </a:solidFill>
                </a:rPr>
                <a:t>RMI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7C0A1021-5A77-4D44-B18E-7E1C3CF778AB}"/>
                </a:ext>
              </a:extLst>
            </p:cNvPr>
            <p:cNvSpPr/>
            <p:nvPr/>
          </p:nvSpPr>
          <p:spPr>
            <a:xfrm>
              <a:off x="1283817" y="704140"/>
              <a:ext cx="106863" cy="715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23" dirty="0">
                  <a:solidFill>
                    <a:schemeClr val="tx1"/>
                  </a:solidFill>
                </a:rPr>
                <a:t>RMI</a:t>
              </a:r>
            </a:p>
          </p:txBody>
        </p:sp>
        <p:sp>
          <p:nvSpPr>
            <p:cNvPr id="82" name="Left-Right Arrow 81">
              <a:extLst>
                <a:ext uri="{FF2B5EF4-FFF2-40B4-BE49-F238E27FC236}">
                  <a16:creationId xmlns:a16="http://schemas.microsoft.com/office/drawing/2014/main" id="{FECB6635-95B7-904B-B3CA-8A5390AE36AA}"/>
                </a:ext>
              </a:extLst>
            </p:cNvPr>
            <p:cNvSpPr/>
            <p:nvPr/>
          </p:nvSpPr>
          <p:spPr>
            <a:xfrm>
              <a:off x="791378" y="868315"/>
              <a:ext cx="562703" cy="69270"/>
            </a:xfrm>
            <a:prstGeom prst="leftRightArrow">
              <a:avLst>
                <a:gd name="adj1" fmla="val 50000"/>
                <a:gd name="adj2" fmla="val 464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CFEE8DC5-AB32-8645-BCDA-4F8448949806}"/>
                </a:ext>
              </a:extLst>
            </p:cNvPr>
            <p:cNvSpPr/>
            <p:nvPr/>
          </p:nvSpPr>
          <p:spPr>
            <a:xfrm>
              <a:off x="519715" y="708412"/>
              <a:ext cx="219405" cy="10245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8" dirty="0">
                  <a:solidFill>
                    <a:schemeClr val="tx1"/>
                  </a:solidFill>
                </a:rPr>
                <a:t>Stub</a:t>
              </a:r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338C77EF-47B6-4042-96ED-6B0CB3935D71}"/>
                </a:ext>
              </a:extLst>
            </p:cNvPr>
            <p:cNvSpPr/>
            <p:nvPr/>
          </p:nvSpPr>
          <p:spPr>
            <a:xfrm>
              <a:off x="488827" y="1319482"/>
              <a:ext cx="219405" cy="10245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8" dirty="0">
                  <a:solidFill>
                    <a:schemeClr val="tx1"/>
                  </a:solidFill>
                </a:rPr>
                <a:t>Stub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9CBD13-C5E9-BE4F-A5A3-34053A165583}"/>
                </a:ext>
              </a:extLst>
            </p:cNvPr>
            <p:cNvCxnSpPr/>
            <p:nvPr/>
          </p:nvCxnSpPr>
          <p:spPr>
            <a:xfrm>
              <a:off x="713083" y="759638"/>
              <a:ext cx="740398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12BE8C-72DE-8549-80C4-A11487D1E7CF}"/>
                </a:ext>
              </a:extLst>
            </p:cNvPr>
            <p:cNvCxnSpPr/>
            <p:nvPr/>
          </p:nvCxnSpPr>
          <p:spPr>
            <a:xfrm>
              <a:off x="679167" y="1334269"/>
              <a:ext cx="82924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3B91B67-D565-9744-9539-15654A122AA1}"/>
              </a:ext>
            </a:extLst>
          </p:cNvPr>
          <p:cNvSpPr txBox="1"/>
          <p:nvPr/>
        </p:nvSpPr>
        <p:spPr>
          <a:xfrm>
            <a:off x="0" y="1596"/>
            <a:ext cx="27428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Architecture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D1B9D4-E73D-554B-BE6C-173C75FDC587}"/>
              </a:ext>
            </a:extLst>
          </p:cNvPr>
          <p:cNvGrpSpPr/>
          <p:nvPr/>
        </p:nvGrpSpPr>
        <p:grpSpPr>
          <a:xfrm>
            <a:off x="2204456" y="538318"/>
            <a:ext cx="463143" cy="144797"/>
            <a:chOff x="5164669" y="957791"/>
            <a:chExt cx="714919" cy="6127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F3058A7-4A9B-6345-840F-78C47A5ED284}"/>
                </a:ext>
              </a:extLst>
            </p:cNvPr>
            <p:cNvSpPr/>
            <p:nvPr/>
          </p:nvSpPr>
          <p:spPr>
            <a:xfrm>
              <a:off x="5164669" y="957791"/>
              <a:ext cx="702733" cy="612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1D5A22DD-CC7D-094C-A71C-7A5BDD0A3275}"/>
                </a:ext>
              </a:extLst>
            </p:cNvPr>
            <p:cNvSpPr/>
            <p:nvPr/>
          </p:nvSpPr>
          <p:spPr>
            <a:xfrm>
              <a:off x="5464416" y="994042"/>
              <a:ext cx="415172" cy="37950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00" dirty="0" err="1">
                  <a:solidFill>
                    <a:schemeClr val="tx1"/>
                  </a:solidFill>
                </a:rPr>
                <a:t>NumPy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9C8587-8CF8-0040-9E25-53B60C627FA4}"/>
              </a:ext>
            </a:extLst>
          </p:cNvPr>
          <p:cNvGraphicFramePr>
            <a:graphicFrameLocks noGrp="1"/>
          </p:cNvGraphicFramePr>
          <p:nvPr/>
        </p:nvGraphicFramePr>
        <p:xfrm>
          <a:off x="2235809" y="560260"/>
          <a:ext cx="149886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2">
                  <a:extLst>
                    <a:ext uri="{9D8B030D-6E8A-4147-A177-3AD203B41FA5}">
                      <a16:colId xmlns:a16="http://schemas.microsoft.com/office/drawing/2014/main" val="3038958"/>
                    </a:ext>
                  </a:extLst>
                </a:gridCol>
                <a:gridCol w="49962">
                  <a:extLst>
                    <a:ext uri="{9D8B030D-6E8A-4147-A177-3AD203B41FA5}">
                      <a16:colId xmlns:a16="http://schemas.microsoft.com/office/drawing/2014/main" val="1371077088"/>
                    </a:ext>
                  </a:extLst>
                </a:gridCol>
                <a:gridCol w="49962">
                  <a:extLst>
                    <a:ext uri="{9D8B030D-6E8A-4147-A177-3AD203B41FA5}">
                      <a16:colId xmlns:a16="http://schemas.microsoft.com/office/drawing/2014/main" val="2590200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58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611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99231"/>
                  </a:ext>
                </a:extLst>
              </a:tr>
            </a:tbl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173465-6A57-8448-B89A-FD44F323A42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005766" y="605980"/>
            <a:ext cx="230043" cy="1265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0F332C-8D21-724D-A85E-CB150EDB1593}"/>
              </a:ext>
            </a:extLst>
          </p:cNvPr>
          <p:cNvCxnSpPr>
            <a:cxnSpLocks/>
            <a:stCxn id="73" idx="0"/>
            <a:endCxn id="66" idx="2"/>
          </p:cNvCxnSpPr>
          <p:nvPr/>
        </p:nvCxnSpPr>
        <p:spPr>
          <a:xfrm>
            <a:off x="2066709" y="1321898"/>
            <a:ext cx="243943" cy="11333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5E2BD07-D1F6-5148-A15C-566056B9E64A}"/>
              </a:ext>
            </a:extLst>
          </p:cNvPr>
          <p:cNvGrpSpPr/>
          <p:nvPr/>
        </p:nvGrpSpPr>
        <p:grpSpPr>
          <a:xfrm>
            <a:off x="2033920" y="999382"/>
            <a:ext cx="635777" cy="244176"/>
            <a:chOff x="2033920" y="875455"/>
            <a:chExt cx="635777" cy="24417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E0B30F-5A7B-4B40-B932-89C39944753C}"/>
                </a:ext>
              </a:extLst>
            </p:cNvPr>
            <p:cNvGrpSpPr/>
            <p:nvPr/>
          </p:nvGrpSpPr>
          <p:grpSpPr>
            <a:xfrm>
              <a:off x="2240504" y="875455"/>
              <a:ext cx="429193" cy="244176"/>
              <a:chOff x="5164669" y="957793"/>
              <a:chExt cx="702733" cy="61277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F8A06B8-A8CC-5747-B187-7193B393550E}"/>
                  </a:ext>
                </a:extLst>
              </p:cNvPr>
              <p:cNvSpPr/>
              <p:nvPr/>
            </p:nvSpPr>
            <p:spPr>
              <a:xfrm>
                <a:off x="5164669" y="957793"/>
                <a:ext cx="702733" cy="61277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23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F8BB63E3-98C7-864F-A103-9FC6E1CC65D9}"/>
                  </a:ext>
                </a:extLst>
              </p:cNvPr>
              <p:cNvSpPr/>
              <p:nvPr/>
            </p:nvSpPr>
            <p:spPr>
              <a:xfrm>
                <a:off x="5237959" y="1063621"/>
                <a:ext cx="584203" cy="36195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23" dirty="0">
                    <a:solidFill>
                      <a:schemeClr val="tx1"/>
                    </a:solidFill>
                  </a:rPr>
                  <a:t>SQL </a:t>
                </a:r>
              </a:p>
              <a:p>
                <a:pPr algn="ctr"/>
                <a:r>
                  <a:rPr lang="en-US" sz="823" dirty="0">
                    <a:solidFill>
                      <a:schemeClr val="tx1"/>
                    </a:solidFill>
                  </a:rPr>
                  <a:t>Engine</a:t>
                </a:r>
              </a:p>
            </p:txBody>
          </p:sp>
        </p:grpSp>
        <p:sp>
          <p:nvSpPr>
            <p:cNvPr id="47" name="Left-Right Arrow 46">
              <a:extLst>
                <a:ext uri="{FF2B5EF4-FFF2-40B4-BE49-F238E27FC236}">
                  <a16:creationId xmlns:a16="http://schemas.microsoft.com/office/drawing/2014/main" id="{D2827FDF-9F07-1F4C-9B84-A26896DED4E6}"/>
                </a:ext>
              </a:extLst>
            </p:cNvPr>
            <p:cNvSpPr/>
            <p:nvPr/>
          </p:nvSpPr>
          <p:spPr>
            <a:xfrm>
              <a:off x="2033920" y="950416"/>
              <a:ext cx="266543" cy="60198"/>
            </a:xfrm>
            <a:prstGeom prst="leftRightArrow">
              <a:avLst>
                <a:gd name="adj1" fmla="val 50000"/>
                <a:gd name="adj2" fmla="val 464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</p:grpSp>
      <p:sp>
        <p:nvSpPr>
          <p:cNvPr id="63" name="Left-Right Arrow 62">
            <a:extLst>
              <a:ext uri="{FF2B5EF4-FFF2-40B4-BE49-F238E27FC236}">
                <a16:creationId xmlns:a16="http://schemas.microsoft.com/office/drawing/2014/main" id="{A36BB459-7A3E-014C-83C4-87FE8F55EF75}"/>
              </a:ext>
            </a:extLst>
          </p:cNvPr>
          <p:cNvSpPr/>
          <p:nvPr/>
        </p:nvSpPr>
        <p:spPr>
          <a:xfrm>
            <a:off x="1960773" y="560260"/>
            <a:ext cx="266543" cy="60198"/>
          </a:xfrm>
          <a:prstGeom prst="leftRightArrow">
            <a:avLst>
              <a:gd name="adj1" fmla="val 50000"/>
              <a:gd name="adj2" fmla="val 464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3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DD7252-E055-6D41-A852-82A206E4B830}"/>
              </a:ext>
            </a:extLst>
          </p:cNvPr>
          <p:cNvGrpSpPr/>
          <p:nvPr/>
        </p:nvGrpSpPr>
        <p:grpSpPr>
          <a:xfrm>
            <a:off x="1971717" y="740613"/>
            <a:ext cx="691280" cy="144797"/>
            <a:chOff x="1971717" y="740613"/>
            <a:chExt cx="691280" cy="14479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F7D94A4-F3B4-5A4D-9EE2-A0391ECA388D}"/>
                </a:ext>
              </a:extLst>
            </p:cNvPr>
            <p:cNvGrpSpPr/>
            <p:nvPr/>
          </p:nvGrpSpPr>
          <p:grpSpPr>
            <a:xfrm>
              <a:off x="2207749" y="740613"/>
              <a:ext cx="455248" cy="144797"/>
              <a:chOff x="5164669" y="957793"/>
              <a:chExt cx="702733" cy="61277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38A31E8-88FC-1047-857C-7E61A8DFC3C8}"/>
                  </a:ext>
                </a:extLst>
              </p:cNvPr>
              <p:cNvSpPr/>
              <p:nvPr/>
            </p:nvSpPr>
            <p:spPr>
              <a:xfrm>
                <a:off x="5164669" y="957793"/>
                <a:ext cx="702733" cy="6127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23"/>
              </a:p>
            </p:txBody>
          </p:sp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07C7F3F5-144D-5745-B9AC-270196F0FD96}"/>
                  </a:ext>
                </a:extLst>
              </p:cNvPr>
              <p:cNvSpPr/>
              <p:nvPr/>
            </p:nvSpPr>
            <p:spPr>
              <a:xfrm>
                <a:off x="5217836" y="1135786"/>
                <a:ext cx="584203" cy="23915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500" dirty="0" err="1">
                    <a:solidFill>
                      <a:schemeClr val="tx1"/>
                    </a:solidFill>
                  </a:rPr>
                  <a:t>Plotly</a:t>
                </a:r>
                <a:r>
                  <a:rPr lang="en-US" sz="500" dirty="0">
                    <a:solidFill>
                      <a:schemeClr val="tx1"/>
                    </a:solidFill>
                  </a:rPr>
                  <a:t> / Matplotlib</a:t>
                </a:r>
              </a:p>
            </p:txBody>
          </p:sp>
        </p:grpSp>
        <p:sp>
          <p:nvSpPr>
            <p:cNvPr id="68" name="Left-Right Arrow 67">
              <a:extLst>
                <a:ext uri="{FF2B5EF4-FFF2-40B4-BE49-F238E27FC236}">
                  <a16:creationId xmlns:a16="http://schemas.microsoft.com/office/drawing/2014/main" id="{7A2CD9B6-1029-3549-BCDB-74E7A248894B}"/>
                </a:ext>
              </a:extLst>
            </p:cNvPr>
            <p:cNvSpPr/>
            <p:nvPr/>
          </p:nvSpPr>
          <p:spPr>
            <a:xfrm>
              <a:off x="1971717" y="814385"/>
              <a:ext cx="266543" cy="60198"/>
            </a:xfrm>
            <a:prstGeom prst="leftRightArrow">
              <a:avLst>
                <a:gd name="adj1" fmla="val 50000"/>
                <a:gd name="adj2" fmla="val 464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224" tIns="37612" rIns="75224" bIns="376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3"/>
            </a:p>
          </p:txBody>
        </p:sp>
      </p:grp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5AF64074-CEE6-2140-AAB3-ECF4B9F91BA5}"/>
              </a:ext>
            </a:extLst>
          </p:cNvPr>
          <p:cNvSpPr/>
          <p:nvPr/>
        </p:nvSpPr>
        <p:spPr>
          <a:xfrm>
            <a:off x="1752334" y="1019973"/>
            <a:ext cx="622168" cy="251893"/>
          </a:xfrm>
          <a:prstGeom prst="wedgeRoundRectCallout">
            <a:avLst>
              <a:gd name="adj1" fmla="val 41590"/>
              <a:gd name="adj2" fmla="val -1002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C00000"/>
                </a:solidFill>
              </a:rPr>
              <a:t>Visualizations are supported using Matplotlib and </a:t>
            </a:r>
            <a:r>
              <a:rPr lang="en-US" dirty="0" err="1">
                <a:solidFill>
                  <a:srgbClr val="C00000"/>
                </a:solidFill>
              </a:rPr>
              <a:t>Plotly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5085811-DC22-1246-88E6-F82CCB7AD9A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2445" y="664375"/>
            <a:ext cx="185257" cy="1284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3A4AD6FA-BF6F-EE40-A03D-0FD728295808}"/>
              </a:ext>
            </a:extLst>
          </p:cNvPr>
          <p:cNvSpPr/>
          <p:nvPr/>
        </p:nvSpPr>
        <p:spPr>
          <a:xfrm>
            <a:off x="369657" y="885482"/>
            <a:ext cx="658250" cy="251893"/>
          </a:xfrm>
          <a:prstGeom prst="wedgeRoundRectCallout">
            <a:avLst>
              <a:gd name="adj1" fmla="val -56975"/>
              <a:gd name="adj2" fmla="val 792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C00000"/>
                </a:solidFill>
              </a:rPr>
              <a:t>Interactive and dynamic charts can be displayed at the client side.</a:t>
            </a:r>
          </a:p>
        </p:txBody>
      </p:sp>
    </p:spTree>
    <p:extLst>
      <p:ext uri="{BB962C8B-B14F-4D97-AF65-F5344CB8AC3E}">
        <p14:creationId xmlns:p14="http://schemas.microsoft.com/office/powerpoint/2010/main" val="2913085186"/>
      </p:ext>
    </p:extLst>
  </p:cSld>
  <p:clrMapOvr>
    <a:masterClrMapping/>
  </p:clrMapOvr>
  <p:transition spd="slow"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231 7.69231E-7 L -0.87089 0.34564 " pathEditMode="relative" rAng="0" ptsTypes="AA">
                                      <p:cBhvr>
                                        <p:cTn id="29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58" y="1723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5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  <p:bldP spid="72" grpId="0" animBg="1"/>
      <p:bldP spid="72" grpId="1" animBg="1"/>
      <p:bldP spid="7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553E35-8333-1840-B1E5-1B1928BB111A}"/>
              </a:ext>
            </a:extLst>
          </p:cNvPr>
          <p:cNvSpPr/>
          <p:nvPr/>
        </p:nvSpPr>
        <p:spPr>
          <a:xfrm>
            <a:off x="784224" y="41275"/>
            <a:ext cx="708025" cy="158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1BCC72-5155-EB46-B601-337E8F253A51}"/>
              </a:ext>
            </a:extLst>
          </p:cNvPr>
          <p:cNvSpPr/>
          <p:nvPr/>
        </p:nvSpPr>
        <p:spPr>
          <a:xfrm>
            <a:off x="784224" y="657225"/>
            <a:ext cx="708025" cy="158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1EE595A-C795-1E48-A58D-E3358C21F570}"/>
              </a:ext>
            </a:extLst>
          </p:cNvPr>
          <p:cNvSpPr/>
          <p:nvPr/>
        </p:nvSpPr>
        <p:spPr>
          <a:xfrm>
            <a:off x="784224" y="1022350"/>
            <a:ext cx="708025" cy="158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44016C-5DAE-7C4B-B333-DB3DEBF99D0A}"/>
              </a:ext>
            </a:extLst>
          </p:cNvPr>
          <p:cNvSpPr/>
          <p:nvPr/>
        </p:nvSpPr>
        <p:spPr>
          <a:xfrm>
            <a:off x="781049" y="1358900"/>
            <a:ext cx="708025" cy="158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AD37D3C-975B-AC44-9A52-F04AB66ABBDF}"/>
              </a:ext>
            </a:extLst>
          </p:cNvPr>
          <p:cNvSpPr/>
          <p:nvPr/>
        </p:nvSpPr>
        <p:spPr>
          <a:xfrm>
            <a:off x="1393825" y="230188"/>
            <a:ext cx="635000" cy="10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0617AC-7998-3B4F-B504-96350E957C4C}"/>
              </a:ext>
            </a:extLst>
          </p:cNvPr>
          <p:cNvSpPr/>
          <p:nvPr/>
        </p:nvSpPr>
        <p:spPr>
          <a:xfrm>
            <a:off x="1390649" y="359569"/>
            <a:ext cx="635000" cy="10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 Analysis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C3C038-468A-874B-8C61-C9E93E856CD6}"/>
              </a:ext>
            </a:extLst>
          </p:cNvPr>
          <p:cNvSpPr/>
          <p:nvPr/>
        </p:nvSpPr>
        <p:spPr>
          <a:xfrm>
            <a:off x="1390649" y="481013"/>
            <a:ext cx="635000" cy="10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AC945B3-C493-7744-AA23-EFB19F99398C}"/>
              </a:ext>
            </a:extLst>
          </p:cNvPr>
          <p:cNvSpPr/>
          <p:nvPr/>
        </p:nvSpPr>
        <p:spPr>
          <a:xfrm>
            <a:off x="1390649" y="847725"/>
            <a:ext cx="635000" cy="10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Transformations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E32CAD79-8050-CC4D-8A2E-D42ADA7604C2}"/>
              </a:ext>
            </a:extLst>
          </p:cNvPr>
          <p:cNvSpPr/>
          <p:nvPr/>
        </p:nvSpPr>
        <p:spPr>
          <a:xfrm>
            <a:off x="1079500" y="295680"/>
            <a:ext cx="114300" cy="28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7328722-B65B-1145-B37A-B5185460F951}"/>
              </a:ext>
            </a:extLst>
          </p:cNvPr>
          <p:cNvSpPr/>
          <p:nvPr/>
        </p:nvSpPr>
        <p:spPr>
          <a:xfrm>
            <a:off x="1079500" y="847727"/>
            <a:ext cx="114300" cy="136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7563A35-3B5C-8642-BD2F-72342ADFD934}"/>
              </a:ext>
            </a:extLst>
          </p:cNvPr>
          <p:cNvSpPr/>
          <p:nvPr/>
        </p:nvSpPr>
        <p:spPr>
          <a:xfrm>
            <a:off x="1079500" y="1222376"/>
            <a:ext cx="114300" cy="93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CFA71988-B09A-5141-874C-5EACAF8C8583}"/>
              </a:ext>
            </a:extLst>
          </p:cNvPr>
          <p:cNvSpPr/>
          <p:nvPr/>
        </p:nvSpPr>
        <p:spPr>
          <a:xfrm rot="10800000" flipH="1">
            <a:off x="1299840" y="384171"/>
            <a:ext cx="84457" cy="17739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E07037A9-09A1-4847-93B6-1F2B8D7F7805}"/>
              </a:ext>
            </a:extLst>
          </p:cNvPr>
          <p:cNvSpPr/>
          <p:nvPr/>
        </p:nvSpPr>
        <p:spPr>
          <a:xfrm rot="10800000" flipH="1">
            <a:off x="1299839" y="831841"/>
            <a:ext cx="84457" cy="896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F5192FB-31A6-9E4A-8702-018F02849374}"/>
              </a:ext>
            </a:extLst>
          </p:cNvPr>
          <p:cNvSpPr/>
          <p:nvPr/>
        </p:nvSpPr>
        <p:spPr>
          <a:xfrm>
            <a:off x="2079625" y="230188"/>
            <a:ext cx="171450" cy="23098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05ECCD26-8DD5-7842-A1DA-19128EB81CBB}"/>
              </a:ext>
            </a:extLst>
          </p:cNvPr>
          <p:cNvSpPr/>
          <p:nvPr/>
        </p:nvSpPr>
        <p:spPr>
          <a:xfrm rot="10800000" flipH="1">
            <a:off x="1299841" y="273050"/>
            <a:ext cx="84457" cy="1674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2F6C1EF4-63CA-6944-BAED-0863B1CD79AB}"/>
              </a:ext>
            </a:extLst>
          </p:cNvPr>
          <p:cNvSpPr/>
          <p:nvPr/>
        </p:nvSpPr>
        <p:spPr>
          <a:xfrm rot="10800000" flipH="1">
            <a:off x="1299842" y="215105"/>
            <a:ext cx="84457" cy="896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8587E9C-2888-974D-85E5-9334CA0AB4FE}"/>
              </a:ext>
            </a:extLst>
          </p:cNvPr>
          <p:cNvSpPr/>
          <p:nvPr/>
        </p:nvSpPr>
        <p:spPr>
          <a:xfrm>
            <a:off x="2079625" y="1022350"/>
            <a:ext cx="171450" cy="49530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C4EDFA7-731E-6946-A792-42C79FB353E6}"/>
              </a:ext>
            </a:extLst>
          </p:cNvPr>
          <p:cNvSpPr/>
          <p:nvPr/>
        </p:nvSpPr>
        <p:spPr>
          <a:xfrm>
            <a:off x="2079625" y="815975"/>
            <a:ext cx="171450" cy="16827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6674A0EC-975C-B945-B5B0-710DA2210501}"/>
              </a:ext>
            </a:extLst>
          </p:cNvPr>
          <p:cNvSpPr/>
          <p:nvPr/>
        </p:nvSpPr>
        <p:spPr>
          <a:xfrm rot="16200000">
            <a:off x="-304799" y="463551"/>
            <a:ext cx="1428752" cy="584199"/>
          </a:xfrm>
          <a:prstGeom prst="uturnArrow">
            <a:avLst>
              <a:gd name="adj1" fmla="val 3288"/>
              <a:gd name="adj2" fmla="val 7608"/>
              <a:gd name="adj3" fmla="val 4632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U-Turn Arrow 23">
            <a:extLst>
              <a:ext uri="{FF2B5EF4-FFF2-40B4-BE49-F238E27FC236}">
                <a16:creationId xmlns:a16="http://schemas.microsoft.com/office/drawing/2014/main" id="{9401633F-740F-AB49-B782-4C47BA6543AB}"/>
              </a:ext>
            </a:extLst>
          </p:cNvPr>
          <p:cNvSpPr/>
          <p:nvPr/>
        </p:nvSpPr>
        <p:spPr>
          <a:xfrm rot="16200000">
            <a:off x="-48413" y="654836"/>
            <a:ext cx="982654" cy="504830"/>
          </a:xfrm>
          <a:prstGeom prst="uturnArrow">
            <a:avLst>
              <a:gd name="adj1" fmla="val 3624"/>
              <a:gd name="adj2" fmla="val 5337"/>
              <a:gd name="adj3" fmla="val 4119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U-Turn Arrow 24">
            <a:extLst>
              <a:ext uri="{FF2B5EF4-FFF2-40B4-BE49-F238E27FC236}">
                <a16:creationId xmlns:a16="http://schemas.microsoft.com/office/drawing/2014/main" id="{B3AE209C-065E-054E-B0CA-0E74C0BEFEA8}"/>
              </a:ext>
            </a:extLst>
          </p:cNvPr>
          <p:cNvSpPr/>
          <p:nvPr/>
        </p:nvSpPr>
        <p:spPr>
          <a:xfrm rot="16200000">
            <a:off x="115992" y="704749"/>
            <a:ext cx="745919" cy="419098"/>
          </a:xfrm>
          <a:prstGeom prst="uturnArrow">
            <a:avLst>
              <a:gd name="adj1" fmla="val 4367"/>
              <a:gd name="adj2" fmla="val 6645"/>
              <a:gd name="adj3" fmla="val 4862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U-Turn Arrow 25">
            <a:extLst>
              <a:ext uri="{FF2B5EF4-FFF2-40B4-BE49-F238E27FC236}">
                <a16:creationId xmlns:a16="http://schemas.microsoft.com/office/drawing/2014/main" id="{3ED565C2-184C-4048-896C-1F724DFB33BC}"/>
              </a:ext>
            </a:extLst>
          </p:cNvPr>
          <p:cNvSpPr/>
          <p:nvPr/>
        </p:nvSpPr>
        <p:spPr>
          <a:xfrm rot="16200000">
            <a:off x="60032" y="539250"/>
            <a:ext cx="968962" cy="320671"/>
          </a:xfrm>
          <a:prstGeom prst="uturnArrow">
            <a:avLst>
              <a:gd name="adj1" fmla="val 5417"/>
              <a:gd name="adj2" fmla="val 10054"/>
              <a:gd name="adj3" fmla="val 7893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0839C0F1-B157-E341-A6EB-5F39C7A6AA78}"/>
              </a:ext>
            </a:extLst>
          </p:cNvPr>
          <p:cNvSpPr/>
          <p:nvPr/>
        </p:nvSpPr>
        <p:spPr>
          <a:xfrm rot="16200000">
            <a:off x="219871" y="578640"/>
            <a:ext cx="728663" cy="234955"/>
          </a:xfrm>
          <a:prstGeom prst="uturnArrow">
            <a:avLst>
              <a:gd name="adj1" fmla="val 7398"/>
              <a:gd name="adj2" fmla="val 10054"/>
              <a:gd name="adj3" fmla="val 7893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64F2E3-C8D9-694B-963B-094A6EC93FF5}"/>
              </a:ext>
            </a:extLst>
          </p:cNvPr>
          <p:cNvSpPr txBox="1"/>
          <p:nvPr/>
        </p:nvSpPr>
        <p:spPr>
          <a:xfrm>
            <a:off x="2251075" y="273253"/>
            <a:ext cx="469901" cy="1384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50" dirty="0"/>
              <a:t>Mostly Relational Operations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69992A-FCEB-9443-B901-AFF394F53AB6}"/>
              </a:ext>
            </a:extLst>
          </p:cNvPr>
          <p:cNvSpPr txBox="1"/>
          <p:nvPr/>
        </p:nvSpPr>
        <p:spPr>
          <a:xfrm>
            <a:off x="2251075" y="828261"/>
            <a:ext cx="469901" cy="1384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50" dirty="0"/>
              <a:t>Third Party </a:t>
            </a:r>
          </a:p>
          <a:p>
            <a:pPr algn="ctr"/>
            <a:r>
              <a:rPr lang="en-US" sz="450" dirty="0"/>
              <a:t>Library Support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50BB0E-ADEC-924C-AAE3-FC6626509A6C}"/>
              </a:ext>
            </a:extLst>
          </p:cNvPr>
          <p:cNvSpPr txBox="1"/>
          <p:nvPr/>
        </p:nvSpPr>
        <p:spPr>
          <a:xfrm>
            <a:off x="2251075" y="1165332"/>
            <a:ext cx="469901" cy="20774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50" dirty="0"/>
              <a:t>Mostly</a:t>
            </a:r>
          </a:p>
          <a:p>
            <a:pPr algn="ctr"/>
            <a:r>
              <a:rPr lang="en-US" sz="450" dirty="0"/>
              <a:t>Linear Algebra Operations</a:t>
            </a:r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7DCE103D-3274-424F-8DB6-FA288D7F5F1A}"/>
              </a:ext>
            </a:extLst>
          </p:cNvPr>
          <p:cNvSpPr/>
          <p:nvPr/>
        </p:nvSpPr>
        <p:spPr>
          <a:xfrm>
            <a:off x="9165" y="597441"/>
            <a:ext cx="644885" cy="431607"/>
          </a:xfrm>
          <a:prstGeom prst="wedgeRoundRectCallout">
            <a:avLst>
              <a:gd name="adj1" fmla="val 24363"/>
              <a:gd name="adj2" fmla="val -49686"/>
              <a:gd name="adj3" fmla="val 16667"/>
            </a:avLst>
          </a:prstGeom>
          <a:solidFill>
            <a:schemeClr val="accent4">
              <a:lumMod val="20000"/>
              <a:lumOff val="80000"/>
              <a:alpha val="7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520" dirty="0">
                <a:solidFill>
                  <a:srgbClr val="C00000"/>
                </a:solidFill>
              </a:rPr>
              <a:t>AIDA is capable of supporting complete iterative, incremental lifecycle required by a data science project.</a:t>
            </a:r>
          </a:p>
        </p:txBody>
      </p:sp>
    </p:spTree>
    <p:extLst>
      <p:ext uri="{BB962C8B-B14F-4D97-AF65-F5344CB8AC3E}">
        <p14:creationId xmlns:p14="http://schemas.microsoft.com/office/powerpoint/2010/main" val="2062864018"/>
      </p:ext>
    </p:extLst>
  </p:cSld>
  <p:clrMapOvr>
    <a:masterClrMapping/>
  </p:clrMapOvr>
  <p:transition spd="slow" advTm="1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425</Words>
  <Application>Microsoft Macintosh PowerPoint</Application>
  <PresentationFormat>Custom</PresentationFormat>
  <Paragraphs>167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Avenir Next Condensed Medium</vt:lpstr>
      <vt:lpstr>Calibri</vt:lpstr>
      <vt:lpstr>Calibri Light</vt:lpstr>
      <vt:lpstr>Chalkboard</vt:lpstr>
      <vt:lpstr>Comic Sans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D'silva</dc:creator>
  <cp:lastModifiedBy>Joseph D'silva</cp:lastModifiedBy>
  <cp:revision>97</cp:revision>
  <cp:lastPrinted>2017-12-13T16:30:25Z</cp:lastPrinted>
  <dcterms:created xsi:type="dcterms:W3CDTF">2017-12-13T15:40:30Z</dcterms:created>
  <dcterms:modified xsi:type="dcterms:W3CDTF">2019-08-14T19:20:04Z</dcterms:modified>
</cp:coreProperties>
</file>