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40"/>
    <p:restoredTop sz="94578"/>
  </p:normalViewPr>
  <p:slideViewPr>
    <p:cSldViewPr snapToGrid="0" snapToObjects="1">
      <p:cViewPr>
        <p:scale>
          <a:sx n="86" d="100"/>
          <a:sy n="86" d="100"/>
        </p:scale>
        <p:origin x="-16" y="-12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E6AD1-9457-F740-BDB6-55346E8A3D8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7C96A-ADD9-DF42-B0C4-792096E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416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1pPr>
    <a:lvl2pPr marL="387080" algn="l" defTabSz="77416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2pPr>
    <a:lvl3pPr marL="774161" algn="l" defTabSz="77416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3pPr>
    <a:lvl4pPr marL="1161242" algn="l" defTabSz="77416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4pPr>
    <a:lvl5pPr marL="1548322" algn="l" defTabSz="77416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5pPr>
    <a:lvl6pPr marL="1935403" algn="l" defTabSz="77416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6pPr>
    <a:lvl7pPr marL="2322483" algn="l" defTabSz="77416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7pPr>
    <a:lvl8pPr marL="2709563" algn="l" defTabSz="77416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8pPr>
    <a:lvl9pPr marL="3096644" algn="l" defTabSz="774161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C96A-ADD9-DF42-B0C4-792096E1F1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C96A-ADD9-DF42-B0C4-792096E1F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5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04B31-6C4A-1F46-A281-831684FAF0A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EBE4-B422-3345-B82A-99F957D91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12" Type="http://schemas.microsoft.com/office/2007/relationships/hdphoto" Target="../media/hdphoto1.wdp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tiff"/><Relationship Id="rId10" Type="http://schemas.openxmlformats.org/officeDocument/2006/relationships/image" Target="../media/image8.tiff"/><Relationship Id="rId4" Type="http://schemas.openxmlformats.org/officeDocument/2006/relationships/image" Target="../media/image2.tiff"/><Relationship Id="rId9" Type="http://schemas.openxmlformats.org/officeDocument/2006/relationships/image" Target="../media/image7.tiff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12" Type="http://schemas.microsoft.com/office/2007/relationships/hdphoto" Target="../media/hdphoto1.wdp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tiff"/><Relationship Id="rId10" Type="http://schemas.openxmlformats.org/officeDocument/2006/relationships/image" Target="../media/image8.tiff"/><Relationship Id="rId4" Type="http://schemas.openxmlformats.org/officeDocument/2006/relationships/image" Target="../media/image2.tiff"/><Relationship Id="rId9" Type="http://schemas.openxmlformats.org/officeDocument/2006/relationships/image" Target="../media/image7.tiff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9D7AF88C-F1BA-0F42-9777-C94DF69AF0EF}"/>
              </a:ext>
            </a:extLst>
          </p:cNvPr>
          <p:cNvSpPr/>
          <p:nvPr/>
        </p:nvSpPr>
        <p:spPr>
          <a:xfrm>
            <a:off x="522751" y="29485530"/>
            <a:ext cx="26374948" cy="50628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266DD51-4ED3-964F-BABC-17AA6936B8A7}"/>
              </a:ext>
            </a:extLst>
          </p:cNvPr>
          <p:cNvSpPr txBox="1"/>
          <p:nvPr/>
        </p:nvSpPr>
        <p:spPr>
          <a:xfrm>
            <a:off x="1" y="2572477"/>
            <a:ext cx="2743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b="1" dirty="0"/>
              <a:t>Joseph </a:t>
            </a:r>
            <a:r>
              <a:rPr lang="en-US" sz="4700" b="1" dirty="0" err="1"/>
              <a:t>Vinish</a:t>
            </a:r>
            <a:r>
              <a:rPr lang="en-US" sz="4700" b="1" dirty="0"/>
              <a:t> </a:t>
            </a:r>
            <a:r>
              <a:rPr lang="en-US" sz="4700" b="1" dirty="0" err="1"/>
              <a:t>D’Silva</a:t>
            </a:r>
            <a:r>
              <a:rPr lang="en-US" sz="4700" b="1" dirty="0"/>
              <a:t>      </a:t>
            </a:r>
            <a:r>
              <a:rPr lang="en-US" sz="4700" b="1" dirty="0" err="1"/>
              <a:t>Florestan</a:t>
            </a:r>
            <a:r>
              <a:rPr lang="en-US" sz="4700" b="1" dirty="0"/>
              <a:t> De Moor    Bettina </a:t>
            </a:r>
            <a:r>
              <a:rPr lang="en-US" sz="4700" b="1" dirty="0" err="1"/>
              <a:t>Kemme</a:t>
            </a:r>
            <a:endParaRPr lang="en-US" sz="4700" b="1" dirty="0"/>
          </a:p>
          <a:p>
            <a:pPr algn="ctr"/>
            <a:r>
              <a:rPr lang="en-US" sz="4500" dirty="0"/>
              <a:t>{</a:t>
            </a:r>
            <a:r>
              <a:rPr lang="en-US" sz="4500" dirty="0" err="1"/>
              <a:t>joseph.dsilva</a:t>
            </a:r>
            <a:r>
              <a:rPr lang="en-US" sz="4500" dirty="0"/>
              <a:t>, </a:t>
            </a:r>
            <a:r>
              <a:rPr lang="en-US" sz="4500" dirty="0" err="1"/>
              <a:t>florestan.demoor</a:t>
            </a:r>
            <a:r>
              <a:rPr lang="en-US" sz="4500" dirty="0"/>
              <a:t>}@</a:t>
            </a:r>
            <a:r>
              <a:rPr lang="en-US" sz="4500" dirty="0" err="1"/>
              <a:t>mail.mcgill.ca</a:t>
            </a:r>
            <a:r>
              <a:rPr lang="en-US" sz="4500" dirty="0"/>
              <a:t>    </a:t>
            </a:r>
            <a:r>
              <a:rPr lang="en-US" sz="4500" dirty="0" err="1"/>
              <a:t>kemme@cs.mcgill.ca</a:t>
            </a:r>
            <a:endParaRPr lang="en-US" sz="4500" dirty="0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C676F65F-1D28-0343-B41D-63D2D9A5B5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9110" y="2582757"/>
            <a:ext cx="3262049" cy="1025211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71545FBD-0A30-7049-BE50-F05E3D2EB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27" y="2398677"/>
            <a:ext cx="1366114" cy="1730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3A60A-999F-F444-86EA-3D4602E44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0768" y="1189109"/>
            <a:ext cx="3488285" cy="3488285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F96DD197-8F24-DF44-9B6C-F37D5DC87D9A}"/>
              </a:ext>
            </a:extLst>
          </p:cNvPr>
          <p:cNvSpPr/>
          <p:nvPr/>
        </p:nvSpPr>
        <p:spPr>
          <a:xfrm>
            <a:off x="1" y="456217"/>
            <a:ext cx="274319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7000" b="1" dirty="0">
                <a:solidFill>
                  <a:srgbClr val="000000"/>
                </a:solidFill>
                <a:latin typeface="Helvetica" pitchFamily="2" charset="0"/>
              </a:rPr>
              <a:t>Making an RDBMS Data Scientist Friendly</a:t>
            </a:r>
          </a:p>
          <a:p>
            <a:pPr algn="ctr"/>
            <a:r>
              <a:rPr lang="en-CA" sz="5800" dirty="0">
                <a:solidFill>
                  <a:srgbClr val="000000"/>
                </a:solidFill>
                <a:latin typeface="Helvetica" pitchFamily="2" charset="0"/>
              </a:rPr>
              <a:t>Advanced In-database Interactive Analytics with Visualization Support</a:t>
            </a:r>
            <a:endParaRPr lang="en-US" sz="5800" dirty="0">
              <a:latin typeface="Helvetica" pitchFamily="2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78F6555-B50D-9244-BFD0-76E0D92A43EB}"/>
              </a:ext>
            </a:extLst>
          </p:cNvPr>
          <p:cNvSpPr/>
          <p:nvPr/>
        </p:nvSpPr>
        <p:spPr>
          <a:xfrm>
            <a:off x="13997171" y="4380462"/>
            <a:ext cx="12906000" cy="81199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A557B4D-692A-BE4F-A647-F10D14C8E243}"/>
              </a:ext>
            </a:extLst>
          </p:cNvPr>
          <p:cNvSpPr txBox="1"/>
          <p:nvPr/>
        </p:nvSpPr>
        <p:spPr>
          <a:xfrm>
            <a:off x="14176076" y="4380462"/>
            <a:ext cx="77364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  <a:latin typeface="Chalkboard" panose="03050602040202020205" pitchFamily="66" charset="77"/>
              </a:rPr>
              <a:t>What data scientists do …</a:t>
            </a:r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88E18F37-EBD9-0D41-A74B-42CB62B18B8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13959" y="5993864"/>
            <a:ext cx="1275315" cy="835341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31D71939-4217-AB41-8170-DD3E12DC809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2852707" y="4872367"/>
            <a:ext cx="945652" cy="1524983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FE582D3-174B-F64A-B370-1A859EA84096}"/>
              </a:ext>
            </a:extLst>
          </p:cNvPr>
          <p:cNvSpPr txBox="1"/>
          <p:nvPr/>
        </p:nvSpPr>
        <p:spPr>
          <a:xfrm>
            <a:off x="14522555" y="6193041"/>
            <a:ext cx="3998531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panose="03050602040202020205" pitchFamily="66" charset="77"/>
              </a:rPr>
              <a:t>R, Python, pandas, …</a:t>
            </a:r>
          </a:p>
        </p:txBody>
      </p:sp>
      <p:sp>
        <p:nvSpPr>
          <p:cNvPr id="226" name="Left Arrow 225">
            <a:extLst>
              <a:ext uri="{FF2B5EF4-FFF2-40B4-BE49-F238E27FC236}">
                <a16:creationId xmlns:a16="http://schemas.microsoft.com/office/drawing/2014/main" id="{CB0A2DE8-DC1E-2E45-9E13-0B2D7CCB2DC7}"/>
              </a:ext>
            </a:extLst>
          </p:cNvPr>
          <p:cNvSpPr/>
          <p:nvPr/>
        </p:nvSpPr>
        <p:spPr>
          <a:xfrm>
            <a:off x="21652178" y="6463649"/>
            <a:ext cx="2207141" cy="501252"/>
          </a:xfrm>
          <a:prstGeom prst="leftArrow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E3BCD17-152D-F044-AC0E-DC7B4051056D}"/>
              </a:ext>
            </a:extLst>
          </p:cNvPr>
          <p:cNvSpPr txBox="1"/>
          <p:nvPr/>
        </p:nvSpPr>
        <p:spPr>
          <a:xfrm>
            <a:off x="14227743" y="5481774"/>
            <a:ext cx="366577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300" dirty="0">
                <a:latin typeface="Chalkboard" panose="03050602040202020205" pitchFamily="66" charset="77"/>
              </a:rPr>
              <a:t>User System: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B6A4AF7-4B78-6F42-82F9-99E46B5B8115}"/>
              </a:ext>
            </a:extLst>
          </p:cNvPr>
          <p:cNvSpPr txBox="1"/>
          <p:nvPr/>
        </p:nvSpPr>
        <p:spPr>
          <a:xfrm>
            <a:off x="14422874" y="11034542"/>
            <a:ext cx="8956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latin typeface="Chalkboard" panose="03050602040202020205" pitchFamily="66" charset="77"/>
              </a:rPr>
              <a:t>Data transfer delays, relational operations are not efficient in these systems.</a:t>
            </a:r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id="{62D133F3-8194-4B4E-A5AB-3178448096B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alphaModFix amt="8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9664" y="9409423"/>
            <a:ext cx="3886176" cy="1152897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427FBC4C-EBA1-874D-990A-D2DBAD52143D}"/>
              </a:ext>
            </a:extLst>
          </p:cNvPr>
          <p:cNvSpPr txBox="1"/>
          <p:nvPr/>
        </p:nvSpPr>
        <p:spPr>
          <a:xfrm>
            <a:off x="14227743" y="9603972"/>
            <a:ext cx="44446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300" dirty="0">
                <a:latin typeface="Chalkboard" panose="03050602040202020205" pitchFamily="66" charset="77"/>
              </a:rPr>
              <a:t>Big data Clusters: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4996D27-3E00-9640-8DE4-E3BE9976611F}"/>
              </a:ext>
            </a:extLst>
          </p:cNvPr>
          <p:cNvSpPr txBox="1"/>
          <p:nvPr/>
        </p:nvSpPr>
        <p:spPr>
          <a:xfrm>
            <a:off x="14480488" y="10242799"/>
            <a:ext cx="3311612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panose="03050602040202020205" pitchFamily="66" charset="77"/>
              </a:rPr>
              <a:t>Hadoop, Spark, …</a:t>
            </a: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32812562-C836-E248-B234-47C515446A0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2143877" y="8365376"/>
            <a:ext cx="1036482" cy="1022879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FB69F9D2-7A92-BE42-96F3-34D77CE644FF}"/>
              </a:ext>
            </a:extLst>
          </p:cNvPr>
          <p:cNvSpPr txBox="1"/>
          <p:nvPr/>
        </p:nvSpPr>
        <p:spPr>
          <a:xfrm>
            <a:off x="14407335" y="6913596"/>
            <a:ext cx="11404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latin typeface="Chalkboard" panose="03050602040202020205" pitchFamily="66" charset="77"/>
              </a:rPr>
              <a:t>Less computing resources, data </a:t>
            </a:r>
            <a:r>
              <a:rPr lang="en-US" sz="3300" dirty="0" err="1">
                <a:latin typeface="Chalkboard" panose="03050602040202020205" pitchFamily="66" charset="77"/>
              </a:rPr>
              <a:t>subsetting</a:t>
            </a:r>
            <a:r>
              <a:rPr lang="en-US" sz="3300" dirty="0">
                <a:latin typeface="Chalkboard" panose="03050602040202020205" pitchFamily="66" charset="77"/>
              </a:rPr>
              <a:t>.</a:t>
            </a: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F7AE957F-9C3C-FF4B-B59F-26A1BA4BCC0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73562" y="10351574"/>
            <a:ext cx="1902632" cy="1046410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207424DA-111F-6942-BA41-B64516A9FE1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70381" y="9808233"/>
            <a:ext cx="1902632" cy="1046410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0187FB3F-2BE2-1243-A900-C39EE405E18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73542" y="9248912"/>
            <a:ext cx="1902632" cy="1046410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09826A96-3D98-2A47-91F9-5783624D6C1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70373" y="8675100"/>
            <a:ext cx="1902630" cy="1046410"/>
          </a:xfrm>
          <a:prstGeom prst="rect">
            <a:avLst/>
          </a:prstGeom>
        </p:spPr>
      </p:pic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C47ADDAF-ABC6-2A49-95A4-80B103AAA733}"/>
              </a:ext>
            </a:extLst>
          </p:cNvPr>
          <p:cNvSpPr/>
          <p:nvPr/>
        </p:nvSpPr>
        <p:spPr>
          <a:xfrm>
            <a:off x="24250621" y="4851921"/>
            <a:ext cx="2283929" cy="67953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58130BF-8A51-5640-A7EC-64763238EF1A}"/>
              </a:ext>
            </a:extLst>
          </p:cNvPr>
          <p:cNvSpPr txBox="1"/>
          <p:nvPr/>
        </p:nvSpPr>
        <p:spPr>
          <a:xfrm>
            <a:off x="24074137" y="5042836"/>
            <a:ext cx="24851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latin typeface="Chalkboard" panose="03050602040202020205" pitchFamily="66" charset="77"/>
              </a:rPr>
              <a:t>RDBMS</a:t>
            </a: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5A2411B8-8A22-2342-B163-957F0DFD92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16190" y="7658906"/>
            <a:ext cx="911768" cy="1214339"/>
          </a:xfrm>
          <a:prstGeom prst="rect">
            <a:avLst/>
          </a:prstGeom>
        </p:spPr>
      </p:pic>
      <p:sp>
        <p:nvSpPr>
          <p:cNvPr id="302" name="Rectangle 301">
            <a:extLst>
              <a:ext uri="{FF2B5EF4-FFF2-40B4-BE49-F238E27FC236}">
                <a16:creationId xmlns:a16="http://schemas.microsoft.com/office/drawing/2014/main" id="{36DA7553-BDA5-ED48-9348-F562C9EA4E33}"/>
              </a:ext>
            </a:extLst>
          </p:cNvPr>
          <p:cNvSpPr/>
          <p:nvPr/>
        </p:nvSpPr>
        <p:spPr>
          <a:xfrm>
            <a:off x="527112" y="4349983"/>
            <a:ext cx="12907719" cy="81504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2C005E3-BD83-614C-9D14-C86368521BFB}"/>
              </a:ext>
            </a:extLst>
          </p:cNvPr>
          <p:cNvSpPr txBox="1"/>
          <p:nvPr/>
        </p:nvSpPr>
        <p:spPr>
          <a:xfrm>
            <a:off x="706017" y="4349983"/>
            <a:ext cx="122502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  <a:latin typeface="Chalkboard" panose="03050602040202020205" pitchFamily="66" charset="77"/>
              </a:rPr>
              <a:t>Current in-database analytics approaches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D34A54C-78CD-A348-B82D-316A8B524E60}"/>
              </a:ext>
            </a:extLst>
          </p:cNvPr>
          <p:cNvSpPr txBox="1"/>
          <p:nvPr/>
        </p:nvSpPr>
        <p:spPr>
          <a:xfrm>
            <a:off x="1000771" y="8650991"/>
            <a:ext cx="10284343" cy="28645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Courier" pitchFamily="2" charset="0"/>
                <a:cs typeface="Arial Hebrew" pitchFamily="2" charset="-79"/>
              </a:rPr>
              <a:t>CREATE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FUNCTION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</a:t>
            </a:r>
            <a:r>
              <a:rPr lang="en-US" sz="3000" dirty="0" err="1">
                <a:latin typeface="Courier" pitchFamily="2" charset="0"/>
                <a:cs typeface="Arial Hebrew" pitchFamily="2" charset="-79"/>
              </a:rPr>
              <a:t>lnrReg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(…) </a:t>
            </a:r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LANGUAGE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PYTHON</a:t>
            </a:r>
          </a:p>
          <a:p>
            <a:r>
              <a:rPr lang="en-US" sz="3000" dirty="0">
                <a:latin typeface="Courier" pitchFamily="2" charset="0"/>
                <a:cs typeface="Arial Hebrew" pitchFamily="2" charset="-79"/>
              </a:rPr>
              <a:t>{</a:t>
            </a:r>
          </a:p>
          <a:p>
            <a:r>
              <a:rPr lang="en-US" sz="3000" dirty="0">
                <a:latin typeface="Courier" pitchFamily="2" charset="0"/>
                <a:cs typeface="Arial Hebrew" pitchFamily="2" charset="-79"/>
              </a:rPr>
              <a:t>  </a:t>
            </a:r>
            <a:r>
              <a:rPr lang="en-US" sz="30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Arial Hebrew" pitchFamily="2" charset="-79"/>
              </a:rPr>
              <a:t>//Read data from database tables.</a:t>
            </a:r>
          </a:p>
          <a:p>
            <a:r>
              <a:rPr lang="en-US" sz="30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Arial Hebrew" pitchFamily="2" charset="-79"/>
              </a:rPr>
              <a:t>  //HLL statements ,linear algebra, etc.</a:t>
            </a:r>
          </a:p>
          <a:p>
            <a:r>
              <a:rPr lang="en-US" sz="30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Arial Hebrew" pitchFamily="2" charset="-79"/>
              </a:rPr>
              <a:t>  //Save objects needed later into the db.</a:t>
            </a:r>
          </a:p>
          <a:p>
            <a:r>
              <a:rPr lang="en-US" sz="3000" dirty="0">
                <a:latin typeface="Courier" pitchFamily="2" charset="0"/>
                <a:cs typeface="Arial Hebrew" pitchFamily="2" charset="-79"/>
              </a:rPr>
              <a:t>};</a:t>
            </a:r>
          </a:p>
        </p:txBody>
      </p:sp>
      <p:sp>
        <p:nvSpPr>
          <p:cNvPr id="301" name="Double Wave 300">
            <a:extLst>
              <a:ext uri="{FF2B5EF4-FFF2-40B4-BE49-F238E27FC236}">
                <a16:creationId xmlns:a16="http://schemas.microsoft.com/office/drawing/2014/main" id="{31717BE7-C00B-934A-A50E-88A1E1341225}"/>
              </a:ext>
            </a:extLst>
          </p:cNvPr>
          <p:cNvSpPr/>
          <p:nvPr/>
        </p:nvSpPr>
        <p:spPr>
          <a:xfrm>
            <a:off x="10725815" y="8998956"/>
            <a:ext cx="2230415" cy="1324747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halkboard" panose="03050602040202020205" pitchFamily="66" charset="77"/>
              </a:rPr>
              <a:t>HLL UDFs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43B523B-20B3-0F43-9239-930561C47C01}"/>
              </a:ext>
            </a:extLst>
          </p:cNvPr>
          <p:cNvSpPr txBox="1"/>
          <p:nvPr/>
        </p:nvSpPr>
        <p:spPr>
          <a:xfrm>
            <a:off x="819938" y="11765585"/>
            <a:ext cx="144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halkboard" panose="03050602040202020205" pitchFamily="66" charset="77"/>
              </a:rPr>
              <a:t>Procedural syntax not suitable for exploratory work.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3529989-94A0-B04C-9BBA-E5ABE85E7847}"/>
              </a:ext>
            </a:extLst>
          </p:cNvPr>
          <p:cNvSpPr txBox="1"/>
          <p:nvPr/>
        </p:nvSpPr>
        <p:spPr>
          <a:xfrm>
            <a:off x="1008645" y="5530941"/>
            <a:ext cx="10278720" cy="194117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Courier" pitchFamily="2" charset="0"/>
                <a:cs typeface="Arial Hebrew" pitchFamily="2" charset="-79"/>
              </a:rPr>
              <a:t>SELECT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m1.i, m2.j, </a:t>
            </a:r>
            <a:r>
              <a:rPr lang="en-US" sz="3000" dirty="0">
                <a:solidFill>
                  <a:srgbClr val="00B050"/>
                </a:solidFill>
                <a:latin typeface="Courier" pitchFamily="2" charset="0"/>
                <a:cs typeface="Arial Hebrew" pitchFamily="2" charset="-79"/>
              </a:rPr>
              <a:t>SUM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(m1.v * m2.v)</a:t>
            </a:r>
          </a:p>
          <a:p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FROM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matrix </a:t>
            </a:r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AS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m1, matrix </a:t>
            </a:r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AS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m2</a:t>
            </a:r>
          </a:p>
          <a:p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WHERE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m1.j = m2.i</a:t>
            </a:r>
          </a:p>
          <a:p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GROUP BY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m1.i, m2.j;</a:t>
            </a:r>
          </a:p>
        </p:txBody>
      </p:sp>
      <p:sp>
        <p:nvSpPr>
          <p:cNvPr id="297" name="Double Wave 296">
            <a:extLst>
              <a:ext uri="{FF2B5EF4-FFF2-40B4-BE49-F238E27FC236}">
                <a16:creationId xmlns:a16="http://schemas.microsoft.com/office/drawing/2014/main" id="{E3C5ECFD-988A-2A49-B527-CA4DF1B58533}"/>
              </a:ext>
            </a:extLst>
          </p:cNvPr>
          <p:cNvSpPr/>
          <p:nvPr/>
        </p:nvSpPr>
        <p:spPr>
          <a:xfrm>
            <a:off x="9519920" y="5698775"/>
            <a:ext cx="3493168" cy="1591254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halkboard" panose="03050602040202020205" pitchFamily="66" charset="77"/>
              </a:rPr>
              <a:t>Linear Algebra Using SQL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6CC74F4-1A4C-0142-AC18-171C4AE6CF4B}"/>
              </a:ext>
            </a:extLst>
          </p:cNvPr>
          <p:cNvSpPr txBox="1"/>
          <p:nvPr/>
        </p:nvSpPr>
        <p:spPr>
          <a:xfrm>
            <a:off x="819937" y="7560468"/>
            <a:ext cx="1277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halkboard" panose="03050602040202020205" pitchFamily="66" charset="77"/>
              </a:rPr>
              <a:t>SQL is not intuitive for linear algebra.</a:t>
            </a:r>
          </a:p>
        </p:txBody>
      </p:sp>
      <p:sp>
        <p:nvSpPr>
          <p:cNvPr id="305" name="32-Point Star 304">
            <a:extLst>
              <a:ext uri="{FF2B5EF4-FFF2-40B4-BE49-F238E27FC236}">
                <a16:creationId xmlns:a16="http://schemas.microsoft.com/office/drawing/2014/main" id="{3C1FCD46-7024-0549-BA45-E0C780060E20}"/>
              </a:ext>
            </a:extLst>
          </p:cNvPr>
          <p:cNvSpPr/>
          <p:nvPr/>
        </p:nvSpPr>
        <p:spPr>
          <a:xfrm>
            <a:off x="9497727" y="7583891"/>
            <a:ext cx="4062323" cy="1219522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6B2414E-459A-4A4F-80F4-519244569FEC}"/>
              </a:ext>
            </a:extLst>
          </p:cNvPr>
          <p:cNvSpPr txBox="1"/>
          <p:nvPr/>
        </p:nvSpPr>
        <p:spPr>
          <a:xfrm>
            <a:off x="10197750" y="7895704"/>
            <a:ext cx="28462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latin typeface="Chalkboard" panose="03050602040202020205" pitchFamily="66" charset="77"/>
              </a:rPr>
              <a:t>Performance</a:t>
            </a:r>
          </a:p>
        </p:txBody>
      </p:sp>
      <p:sp>
        <p:nvSpPr>
          <p:cNvPr id="308" name="32-Point Star 307">
            <a:extLst>
              <a:ext uri="{FF2B5EF4-FFF2-40B4-BE49-F238E27FC236}">
                <a16:creationId xmlns:a16="http://schemas.microsoft.com/office/drawing/2014/main" id="{B5CDE654-3527-2E4C-8204-FEDFC6D427DC}"/>
              </a:ext>
            </a:extLst>
          </p:cNvPr>
          <p:cNvSpPr/>
          <p:nvPr/>
        </p:nvSpPr>
        <p:spPr>
          <a:xfrm>
            <a:off x="14741363" y="7634861"/>
            <a:ext cx="4059512" cy="1119524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9699DDF-5561-0A48-9E35-AF1614632B82}"/>
              </a:ext>
            </a:extLst>
          </p:cNvPr>
          <p:cNvSpPr txBox="1"/>
          <p:nvPr/>
        </p:nvSpPr>
        <p:spPr>
          <a:xfrm>
            <a:off x="15228026" y="7916195"/>
            <a:ext cx="32249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latin typeface="Chalkboard" panose="03050602040202020205" pitchFamily="66" charset="77"/>
              </a:rPr>
              <a:t>Usability</a:t>
            </a:r>
          </a:p>
        </p:txBody>
      </p:sp>
      <p:sp>
        <p:nvSpPr>
          <p:cNvPr id="310" name="Striped Right Arrow 309">
            <a:extLst>
              <a:ext uri="{FF2B5EF4-FFF2-40B4-BE49-F238E27FC236}">
                <a16:creationId xmlns:a16="http://schemas.microsoft.com/office/drawing/2014/main" id="{04D2BD17-7726-8846-88F6-4D69EE6EB345}"/>
              </a:ext>
            </a:extLst>
          </p:cNvPr>
          <p:cNvSpPr/>
          <p:nvPr/>
        </p:nvSpPr>
        <p:spPr>
          <a:xfrm>
            <a:off x="13324397" y="7455984"/>
            <a:ext cx="1596080" cy="1508104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59B9B731-98B6-3247-BD94-0363DD34E26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95759" y="5406924"/>
            <a:ext cx="1317055" cy="1317055"/>
          </a:xfrm>
          <a:prstGeom prst="rect">
            <a:avLst/>
          </a:prstGeom>
        </p:spPr>
      </p:pic>
      <p:sp>
        <p:nvSpPr>
          <p:cNvPr id="312" name="Left Arrow 311">
            <a:extLst>
              <a:ext uri="{FF2B5EF4-FFF2-40B4-BE49-F238E27FC236}">
                <a16:creationId xmlns:a16="http://schemas.microsoft.com/office/drawing/2014/main" id="{932A422C-0A0D-C541-BEB2-731F6E1B9D4A}"/>
              </a:ext>
            </a:extLst>
          </p:cNvPr>
          <p:cNvSpPr/>
          <p:nvPr/>
        </p:nvSpPr>
        <p:spPr>
          <a:xfrm>
            <a:off x="21652178" y="10574435"/>
            <a:ext cx="2207141" cy="501252"/>
          </a:xfrm>
          <a:prstGeom prst="leftArrow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E1DCC0E4-D383-1744-AD3E-17F2026136C4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2363" y="9863331"/>
            <a:ext cx="720089" cy="1107996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2C2A97FA-5B67-E649-BCC1-8B398254B094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66763" y="9863331"/>
            <a:ext cx="720089" cy="1107996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EE377C9B-2511-AF44-A9B7-58A6D490EAB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09563" y="9406131"/>
            <a:ext cx="720089" cy="1107996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1600CE7E-94FF-6D4F-B56F-2E404A3CDAE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2863" y="7524657"/>
            <a:ext cx="1902632" cy="1046410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25F2958F-96E6-724B-A79D-9296144DC19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39682" y="6981316"/>
            <a:ext cx="1902632" cy="1046410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B733C1F2-F873-CE41-B7A6-07C35491F0D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2843" y="6421995"/>
            <a:ext cx="1902632" cy="1046410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D30763CF-3078-434B-B23B-115F7BBB060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39674" y="5848183"/>
            <a:ext cx="1902630" cy="104641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D58BC97-7C94-C149-A72D-A4AF6B967F1B}"/>
              </a:ext>
            </a:extLst>
          </p:cNvPr>
          <p:cNvSpPr/>
          <p:nvPr/>
        </p:nvSpPr>
        <p:spPr>
          <a:xfrm>
            <a:off x="527112" y="13007468"/>
            <a:ext cx="26374948" cy="158825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685F65C-7EC1-CE49-9364-08E4B678A6A6}"/>
              </a:ext>
            </a:extLst>
          </p:cNvPr>
          <p:cNvSpPr/>
          <p:nvPr/>
        </p:nvSpPr>
        <p:spPr>
          <a:xfrm>
            <a:off x="832717" y="14065465"/>
            <a:ext cx="12765928" cy="14450437"/>
          </a:xfrm>
          <a:prstGeom prst="roundRect">
            <a:avLst>
              <a:gd name="adj" fmla="val 5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E3410D-62E6-404E-B5A4-E2C16DC0AB01}"/>
              </a:ext>
            </a:extLst>
          </p:cNvPr>
          <p:cNvSpPr txBox="1"/>
          <p:nvPr/>
        </p:nvSpPr>
        <p:spPr>
          <a:xfrm>
            <a:off x="793149" y="22921804"/>
            <a:ext cx="127446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All computation is performed inside the RDBMS.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2060"/>
              </a:solidFill>
              <a:latin typeface="Chalkboard" panose="03050602040202020205" pitchFamily="66" charset="77"/>
            </a:endParaRP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Client-server model, using RMI.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2060"/>
              </a:solidFill>
              <a:latin typeface="Chalkboard" panose="03050602040202020205" pitchFamily="66" charset="77"/>
            </a:endParaRP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2060"/>
                </a:solidFill>
                <a:latin typeface="Chalkboard" panose="03050602040202020205" pitchFamily="66" charset="77"/>
              </a:rPr>
              <a:t>TabularData</a:t>
            </a: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 objects support both relational and linear algebra operations.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2060"/>
              </a:solidFill>
              <a:latin typeface="Chalkboard" panose="03050602040202020205" pitchFamily="66" charset="77"/>
            </a:endParaRP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Relational operations follow ORM syntax, translated by AIDA to SQL, executed by RDBMS.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2060"/>
              </a:solidFill>
              <a:latin typeface="Chalkboard" panose="03050602040202020205" pitchFamily="66" charset="77"/>
            </a:endParaRP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Linear algebra executed using NumPy.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2060"/>
              </a:solidFill>
              <a:latin typeface="Chalkboard" panose="03050602040202020205" pitchFamily="66" charset="77"/>
            </a:endParaRP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Visualizations supported using Matplotlib and </a:t>
            </a:r>
            <a:r>
              <a:rPr lang="en-US" sz="4000" dirty="0" err="1">
                <a:solidFill>
                  <a:srgbClr val="002060"/>
                </a:solidFill>
                <a:latin typeface="Chalkboard" panose="03050602040202020205" pitchFamily="66" charset="77"/>
              </a:rPr>
              <a:t>Plotly</a:t>
            </a: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AB5454-9D64-994F-93EC-34CC34463B63}"/>
              </a:ext>
            </a:extLst>
          </p:cNvPr>
          <p:cNvSpPr txBox="1"/>
          <p:nvPr/>
        </p:nvSpPr>
        <p:spPr>
          <a:xfrm>
            <a:off x="706017" y="12909051"/>
            <a:ext cx="13036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>
                <a:solidFill>
                  <a:srgbClr val="C00000"/>
                </a:solidFill>
                <a:latin typeface="Chalkboard" panose="03050602040202020205" pitchFamily="66" charset="77"/>
              </a:rPr>
              <a:t>AIDA</a:t>
            </a:r>
            <a:r>
              <a:rPr lang="en-US" sz="6000" dirty="0">
                <a:solidFill>
                  <a:srgbClr val="002060"/>
                </a:solidFill>
                <a:latin typeface="Chalkboard" panose="03050602040202020205" pitchFamily="66" charset="77"/>
              </a:rPr>
              <a:t> </a:t>
            </a:r>
            <a:r>
              <a:rPr lang="en-US" sz="5000" dirty="0">
                <a:solidFill>
                  <a:srgbClr val="002060"/>
                </a:solidFill>
                <a:latin typeface="Chalkboard" panose="03050602040202020205" pitchFamily="66" charset="77"/>
              </a:rPr>
              <a:t>  </a:t>
            </a:r>
            <a:r>
              <a:rPr lang="en-US" sz="5000" dirty="0">
                <a:solidFill>
                  <a:srgbClr val="002060"/>
                </a:solidFill>
                <a:latin typeface="Chalkboard" panose="03050602040202020205" pitchFamily="66" charset="77"/>
                <a:sym typeface="Wingdings" pitchFamily="2" charset="2"/>
              </a:rPr>
              <a:t>  Goals : Performance &amp; Usability</a:t>
            </a:r>
            <a:endParaRPr lang="en-US" sz="5000" dirty="0">
              <a:solidFill>
                <a:srgbClr val="002060"/>
              </a:solidFill>
              <a:latin typeface="Chalkboard" panose="03050602040202020205" pitchFamily="66" charset="77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012D0A7-FFD4-B24F-A561-9ABAF191B8C9}"/>
              </a:ext>
            </a:extLst>
          </p:cNvPr>
          <p:cNvSpPr/>
          <p:nvPr/>
        </p:nvSpPr>
        <p:spPr>
          <a:xfrm>
            <a:off x="13962773" y="14148593"/>
            <a:ext cx="12629144" cy="14367305"/>
          </a:xfrm>
          <a:prstGeom prst="roundRect">
            <a:avLst>
              <a:gd name="adj" fmla="val 5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FC68FA-FD31-A348-B409-41D448870FFF}"/>
              </a:ext>
            </a:extLst>
          </p:cNvPr>
          <p:cNvSpPr txBox="1"/>
          <p:nvPr/>
        </p:nvSpPr>
        <p:spPr>
          <a:xfrm>
            <a:off x="14267576" y="15244621"/>
            <a:ext cx="11918832" cy="712345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144000" tIns="144000" rIns="144000" bIns="144000" rtlCol="0">
            <a:spAutoFit/>
          </a:bodyPr>
          <a:lstStyle/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//Establish a connection to AIDA server.</a:t>
            </a:r>
          </a:p>
          <a:p>
            <a:r>
              <a:rPr lang="en-CA" sz="3000" dirty="0" err="1">
                <a:latin typeface="Courier" pitchFamily="2" charset="0"/>
              </a:rPr>
              <a:t>db</a:t>
            </a:r>
            <a:r>
              <a:rPr lang="en-CA" sz="3000" dirty="0">
                <a:latin typeface="Courier" pitchFamily="2" charset="0"/>
              </a:rPr>
              <a:t> = </a:t>
            </a:r>
            <a:r>
              <a:rPr lang="en-CA" sz="3000" dirty="0" err="1">
                <a:latin typeface="Courier" pitchFamily="2" charset="0"/>
              </a:rPr>
              <a:t>aida.</a:t>
            </a:r>
            <a:r>
              <a:rPr lang="en-CA" sz="3000" dirty="0" err="1">
                <a:solidFill>
                  <a:srgbClr val="FF0000"/>
                </a:solidFill>
                <a:latin typeface="Courier" pitchFamily="2" charset="0"/>
              </a:rPr>
              <a:t>connect</a:t>
            </a:r>
            <a:r>
              <a:rPr lang="en-CA" sz="3000" dirty="0">
                <a:latin typeface="Courier" pitchFamily="2" charset="0"/>
              </a:rPr>
              <a:t>(user=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tpch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>
                <a:latin typeface="Courier" pitchFamily="2" charset="0"/>
              </a:rPr>
              <a:t>, pass=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'...'</a:t>
            </a:r>
            <a:r>
              <a:rPr lang="en-CA" sz="3000" dirty="0">
                <a:latin typeface="Courier" pitchFamily="2" charset="0"/>
              </a:rPr>
              <a:t>, ..) </a:t>
            </a:r>
          </a:p>
          <a:p>
            <a:endParaRPr lang="en-CA" sz="600" dirty="0">
              <a:latin typeface="Courier" pitchFamily="2" charset="0"/>
            </a:endParaRPr>
          </a:p>
          <a:p>
            <a:r>
              <a:rPr lang="en-CA" sz="3000" dirty="0" err="1">
                <a:latin typeface="Courier" pitchFamily="2" charset="0"/>
              </a:rPr>
              <a:t>ct</a:t>
            </a:r>
            <a:r>
              <a:rPr lang="en-CA" sz="3000" dirty="0">
                <a:latin typeface="Courier" pitchFamily="2" charset="0"/>
              </a:rPr>
              <a:t> = </a:t>
            </a:r>
            <a:r>
              <a:rPr lang="en-CA" sz="3000" dirty="0" err="1">
                <a:latin typeface="Courier" pitchFamily="2" charset="0"/>
              </a:rPr>
              <a:t>db.customer</a:t>
            </a:r>
            <a:r>
              <a:rPr lang="en-CA" sz="3000" dirty="0">
                <a:latin typeface="Courier" pitchFamily="2" charset="0"/>
              </a:rPr>
              <a:t> 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//Ref. to customer table in db.</a:t>
            </a:r>
            <a:endParaRPr lang="en-CA" sz="3000" dirty="0">
              <a:latin typeface="Courier" pitchFamily="2" charset="0"/>
            </a:endParaRPr>
          </a:p>
          <a:p>
            <a:endParaRPr lang="en-CA" sz="600" dirty="0">
              <a:latin typeface="Courier" pitchFamily="2" charset="0"/>
            </a:endParaRP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//Find the number of customers in mkt. segments.</a:t>
            </a:r>
          </a:p>
          <a:p>
            <a:r>
              <a:rPr lang="en-CA" sz="3000" dirty="0">
                <a:latin typeface="Courier" pitchFamily="2" charset="0"/>
              </a:rPr>
              <a:t>t1 = </a:t>
            </a:r>
            <a:r>
              <a:rPr lang="en-CA" sz="3000" dirty="0" err="1">
                <a:latin typeface="Courier" pitchFamily="2" charset="0"/>
              </a:rPr>
              <a:t>ct.</a:t>
            </a:r>
            <a:r>
              <a:rPr lang="en-CA" sz="3000" dirty="0" err="1">
                <a:solidFill>
                  <a:srgbClr val="FF0000"/>
                </a:solidFill>
                <a:latin typeface="Courier" pitchFamily="2" charset="0"/>
              </a:rPr>
              <a:t>agg</a:t>
            </a:r>
            <a:r>
              <a:rPr lang="en-CA" sz="3000" dirty="0">
                <a:latin typeface="Courier" pitchFamily="2" charset="0"/>
              </a:rPr>
              <a:t>((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c_mktsegment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</a:p>
          <a:p>
            <a:r>
              <a:rPr lang="en-CA" sz="3000" dirty="0">
                <a:latin typeface="Courier" pitchFamily="2" charset="0"/>
              </a:rPr>
              <a:t>       ,{</a:t>
            </a:r>
            <a:r>
              <a:rPr lang="en-CA" sz="3000" dirty="0">
                <a:solidFill>
                  <a:srgbClr val="FF0000"/>
                </a:solidFill>
                <a:latin typeface="Courier" pitchFamily="2" charset="0"/>
              </a:rPr>
              <a:t>COUNT</a:t>
            </a:r>
            <a:r>
              <a:rPr lang="en-CA" sz="3000" dirty="0">
                <a:latin typeface="Courier" pitchFamily="2" charset="0"/>
              </a:rPr>
              <a:t>(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'∗'</a:t>
            </a:r>
            <a:r>
              <a:rPr lang="en-CA" sz="3000" dirty="0">
                <a:latin typeface="Courier" pitchFamily="2" charset="0"/>
              </a:rPr>
              <a:t>): 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ncusts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>
                <a:latin typeface="Courier" pitchFamily="2" charset="0"/>
              </a:rPr>
              <a:t>}), (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c_mktsegment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>
                <a:latin typeface="Courier" pitchFamily="2" charset="0"/>
              </a:rPr>
              <a:t>))</a:t>
            </a:r>
          </a:p>
          <a:p>
            <a:endParaRPr lang="en-CA" sz="600" dirty="0">
              <a:latin typeface="Courier" pitchFamily="2" charset="0"/>
            </a:endParaRP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//Total num. of customers, via matrix </a:t>
            </a:r>
            <a:r>
              <a:rPr lang="en-CA" sz="3000" dirty="0" err="1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mul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.</a:t>
            </a:r>
          </a:p>
          <a:p>
            <a:r>
              <a:rPr lang="en-CA" sz="3000" dirty="0">
                <a:latin typeface="Courier" pitchFamily="2" charset="0"/>
              </a:rPr>
              <a:t>t2 = t1[[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ncusts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>
                <a:latin typeface="Courier" pitchFamily="2" charset="0"/>
              </a:rPr>
              <a:t>]].</a:t>
            </a:r>
            <a:r>
              <a:rPr lang="en-CA" sz="3000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CA" sz="3000" dirty="0">
                <a:latin typeface="Courier" pitchFamily="2" charset="0"/>
              </a:rPr>
              <a:t> @ t1[[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ncusts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>
                <a:latin typeface="Courier" pitchFamily="2" charset="0"/>
              </a:rPr>
              <a:t>]]</a:t>
            </a:r>
            <a:endParaRPr lang="en-CA" sz="3000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CA" sz="600" dirty="0">
              <a:latin typeface="Courier" pitchFamily="2" charset="0"/>
            </a:endParaRP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//See the actual results (ship to client).</a:t>
            </a:r>
          </a:p>
          <a:p>
            <a:r>
              <a:rPr lang="en-CA" sz="3000" dirty="0">
                <a:latin typeface="Courier" pitchFamily="2" charset="0"/>
              </a:rPr>
              <a:t>print(t2.</a:t>
            </a:r>
            <a:r>
              <a:rPr lang="en-CA" sz="3000" dirty="0">
                <a:solidFill>
                  <a:srgbClr val="00B050"/>
                </a:solidFill>
                <a:latin typeface="Courier" pitchFamily="2" charset="0"/>
              </a:rPr>
              <a:t>cdata</a:t>
            </a:r>
            <a:r>
              <a:rPr lang="en-CA" sz="3000" dirty="0">
                <a:latin typeface="Courier" pitchFamily="2" charset="0"/>
              </a:rPr>
              <a:t>) 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//Data size is small.</a:t>
            </a:r>
            <a:endParaRPr lang="en-CA" sz="600" dirty="0">
              <a:latin typeface="Courier" pitchFamily="2" charset="0"/>
            </a:endParaRP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	...</a:t>
            </a: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</a:t>
            </a:r>
            <a:r>
              <a:rPr lang="en-CA" sz="3000" dirty="0" err="1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mktseg_barchart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 is a user defined function</a:t>
            </a: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 that returns a Matplotlib or </a:t>
            </a:r>
            <a:r>
              <a:rPr lang="en-CA" sz="3000" dirty="0" err="1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Plotly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 object.</a:t>
            </a:r>
          </a:p>
          <a:p>
            <a:r>
              <a:rPr lang="en-CA" sz="3000" dirty="0" err="1">
                <a:latin typeface="Courier" pitchFamily="2" charset="0"/>
              </a:rPr>
              <a:t>db.</a:t>
            </a:r>
            <a:r>
              <a:rPr lang="en-CA" sz="3000" dirty="0" err="1">
                <a:solidFill>
                  <a:srgbClr val="FF0000"/>
                </a:solidFill>
                <a:latin typeface="Courier" pitchFamily="2" charset="0"/>
              </a:rPr>
              <a:t>_Plot</a:t>
            </a:r>
            <a:r>
              <a:rPr lang="en-CA" sz="3000" dirty="0">
                <a:latin typeface="Courier" pitchFamily="2" charset="0"/>
              </a:rPr>
              <a:t>(</a:t>
            </a:r>
            <a:r>
              <a:rPr lang="en-CA" sz="3000" dirty="0" err="1">
                <a:latin typeface="Courier" pitchFamily="2" charset="0"/>
              </a:rPr>
              <a:t>mktseg_barchart</a:t>
            </a:r>
            <a:r>
              <a:rPr lang="en-CA" sz="3000" dirty="0">
                <a:latin typeface="Courier" pitchFamily="2" charset="0"/>
              </a:rPr>
              <a:t>, t1)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.</a:t>
            </a:r>
            <a:endParaRPr lang="en-CA" sz="3000" i="1" dirty="0">
              <a:solidFill>
                <a:schemeClr val="bg2">
                  <a:lumMod val="25000"/>
                </a:schemeClr>
              </a:solidFill>
              <a:latin typeface="Courier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8BD660-2861-6D49-B856-E46C59F678FF}"/>
              </a:ext>
            </a:extLst>
          </p:cNvPr>
          <p:cNvSpPr/>
          <p:nvPr/>
        </p:nvSpPr>
        <p:spPr>
          <a:xfrm>
            <a:off x="14222625" y="22565760"/>
            <a:ext cx="7921252" cy="5618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319DD8-6110-B440-AC92-175DA523748A}"/>
              </a:ext>
            </a:extLst>
          </p:cNvPr>
          <p:cNvSpPr/>
          <p:nvPr/>
        </p:nvSpPr>
        <p:spPr>
          <a:xfrm>
            <a:off x="16408235" y="22746029"/>
            <a:ext cx="5504254" cy="519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98E6A2-B721-F147-9773-C3F15E0F4D05}"/>
              </a:ext>
            </a:extLst>
          </p:cNvPr>
          <p:cNvSpPr/>
          <p:nvPr/>
        </p:nvSpPr>
        <p:spPr>
          <a:xfrm>
            <a:off x="20003569" y="23310761"/>
            <a:ext cx="1723039" cy="4427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AC4A91-96ED-504D-B725-622BD1EA8B13}"/>
              </a:ext>
            </a:extLst>
          </p:cNvPr>
          <p:cNvSpPr txBox="1"/>
          <p:nvPr/>
        </p:nvSpPr>
        <p:spPr>
          <a:xfrm>
            <a:off x="14507170" y="22842212"/>
            <a:ext cx="151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RDBMS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B50D3B-16B8-A749-98FF-D9F403B1EFEC}"/>
              </a:ext>
            </a:extLst>
          </p:cNvPr>
          <p:cNvSpPr txBox="1"/>
          <p:nvPr/>
        </p:nvSpPr>
        <p:spPr>
          <a:xfrm>
            <a:off x="20427484" y="23333273"/>
            <a:ext cx="1202633" cy="441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Helvetica" pitchFamily="2" charset="0"/>
              </a:rPr>
              <a:t>NumPy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C57FA0-F3FA-A049-9FBC-6036AA62ACDB}"/>
              </a:ext>
            </a:extLst>
          </p:cNvPr>
          <p:cNvSpPr txBox="1"/>
          <p:nvPr/>
        </p:nvSpPr>
        <p:spPr>
          <a:xfrm>
            <a:off x="17603436" y="22855433"/>
            <a:ext cx="4048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Embedded Python Interpreter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507E65-A3C5-0849-99BE-88FC5FC876CF}"/>
              </a:ext>
            </a:extLst>
          </p:cNvPr>
          <p:cNvSpPr/>
          <p:nvPr/>
        </p:nvSpPr>
        <p:spPr>
          <a:xfrm>
            <a:off x="16629390" y="23304206"/>
            <a:ext cx="2973210" cy="4427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A53EED-4EDA-2145-910D-EFBA55417E46}"/>
              </a:ext>
            </a:extLst>
          </p:cNvPr>
          <p:cNvSpPr txBox="1"/>
          <p:nvPr/>
        </p:nvSpPr>
        <p:spPr>
          <a:xfrm>
            <a:off x="17173370" y="23301317"/>
            <a:ext cx="198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Helvetica" pitchFamily="2" charset="0"/>
              </a:rPr>
              <a:t>TabularData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81F885D-F951-D64B-8359-404FBDEE209A}"/>
              </a:ext>
            </a:extLst>
          </p:cNvPr>
          <p:cNvSpPr/>
          <p:nvPr/>
        </p:nvSpPr>
        <p:spPr>
          <a:xfrm>
            <a:off x="14453546" y="23933837"/>
            <a:ext cx="3450658" cy="164817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C81F4B9-C985-8146-8606-9600590516D5}"/>
              </a:ext>
            </a:extLst>
          </p:cNvPr>
          <p:cNvSpPr/>
          <p:nvPr/>
        </p:nvSpPr>
        <p:spPr>
          <a:xfrm>
            <a:off x="18144535" y="23942384"/>
            <a:ext cx="3277045" cy="16599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5CFA6FE3-6392-EB40-8101-A2BA7BB8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97927"/>
              </p:ext>
            </p:extLst>
          </p:nvPr>
        </p:nvGraphicFramePr>
        <p:xfrm>
          <a:off x="18627243" y="24333070"/>
          <a:ext cx="687681" cy="77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873C6C4D-6524-0A4E-8E75-C103FFF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92949"/>
              </p:ext>
            </p:extLst>
          </p:nvPr>
        </p:nvGraphicFramePr>
        <p:xfrm>
          <a:off x="18598667" y="24070168"/>
          <a:ext cx="751578" cy="19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1694977B-B37B-7244-9B9B-DFB8CA90B8D6}"/>
              </a:ext>
            </a:extLst>
          </p:cNvPr>
          <p:cNvSpPr txBox="1"/>
          <p:nvPr/>
        </p:nvSpPr>
        <p:spPr>
          <a:xfrm>
            <a:off x="18433252" y="25062353"/>
            <a:ext cx="2979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Materialize Matrix</a:t>
            </a:r>
          </a:p>
        </p:txBody>
      </p:sp>
      <p:sp>
        <p:nvSpPr>
          <p:cNvPr id="71" name="Left Arrow 70">
            <a:extLst>
              <a:ext uri="{FF2B5EF4-FFF2-40B4-BE49-F238E27FC236}">
                <a16:creationId xmlns:a16="http://schemas.microsoft.com/office/drawing/2014/main" id="{E6750BCB-A6B1-2146-9B79-A0E617A3C48B}"/>
              </a:ext>
            </a:extLst>
          </p:cNvPr>
          <p:cNvSpPr/>
          <p:nvPr/>
        </p:nvSpPr>
        <p:spPr>
          <a:xfrm rot="10800000">
            <a:off x="17764295" y="24539504"/>
            <a:ext cx="720000" cy="455417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>
              <a:latin typeface="Helvetica" pitchFamily="2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A492D9-BCDC-DA42-A424-2BCAF6ED3203}"/>
              </a:ext>
            </a:extLst>
          </p:cNvPr>
          <p:cNvSpPr/>
          <p:nvPr/>
        </p:nvSpPr>
        <p:spPr>
          <a:xfrm>
            <a:off x="15915511" y="25865195"/>
            <a:ext cx="4491721" cy="151331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6FA52E-CAD2-754D-B8B5-FB977A75B1E3}"/>
              </a:ext>
            </a:extLst>
          </p:cNvPr>
          <p:cNvSpPr txBox="1"/>
          <p:nvPr/>
        </p:nvSpPr>
        <p:spPr>
          <a:xfrm>
            <a:off x="20470892" y="26250715"/>
            <a:ext cx="135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Linear </a:t>
            </a:r>
          </a:p>
          <a:p>
            <a:pPr algn="ctr"/>
            <a:r>
              <a:rPr lang="en-US" sz="2200" dirty="0">
                <a:latin typeface="Helvetica" pitchFamily="2" charset="0"/>
              </a:rPr>
              <a:t>Algebra</a:t>
            </a:r>
          </a:p>
        </p:txBody>
      </p:sp>
      <p:sp>
        <p:nvSpPr>
          <p:cNvPr id="74" name="Left Arrow 73">
            <a:extLst>
              <a:ext uri="{FF2B5EF4-FFF2-40B4-BE49-F238E27FC236}">
                <a16:creationId xmlns:a16="http://schemas.microsoft.com/office/drawing/2014/main" id="{C6E40037-CF8A-4C42-8FE3-0B7F38ACA3ED}"/>
              </a:ext>
            </a:extLst>
          </p:cNvPr>
          <p:cNvSpPr/>
          <p:nvPr/>
        </p:nvSpPr>
        <p:spPr>
          <a:xfrm>
            <a:off x="19892780" y="26459908"/>
            <a:ext cx="720000" cy="455417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9B95422E-E279-9B4D-A0CF-75F9CC6816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702739" y="26235511"/>
            <a:ext cx="274914" cy="22412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3255FEDE-194F-324F-BD13-B6C3B30880CC}"/>
              </a:ext>
            </a:extLst>
          </p:cNvPr>
          <p:cNvCxnSpPr>
            <a:cxnSpLocks/>
          </p:cNvCxnSpPr>
          <p:nvPr/>
        </p:nvCxnSpPr>
        <p:spPr>
          <a:xfrm rot="5400000">
            <a:off x="19526482" y="26195672"/>
            <a:ext cx="314228" cy="24871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8DEB5517-9D87-144A-8D4F-F723249F0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51699"/>
              </p:ext>
            </p:extLst>
          </p:nvPr>
        </p:nvGraphicFramePr>
        <p:xfrm>
          <a:off x="18875648" y="26505233"/>
          <a:ext cx="797289" cy="77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5D98E863-E02D-854D-84C3-C6BB19C550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082124" y="26288365"/>
            <a:ext cx="322472" cy="508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 Same Side Corner Rectangle 78">
            <a:extLst>
              <a:ext uri="{FF2B5EF4-FFF2-40B4-BE49-F238E27FC236}">
                <a16:creationId xmlns:a16="http://schemas.microsoft.com/office/drawing/2014/main" id="{3C912DF1-4EDA-C44F-ADC3-E1D44FF35DAB}"/>
              </a:ext>
            </a:extLst>
          </p:cNvPr>
          <p:cNvSpPr/>
          <p:nvPr/>
        </p:nvSpPr>
        <p:spPr>
          <a:xfrm rot="16200000">
            <a:off x="14633610" y="23795041"/>
            <a:ext cx="1605600" cy="1943649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>
              <a:latin typeface="Helvetica" pitchFamily="2" charset="0"/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58C80592-1A5C-5345-9E66-D10068D94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155"/>
              </p:ext>
            </p:extLst>
          </p:nvPr>
        </p:nvGraphicFramePr>
        <p:xfrm>
          <a:off x="14577630" y="24247173"/>
          <a:ext cx="1337881" cy="82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831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31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31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Line Callout 3 80">
            <a:extLst>
              <a:ext uri="{FF2B5EF4-FFF2-40B4-BE49-F238E27FC236}">
                <a16:creationId xmlns:a16="http://schemas.microsoft.com/office/drawing/2014/main" id="{9BAC24DD-53ED-CE4A-B252-2BA2F944846D}"/>
              </a:ext>
            </a:extLst>
          </p:cNvPr>
          <p:cNvSpPr/>
          <p:nvPr/>
        </p:nvSpPr>
        <p:spPr>
          <a:xfrm>
            <a:off x="16457663" y="24060355"/>
            <a:ext cx="1283181" cy="314739"/>
          </a:xfrm>
          <a:prstGeom prst="borderCallout3">
            <a:avLst>
              <a:gd name="adj1" fmla="val 14414"/>
              <a:gd name="adj2" fmla="val -660"/>
              <a:gd name="adj3" fmla="val 49420"/>
              <a:gd name="adj4" fmla="val -27521"/>
              <a:gd name="adj5" fmla="val 69949"/>
              <a:gd name="adj6" fmla="val -40788"/>
              <a:gd name="adj7" fmla="val 69258"/>
              <a:gd name="adj8" fmla="val -3968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column</a:t>
            </a:r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C3FA4B5B-23D5-8A4E-8AB9-A52D5E51209A}"/>
              </a:ext>
            </a:extLst>
          </p:cNvPr>
          <p:cNvSpPr/>
          <p:nvPr/>
        </p:nvSpPr>
        <p:spPr>
          <a:xfrm rot="16200000">
            <a:off x="15987769" y="24458964"/>
            <a:ext cx="556964" cy="481749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C4E273-0DDC-2B44-8D5E-EA80273B387A}"/>
              </a:ext>
            </a:extLst>
          </p:cNvPr>
          <p:cNvSpPr txBox="1"/>
          <p:nvPr/>
        </p:nvSpPr>
        <p:spPr>
          <a:xfrm>
            <a:off x="16515134" y="24514644"/>
            <a:ext cx="97698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data</a:t>
            </a:r>
          </a:p>
        </p:txBody>
      </p:sp>
      <p:sp>
        <p:nvSpPr>
          <p:cNvPr id="84" name="Round Same Side Corner Rectangle 83">
            <a:extLst>
              <a:ext uri="{FF2B5EF4-FFF2-40B4-BE49-F238E27FC236}">
                <a16:creationId xmlns:a16="http://schemas.microsoft.com/office/drawing/2014/main" id="{1C5F1DDE-1627-2348-899A-878F3627D005}"/>
              </a:ext>
            </a:extLst>
          </p:cNvPr>
          <p:cNvSpPr/>
          <p:nvPr/>
        </p:nvSpPr>
        <p:spPr>
          <a:xfrm rot="16200000">
            <a:off x="15426259" y="26381842"/>
            <a:ext cx="1486800" cy="47715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0B8475-8777-0B40-9263-AAFEE4AFD77F}"/>
              </a:ext>
            </a:extLst>
          </p:cNvPr>
          <p:cNvSpPr txBox="1"/>
          <p:nvPr/>
        </p:nvSpPr>
        <p:spPr>
          <a:xfrm>
            <a:off x="14047955" y="26217069"/>
            <a:ext cx="1797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Relational</a:t>
            </a:r>
          </a:p>
          <a:p>
            <a:pPr algn="ctr"/>
            <a:r>
              <a:rPr lang="en-US" sz="2200" dirty="0">
                <a:latin typeface="Helvetica" pitchFamily="2" charset="0"/>
              </a:rPr>
              <a:t>Operators</a:t>
            </a:r>
          </a:p>
        </p:txBody>
      </p:sp>
      <p:sp>
        <p:nvSpPr>
          <p:cNvPr id="86" name="Left Arrow 85">
            <a:extLst>
              <a:ext uri="{FF2B5EF4-FFF2-40B4-BE49-F238E27FC236}">
                <a16:creationId xmlns:a16="http://schemas.microsoft.com/office/drawing/2014/main" id="{FFBB9ABC-C4D5-EB40-A7A0-ABE2D6A79400}"/>
              </a:ext>
            </a:extLst>
          </p:cNvPr>
          <p:cNvSpPr/>
          <p:nvPr/>
        </p:nvSpPr>
        <p:spPr>
          <a:xfrm>
            <a:off x="15583700" y="26359160"/>
            <a:ext cx="720000" cy="455417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C71FC6-CE1B-5240-9363-A7B68FE43782}"/>
              </a:ext>
            </a:extLst>
          </p:cNvPr>
          <p:cNvSpPr txBox="1"/>
          <p:nvPr/>
        </p:nvSpPr>
        <p:spPr>
          <a:xfrm>
            <a:off x="15053378" y="25105423"/>
            <a:ext cx="2673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DB Table /</a:t>
            </a:r>
            <a:r>
              <a:rPr lang="en-US" sz="2200" dirty="0" err="1">
                <a:latin typeface="Helvetica" pitchFamily="2" charset="0"/>
              </a:rPr>
              <a:t>Resultset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88" name="Left Arrow 87">
            <a:extLst>
              <a:ext uri="{FF2B5EF4-FFF2-40B4-BE49-F238E27FC236}">
                <a16:creationId xmlns:a16="http://schemas.microsoft.com/office/drawing/2014/main" id="{FEA70026-BDCD-2248-A9BB-0F74FFC6FF5F}"/>
              </a:ext>
            </a:extLst>
          </p:cNvPr>
          <p:cNvSpPr/>
          <p:nvPr/>
        </p:nvSpPr>
        <p:spPr>
          <a:xfrm rot="16200000">
            <a:off x="20449593" y="25529221"/>
            <a:ext cx="682146" cy="469341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89" name="Left Arrow 88">
            <a:extLst>
              <a:ext uri="{FF2B5EF4-FFF2-40B4-BE49-F238E27FC236}">
                <a16:creationId xmlns:a16="http://schemas.microsoft.com/office/drawing/2014/main" id="{91C0431C-0ED4-B349-AEDD-7DC969799A38}"/>
              </a:ext>
            </a:extLst>
          </p:cNvPr>
          <p:cNvSpPr/>
          <p:nvPr/>
        </p:nvSpPr>
        <p:spPr>
          <a:xfrm rot="5400000">
            <a:off x="14593232" y="25364792"/>
            <a:ext cx="682150" cy="469341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21390E83-A25A-D34E-8B8B-7A1365CA9EF7}"/>
              </a:ext>
            </a:extLst>
          </p:cNvPr>
          <p:cNvSpPr/>
          <p:nvPr/>
        </p:nvSpPr>
        <p:spPr>
          <a:xfrm rot="16200000">
            <a:off x="19448852" y="24372195"/>
            <a:ext cx="660152" cy="481749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61CBC4-D24A-F04C-B06F-20DA65635B41}"/>
              </a:ext>
            </a:extLst>
          </p:cNvPr>
          <p:cNvSpPr txBox="1"/>
          <p:nvPr/>
        </p:nvSpPr>
        <p:spPr>
          <a:xfrm>
            <a:off x="20045247" y="24235244"/>
            <a:ext cx="1193588" cy="6771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NumPy array</a:t>
            </a:r>
          </a:p>
        </p:txBody>
      </p:sp>
      <p:sp>
        <p:nvSpPr>
          <p:cNvPr id="92" name="Line Callout 3 91">
            <a:extLst>
              <a:ext uri="{FF2B5EF4-FFF2-40B4-BE49-F238E27FC236}">
                <a16:creationId xmlns:a16="http://schemas.microsoft.com/office/drawing/2014/main" id="{523C9A87-188B-4647-8965-ED140A52B4AD}"/>
              </a:ext>
            </a:extLst>
          </p:cNvPr>
          <p:cNvSpPr/>
          <p:nvPr/>
        </p:nvSpPr>
        <p:spPr>
          <a:xfrm>
            <a:off x="16594515" y="26470586"/>
            <a:ext cx="2006503" cy="294816"/>
          </a:xfrm>
          <a:prstGeom prst="borderCallout3">
            <a:avLst>
              <a:gd name="adj1" fmla="val 4465"/>
              <a:gd name="adj2" fmla="val 100926"/>
              <a:gd name="adj3" fmla="val -1147"/>
              <a:gd name="adj4" fmla="val 98512"/>
              <a:gd name="adj5" fmla="val 2426"/>
              <a:gd name="adj6" fmla="val 76595"/>
              <a:gd name="adj7" fmla="val -78055"/>
              <a:gd name="adj8" fmla="val 9291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virtual columns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4C5746-C085-F84F-B66B-23290CFD63C4}"/>
              </a:ext>
            </a:extLst>
          </p:cNvPr>
          <p:cNvSpPr txBox="1"/>
          <p:nvPr/>
        </p:nvSpPr>
        <p:spPr>
          <a:xfrm>
            <a:off x="14321481" y="27137606"/>
            <a:ext cx="16822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b="1" dirty="0">
                <a:latin typeface="Helvetica" pitchFamily="2" charset="0"/>
              </a:rPr>
              <a:t> </a:t>
            </a:r>
            <a:r>
              <a:rPr lang="en-US" altLang="en-US" sz="2200" b="1" dirty="0">
                <a:solidFill>
                  <a:srgbClr val="C00000"/>
                </a:solidFill>
                <a:latin typeface="Helvetica" pitchFamily="2" charset="0"/>
                <a:ea typeface="ＭＳ Ｐゴシック" charset="-128"/>
                <a:sym typeface="Symbol" charset="2"/>
              </a:rPr>
              <a:t>∏       </a:t>
            </a:r>
            <a:r>
              <a:rPr lang="mr-IN" altLang="en-US" sz="2200" dirty="0">
                <a:latin typeface="Helvetica" pitchFamily="2" charset="0"/>
                <a:ea typeface="ＭＳ Ｐゴシック" charset="-128"/>
                <a:sym typeface="Symbol" charset="2"/>
              </a:rPr>
              <a:t>…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95" name="AutoShape 4">
            <a:extLst>
              <a:ext uri="{FF2B5EF4-FFF2-40B4-BE49-F238E27FC236}">
                <a16:creationId xmlns:a16="http://schemas.microsoft.com/office/drawing/2014/main" id="{11C2BC3C-6B4C-C94F-9149-74E3D3EBEEF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988700" y="27227977"/>
            <a:ext cx="134793" cy="190889"/>
          </a:xfrm>
          <a:prstGeom prst="flowChartCollate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en-US" altLang="en-US" sz="800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1CB1B4-CE75-2844-83D8-E92C119E9B71}"/>
              </a:ext>
            </a:extLst>
          </p:cNvPr>
          <p:cNvSpPr txBox="1"/>
          <p:nvPr/>
        </p:nvSpPr>
        <p:spPr>
          <a:xfrm>
            <a:off x="14284859" y="14388258"/>
            <a:ext cx="10130970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latin typeface="Chalkboard" panose="03050602040202020205" pitchFamily="66" charset="77"/>
              </a:rPr>
              <a:t>Client tool:</a:t>
            </a:r>
            <a:r>
              <a:rPr lang="en-US" sz="4000" dirty="0">
                <a:latin typeface="Chalkboard" panose="03050602040202020205" pitchFamily="66" charset="77"/>
              </a:rPr>
              <a:t> </a:t>
            </a:r>
            <a:r>
              <a:rPr lang="en-US" sz="3300" dirty="0">
                <a:latin typeface="Chalkboard" panose="03050602040202020205" pitchFamily="66" charset="77"/>
              </a:rPr>
              <a:t>Python interpreter / </a:t>
            </a:r>
            <a:r>
              <a:rPr lang="en-US" sz="3300" dirty="0" err="1">
                <a:latin typeface="Chalkboard" panose="03050602040202020205" pitchFamily="66" charset="77"/>
              </a:rPr>
              <a:t>Jupyter</a:t>
            </a:r>
            <a:r>
              <a:rPr lang="en-US" sz="3300" dirty="0">
                <a:latin typeface="Chalkboard" panose="03050602040202020205" pitchFamily="66" charset="77"/>
              </a:rPr>
              <a:t> notebook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E6485D69-9A93-B446-8892-DF87BD189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60341"/>
              </p:ext>
            </p:extLst>
          </p:nvPr>
        </p:nvGraphicFramePr>
        <p:xfrm>
          <a:off x="18472607" y="26077196"/>
          <a:ext cx="1440585" cy="15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831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BE343747-D5C8-E444-835D-ABFA7E2ABBAA}"/>
              </a:ext>
            </a:extLst>
          </p:cNvPr>
          <p:cNvSpPr txBox="1"/>
          <p:nvPr/>
        </p:nvSpPr>
        <p:spPr>
          <a:xfrm>
            <a:off x="20415221" y="27139726"/>
            <a:ext cx="15267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b="1" dirty="0">
                <a:latin typeface="Helvetica" pitchFamily="2" charset="0"/>
              </a:rPr>
              <a:t> </a:t>
            </a:r>
            <a:r>
              <a:rPr lang="en-US" altLang="en-US" sz="2200" b="1" dirty="0">
                <a:solidFill>
                  <a:srgbClr val="C00000"/>
                </a:solidFill>
                <a:latin typeface="Helvetica" pitchFamily="2" charset="0"/>
                <a:ea typeface="ＭＳ Ｐゴシック" charset="-128"/>
                <a:sym typeface="Symbol" charset="2"/>
              </a:rPr>
              <a:t>+ * @ </a:t>
            </a:r>
            <a:r>
              <a:rPr lang="mr-IN" altLang="en-US" sz="2200" dirty="0">
                <a:latin typeface="Helvetica" pitchFamily="2" charset="0"/>
                <a:ea typeface="ＭＳ Ｐゴシック" charset="-128"/>
                <a:sym typeface="Symbol" charset="2"/>
              </a:rPr>
              <a:t>…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42A051-0A50-F94B-B0EC-B03F7DCE9AC8}"/>
              </a:ext>
            </a:extLst>
          </p:cNvPr>
          <p:cNvSpPr txBox="1"/>
          <p:nvPr/>
        </p:nvSpPr>
        <p:spPr>
          <a:xfrm>
            <a:off x="22092248" y="24252902"/>
            <a:ext cx="46510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SzPct val="97000"/>
              <a:buFont typeface="Apple Color Emoji" pitchFamily="2" charset="0"/>
              <a:buChar char="👈🏿"/>
            </a:pPr>
            <a:r>
              <a:rPr lang="en-US" sz="2800" dirty="0">
                <a:latin typeface="Chalkboard" panose="03050602040202020205" pitchFamily="66" charset="77"/>
              </a:rPr>
              <a:t>Supports interleaved linear algebra and relational operations.</a:t>
            </a:r>
          </a:p>
          <a:p>
            <a:pPr marL="571500" indent="-571500">
              <a:buSzPct val="97000"/>
              <a:buFont typeface="Apple Color Emoji" pitchFamily="2" charset="0"/>
              <a:buChar char="👈🏿"/>
            </a:pPr>
            <a:endParaRPr lang="en-US" sz="400" dirty="0">
              <a:latin typeface="Chalkboard" panose="03050602040202020205" pitchFamily="66" charset="77"/>
            </a:endParaRPr>
          </a:p>
          <a:p>
            <a:pPr marL="571500" indent="-571500">
              <a:buSzPct val="97000"/>
              <a:buFont typeface="Apple Color Emoji" pitchFamily="2" charset="0"/>
              <a:buChar char="👈🏿"/>
            </a:pPr>
            <a:r>
              <a:rPr lang="en-US" sz="2800" dirty="0">
                <a:latin typeface="Chalkboard" panose="03050602040202020205" pitchFamily="66" charset="77"/>
              </a:rPr>
              <a:t>Zero-copy optimization minimizes data movement overheads.</a:t>
            </a:r>
          </a:p>
          <a:p>
            <a:pPr marL="571500" indent="-571500">
              <a:buSzPct val="97000"/>
              <a:buFont typeface="Apple Color Emoji" pitchFamily="2" charset="0"/>
              <a:buChar char="👈🏿"/>
            </a:pPr>
            <a:endParaRPr lang="en-US" sz="400" dirty="0">
              <a:latin typeface="Chalkboard" panose="03050602040202020205" pitchFamily="66" charset="77"/>
            </a:endParaRPr>
          </a:p>
          <a:p>
            <a:pPr marL="571500" indent="-571500">
              <a:buSzPct val="97000"/>
              <a:buFont typeface="Apple Color Emoji" pitchFamily="2" charset="0"/>
              <a:buChar char="👈🏿"/>
            </a:pPr>
            <a:r>
              <a:rPr lang="en-US" sz="2800" dirty="0">
                <a:latin typeface="Chalkboard" panose="03050602040202020205" pitchFamily="66" charset="77"/>
              </a:rPr>
              <a:t>Table-UDFs are used to perform SQL on NumPy data structures.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81F89F-89D2-B440-962A-929745DA6BE8}"/>
              </a:ext>
            </a:extLst>
          </p:cNvPr>
          <p:cNvSpPr txBox="1"/>
          <p:nvPr/>
        </p:nvSpPr>
        <p:spPr>
          <a:xfrm>
            <a:off x="16756856" y="26982970"/>
            <a:ext cx="1938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Table-UDF</a:t>
            </a:r>
          </a:p>
        </p:txBody>
      </p:sp>
      <p:sp>
        <p:nvSpPr>
          <p:cNvPr id="101" name="Double Wave 100">
            <a:extLst>
              <a:ext uri="{FF2B5EF4-FFF2-40B4-BE49-F238E27FC236}">
                <a16:creationId xmlns:a16="http://schemas.microsoft.com/office/drawing/2014/main" id="{13F681F7-AABA-BE4E-8514-604F7E403057}"/>
              </a:ext>
            </a:extLst>
          </p:cNvPr>
          <p:cNvSpPr/>
          <p:nvPr/>
        </p:nvSpPr>
        <p:spPr>
          <a:xfrm>
            <a:off x="9912441" y="13882489"/>
            <a:ext cx="3232893" cy="844203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halkboard" panose="03050602040202020205" pitchFamily="66" charset="77"/>
              </a:rPr>
              <a:t>Architecture</a:t>
            </a:r>
          </a:p>
        </p:txBody>
      </p:sp>
      <p:sp>
        <p:nvSpPr>
          <p:cNvPr id="102" name="Double Wave 101">
            <a:extLst>
              <a:ext uri="{FF2B5EF4-FFF2-40B4-BE49-F238E27FC236}">
                <a16:creationId xmlns:a16="http://schemas.microsoft.com/office/drawing/2014/main" id="{F4ED2EA3-B979-5046-A878-DE7192D42F91}"/>
              </a:ext>
            </a:extLst>
          </p:cNvPr>
          <p:cNvSpPr/>
          <p:nvPr/>
        </p:nvSpPr>
        <p:spPr>
          <a:xfrm>
            <a:off x="24327297" y="13993726"/>
            <a:ext cx="2104451" cy="844203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halkboard" panose="03050602040202020205" pitchFamily="66" charset="77"/>
              </a:rPr>
              <a:t>Usage</a:t>
            </a:r>
          </a:p>
        </p:txBody>
      </p:sp>
      <p:sp>
        <p:nvSpPr>
          <p:cNvPr id="103" name="Double Wave 102">
            <a:extLst>
              <a:ext uri="{FF2B5EF4-FFF2-40B4-BE49-F238E27FC236}">
                <a16:creationId xmlns:a16="http://schemas.microsoft.com/office/drawing/2014/main" id="{5CEBA9E7-F811-5A4D-8221-141449BB7E00}"/>
              </a:ext>
            </a:extLst>
          </p:cNvPr>
          <p:cNvSpPr/>
          <p:nvPr/>
        </p:nvSpPr>
        <p:spPr>
          <a:xfrm>
            <a:off x="22592487" y="22705904"/>
            <a:ext cx="3829975" cy="1445175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400" dirty="0" err="1">
                <a:solidFill>
                  <a:schemeClr val="tx1"/>
                </a:solidFill>
                <a:latin typeface="Chalkboard" panose="03050602040202020205" pitchFamily="66" charset="77"/>
              </a:rPr>
              <a:t>TabularData</a:t>
            </a:r>
            <a:r>
              <a:rPr lang="en-US" sz="3400" dirty="0">
                <a:solidFill>
                  <a:schemeClr val="tx1"/>
                </a:solidFill>
                <a:latin typeface="Chalkboard" panose="03050602040202020205" pitchFamily="66" charset="77"/>
              </a:rPr>
              <a:t> Unified Abstraction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2B4230-F58F-5942-AF6D-D8BC82953386}"/>
              </a:ext>
            </a:extLst>
          </p:cNvPr>
          <p:cNvSpPr/>
          <p:nvPr/>
        </p:nvSpPr>
        <p:spPr>
          <a:xfrm>
            <a:off x="1245592" y="15756947"/>
            <a:ext cx="4492870" cy="63240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793C838-E43E-004B-9E37-47068DCAA617}"/>
              </a:ext>
            </a:extLst>
          </p:cNvPr>
          <p:cNvSpPr/>
          <p:nvPr/>
        </p:nvSpPr>
        <p:spPr>
          <a:xfrm>
            <a:off x="1459896" y="16521992"/>
            <a:ext cx="1299392" cy="524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9900FC-0546-2B43-9F52-762F9F2E818C}"/>
              </a:ext>
            </a:extLst>
          </p:cNvPr>
          <p:cNvSpPr/>
          <p:nvPr/>
        </p:nvSpPr>
        <p:spPr>
          <a:xfrm>
            <a:off x="3143181" y="16521992"/>
            <a:ext cx="2329809" cy="5248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7165DF5-F2DC-DD48-A550-6A71F7C6F285}"/>
              </a:ext>
            </a:extLst>
          </p:cNvPr>
          <p:cNvSpPr txBox="1"/>
          <p:nvPr/>
        </p:nvSpPr>
        <p:spPr>
          <a:xfrm>
            <a:off x="1484102" y="15665859"/>
            <a:ext cx="378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Python Interpreter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27804C8-6692-4D49-9A77-61FA5717A1FD}"/>
              </a:ext>
            </a:extLst>
          </p:cNvPr>
          <p:cNvSpPr/>
          <p:nvPr/>
        </p:nvSpPr>
        <p:spPr>
          <a:xfrm>
            <a:off x="1055605" y="14954521"/>
            <a:ext cx="4918830" cy="747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8FC530-3D6B-3442-8667-76E5A1438EF7}"/>
              </a:ext>
            </a:extLst>
          </p:cNvPr>
          <p:cNvSpPr txBox="1"/>
          <p:nvPr/>
        </p:nvSpPr>
        <p:spPr>
          <a:xfrm>
            <a:off x="1055605" y="14848333"/>
            <a:ext cx="4948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Client System</a:t>
            </a:r>
          </a:p>
        </p:txBody>
      </p:sp>
      <p:sp>
        <p:nvSpPr>
          <p:cNvPr id="111" name="Left-Right Arrow 110">
            <a:extLst>
              <a:ext uri="{FF2B5EF4-FFF2-40B4-BE49-F238E27FC236}">
                <a16:creationId xmlns:a16="http://schemas.microsoft.com/office/drawing/2014/main" id="{80693A79-2D11-4F4E-B370-06940C9BC124}"/>
              </a:ext>
            </a:extLst>
          </p:cNvPr>
          <p:cNvSpPr/>
          <p:nvPr/>
        </p:nvSpPr>
        <p:spPr>
          <a:xfrm>
            <a:off x="2486940" y="17972854"/>
            <a:ext cx="919097" cy="304993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BED07D-0009-4C4F-92AF-A959E03FCA86}"/>
              </a:ext>
            </a:extLst>
          </p:cNvPr>
          <p:cNvSpPr/>
          <p:nvPr/>
        </p:nvSpPr>
        <p:spPr>
          <a:xfrm>
            <a:off x="6810309" y="15767545"/>
            <a:ext cx="4290554" cy="6313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883412C-BE02-254F-B332-BD53169DF074}"/>
              </a:ext>
            </a:extLst>
          </p:cNvPr>
          <p:cNvSpPr/>
          <p:nvPr/>
        </p:nvSpPr>
        <p:spPr>
          <a:xfrm>
            <a:off x="6580937" y="14958827"/>
            <a:ext cx="6826411" cy="747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E1D6E1-2E02-314D-8AB6-6D45E8DAD72B}"/>
              </a:ext>
            </a:extLst>
          </p:cNvPr>
          <p:cNvSpPr txBox="1"/>
          <p:nvPr/>
        </p:nvSpPr>
        <p:spPr>
          <a:xfrm>
            <a:off x="9323881" y="14833618"/>
            <a:ext cx="25509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RDBMS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D973C06-4CA4-D545-9372-2F20591D40EF}"/>
              </a:ext>
            </a:extLst>
          </p:cNvPr>
          <p:cNvSpPr/>
          <p:nvPr/>
        </p:nvSpPr>
        <p:spPr>
          <a:xfrm>
            <a:off x="7013652" y="16521991"/>
            <a:ext cx="3779479" cy="5248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17F504-173D-D545-9122-843058C67AE4}"/>
              </a:ext>
            </a:extLst>
          </p:cNvPr>
          <p:cNvSpPr txBox="1"/>
          <p:nvPr/>
        </p:nvSpPr>
        <p:spPr>
          <a:xfrm>
            <a:off x="8625383" y="17982002"/>
            <a:ext cx="157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AIDA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49A45D-E462-024E-B4E9-62864853EAF6}"/>
              </a:ext>
            </a:extLst>
          </p:cNvPr>
          <p:cNvSpPr/>
          <p:nvPr/>
        </p:nvSpPr>
        <p:spPr>
          <a:xfrm>
            <a:off x="11122985" y="15767544"/>
            <a:ext cx="2052832" cy="169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83ED549-77DC-244B-8247-05A6869F84DA}"/>
              </a:ext>
            </a:extLst>
          </p:cNvPr>
          <p:cNvSpPr/>
          <p:nvPr/>
        </p:nvSpPr>
        <p:spPr>
          <a:xfrm>
            <a:off x="11040482" y="15776844"/>
            <a:ext cx="329414" cy="1669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A06EAB-E09D-2B46-981C-67021DBD90A1}"/>
              </a:ext>
            </a:extLst>
          </p:cNvPr>
          <p:cNvSpPr/>
          <p:nvPr/>
        </p:nvSpPr>
        <p:spPr>
          <a:xfrm>
            <a:off x="11387677" y="16521992"/>
            <a:ext cx="1691131" cy="748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CABE09F-B2F5-0A41-A833-ADAAF216BC09}"/>
              </a:ext>
            </a:extLst>
          </p:cNvPr>
          <p:cNvSpPr/>
          <p:nvPr/>
        </p:nvSpPr>
        <p:spPr>
          <a:xfrm>
            <a:off x="11511334" y="16506825"/>
            <a:ext cx="1419989" cy="6599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NumPy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E923B2F-738F-9345-A7F0-6DC6897107B9}"/>
              </a:ext>
            </a:extLst>
          </p:cNvPr>
          <p:cNvSpPr/>
          <p:nvPr/>
        </p:nvSpPr>
        <p:spPr>
          <a:xfrm>
            <a:off x="11283148" y="17618877"/>
            <a:ext cx="1896931" cy="4462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23" name="Can 122">
            <a:extLst>
              <a:ext uri="{FF2B5EF4-FFF2-40B4-BE49-F238E27FC236}">
                <a16:creationId xmlns:a16="http://schemas.microsoft.com/office/drawing/2014/main" id="{F2C78BD4-AE97-2A40-BD85-783CE4685D52}"/>
              </a:ext>
            </a:extLst>
          </p:cNvPr>
          <p:cNvSpPr/>
          <p:nvPr/>
        </p:nvSpPr>
        <p:spPr>
          <a:xfrm>
            <a:off x="11601660" y="20132605"/>
            <a:ext cx="1188452" cy="36157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9F9AB56-064B-794D-9257-1186FA8EBA05}"/>
              </a:ext>
            </a:extLst>
          </p:cNvPr>
          <p:cNvSpPr/>
          <p:nvPr/>
        </p:nvSpPr>
        <p:spPr>
          <a:xfrm>
            <a:off x="11409435" y="17743714"/>
            <a:ext cx="1599103" cy="12717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SQL Engine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DE48A6F2-FAA4-2642-8974-F4A140078C68}"/>
              </a:ext>
            </a:extLst>
          </p:cNvPr>
          <p:cNvSpPr/>
          <p:nvPr/>
        </p:nvSpPr>
        <p:spPr>
          <a:xfrm>
            <a:off x="11349327" y="19121649"/>
            <a:ext cx="1896931" cy="5067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Tables</a:t>
            </a:r>
          </a:p>
        </p:txBody>
      </p:sp>
      <p:sp>
        <p:nvSpPr>
          <p:cNvPr id="126" name="Left-Right Arrow 125">
            <a:extLst>
              <a:ext uri="{FF2B5EF4-FFF2-40B4-BE49-F238E27FC236}">
                <a16:creationId xmlns:a16="http://schemas.microsoft.com/office/drawing/2014/main" id="{99972167-175C-374E-93E1-71AF00151327}"/>
              </a:ext>
            </a:extLst>
          </p:cNvPr>
          <p:cNvSpPr/>
          <p:nvPr/>
        </p:nvSpPr>
        <p:spPr>
          <a:xfrm>
            <a:off x="10555887" y="16944651"/>
            <a:ext cx="1080000" cy="286458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27" name="Left-Right Arrow 126">
            <a:extLst>
              <a:ext uri="{FF2B5EF4-FFF2-40B4-BE49-F238E27FC236}">
                <a16:creationId xmlns:a16="http://schemas.microsoft.com/office/drawing/2014/main" id="{EFCA4A5F-F838-BC48-A2E7-234C5EF60437}"/>
              </a:ext>
            </a:extLst>
          </p:cNvPr>
          <p:cNvSpPr/>
          <p:nvPr/>
        </p:nvSpPr>
        <p:spPr>
          <a:xfrm>
            <a:off x="10563932" y="18121613"/>
            <a:ext cx="1080000" cy="286458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28" name="Bevel 127">
            <a:extLst>
              <a:ext uri="{FF2B5EF4-FFF2-40B4-BE49-F238E27FC236}">
                <a16:creationId xmlns:a16="http://schemas.microsoft.com/office/drawing/2014/main" id="{CF40798B-6A3E-7F4E-83EF-E61BE75D2430}"/>
              </a:ext>
            </a:extLst>
          </p:cNvPr>
          <p:cNvSpPr/>
          <p:nvPr/>
        </p:nvSpPr>
        <p:spPr>
          <a:xfrm>
            <a:off x="8119350" y="18813897"/>
            <a:ext cx="2526297" cy="752847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TabularData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9" name="Bevel 128">
            <a:extLst>
              <a:ext uri="{FF2B5EF4-FFF2-40B4-BE49-F238E27FC236}">
                <a16:creationId xmlns:a16="http://schemas.microsoft.com/office/drawing/2014/main" id="{BC50BE2B-EE40-AC4F-9183-2AE6CFA86110}"/>
              </a:ext>
            </a:extLst>
          </p:cNvPr>
          <p:cNvSpPr/>
          <p:nvPr/>
        </p:nvSpPr>
        <p:spPr>
          <a:xfrm>
            <a:off x="7845609" y="16649967"/>
            <a:ext cx="2596589" cy="752847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TabularData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A5D7493E-4CAD-A04E-A945-F1E9E229C567}"/>
              </a:ext>
            </a:extLst>
          </p:cNvPr>
          <p:cNvSpPr/>
          <p:nvPr/>
        </p:nvSpPr>
        <p:spPr>
          <a:xfrm rot="16200000">
            <a:off x="4997753" y="18815519"/>
            <a:ext cx="4892214" cy="4897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      RMI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B1131E-109E-D647-A6C9-24162E323D59}"/>
              </a:ext>
            </a:extLst>
          </p:cNvPr>
          <p:cNvSpPr txBox="1"/>
          <p:nvPr/>
        </p:nvSpPr>
        <p:spPr>
          <a:xfrm>
            <a:off x="3376521" y="17557497"/>
            <a:ext cx="132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AIDA Client API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84EC3CE-DECE-574C-937E-6FDD5D280CDC}"/>
              </a:ext>
            </a:extLst>
          </p:cNvPr>
          <p:cNvSpPr/>
          <p:nvPr/>
        </p:nvSpPr>
        <p:spPr>
          <a:xfrm rot="16200000">
            <a:off x="2593297" y="18795525"/>
            <a:ext cx="4892214" cy="529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      RMI</a:t>
            </a:r>
          </a:p>
        </p:txBody>
      </p:sp>
      <p:sp>
        <p:nvSpPr>
          <p:cNvPr id="133" name="Left-Right Arrow 132">
            <a:extLst>
              <a:ext uri="{FF2B5EF4-FFF2-40B4-BE49-F238E27FC236}">
                <a16:creationId xmlns:a16="http://schemas.microsoft.com/office/drawing/2014/main" id="{AF37B179-588A-CD4D-8956-68E370C71E86}"/>
              </a:ext>
            </a:extLst>
          </p:cNvPr>
          <p:cNvSpPr/>
          <p:nvPr/>
        </p:nvSpPr>
        <p:spPr>
          <a:xfrm>
            <a:off x="4961058" y="19951252"/>
            <a:ext cx="2808000" cy="306574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6052B9D7-F30C-6E4C-B11D-18CBB281A734}"/>
              </a:ext>
            </a:extLst>
          </p:cNvPr>
          <p:cNvSpPr/>
          <p:nvPr/>
        </p:nvSpPr>
        <p:spPr>
          <a:xfrm>
            <a:off x="3249927" y="16809887"/>
            <a:ext cx="1404467" cy="63760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Stub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36A21E4-6688-2A4B-9EF9-CAD64684C654}"/>
              </a:ext>
            </a:extLst>
          </p:cNvPr>
          <p:cNvCxnSpPr>
            <a:cxnSpLocks/>
          </p:cNvCxnSpPr>
          <p:nvPr/>
        </p:nvCxnSpPr>
        <p:spPr>
          <a:xfrm>
            <a:off x="4603608" y="17026437"/>
            <a:ext cx="3240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Parallelogram 135">
            <a:extLst>
              <a:ext uri="{FF2B5EF4-FFF2-40B4-BE49-F238E27FC236}">
                <a16:creationId xmlns:a16="http://schemas.microsoft.com/office/drawing/2014/main" id="{E23CD358-AF41-3A47-8DEA-CC3F8C47C4A4}"/>
              </a:ext>
            </a:extLst>
          </p:cNvPr>
          <p:cNvSpPr/>
          <p:nvPr/>
        </p:nvSpPr>
        <p:spPr>
          <a:xfrm>
            <a:off x="3242612" y="19287638"/>
            <a:ext cx="1404467" cy="63760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Stub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39A2A18-18A7-9D40-AF12-A2695F844421}"/>
              </a:ext>
            </a:extLst>
          </p:cNvPr>
          <p:cNvCxnSpPr>
            <a:cxnSpLocks/>
          </p:cNvCxnSpPr>
          <p:nvPr/>
        </p:nvCxnSpPr>
        <p:spPr>
          <a:xfrm>
            <a:off x="4594671" y="19455089"/>
            <a:ext cx="34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77BB034-4C49-CD42-B07F-FD702F7564A4}"/>
              </a:ext>
            </a:extLst>
          </p:cNvPr>
          <p:cNvSpPr txBox="1"/>
          <p:nvPr/>
        </p:nvSpPr>
        <p:spPr>
          <a:xfrm>
            <a:off x="7122037" y="15678264"/>
            <a:ext cx="575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Embedded Python Interpreter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8D2FEF0-958C-DB49-9C40-EDE36CCABF24}"/>
              </a:ext>
            </a:extLst>
          </p:cNvPr>
          <p:cNvSpPr txBox="1"/>
          <p:nvPr/>
        </p:nvSpPr>
        <p:spPr>
          <a:xfrm>
            <a:off x="1525602" y="17556010"/>
            <a:ext cx="1351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 Code Space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7D9401-08D4-0D4E-A68F-41A54F2C50D3}"/>
              </a:ext>
            </a:extLst>
          </p:cNvPr>
          <p:cNvGrpSpPr/>
          <p:nvPr/>
        </p:nvGrpSpPr>
        <p:grpSpPr>
          <a:xfrm>
            <a:off x="7951269" y="19903751"/>
            <a:ext cx="2752018" cy="1726734"/>
            <a:chOff x="4532843" y="34029258"/>
            <a:chExt cx="2752018" cy="172673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A9CD4C1-E00A-FC48-975F-43737B256838}"/>
                </a:ext>
              </a:extLst>
            </p:cNvPr>
            <p:cNvSpPr/>
            <p:nvPr/>
          </p:nvSpPr>
          <p:spPr>
            <a:xfrm>
              <a:off x="4532843" y="34029258"/>
              <a:ext cx="2752018" cy="17267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732B15-F86E-474E-B0EE-C8D4A427C1C5}"/>
                </a:ext>
              </a:extLst>
            </p:cNvPr>
            <p:cNvSpPr/>
            <p:nvPr/>
          </p:nvSpPr>
          <p:spPr>
            <a:xfrm>
              <a:off x="4572212" y="34095117"/>
              <a:ext cx="2035065" cy="4111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Matplotlib</a:t>
              </a: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7CFD6546-C336-8B48-9360-3FF4B6D8D450}"/>
                </a:ext>
              </a:extLst>
            </p:cNvPr>
            <p:cNvSpPr/>
            <p:nvPr/>
          </p:nvSpPr>
          <p:spPr>
            <a:xfrm>
              <a:off x="4565442" y="35236202"/>
              <a:ext cx="2631774" cy="4312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Visualization</a:t>
              </a:r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C8800F14-F1A7-5441-B551-40497113A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1337" y="34554365"/>
              <a:ext cx="1083608" cy="751403"/>
            </a:xfrm>
            <a:prstGeom prst="rect">
              <a:avLst/>
            </a:prstGeom>
          </p:spPr>
        </p:pic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E9354CD-C7A5-1F42-B675-6684F8086756}"/>
                </a:ext>
              </a:extLst>
            </p:cNvPr>
            <p:cNvSpPr/>
            <p:nvPr/>
          </p:nvSpPr>
          <p:spPr>
            <a:xfrm>
              <a:off x="5859549" y="34686391"/>
              <a:ext cx="1292730" cy="4210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err="1">
                  <a:solidFill>
                    <a:schemeClr val="tx1"/>
                  </a:solidFill>
                </a:rPr>
                <a:t>Plotly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A0E1A415-EC18-0A4C-AE50-946C6E9F5E08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115" y="20407900"/>
            <a:ext cx="1083608" cy="751403"/>
          </a:xfrm>
          <a:prstGeom prst="rect">
            <a:avLst/>
          </a:prstGeom>
        </p:spPr>
      </p:pic>
      <p:sp>
        <p:nvSpPr>
          <p:cNvPr id="148" name="Can 147">
            <a:extLst>
              <a:ext uri="{FF2B5EF4-FFF2-40B4-BE49-F238E27FC236}">
                <a16:creationId xmlns:a16="http://schemas.microsoft.com/office/drawing/2014/main" id="{B8CB0385-6745-5342-A22C-1F55A29C3C8E}"/>
              </a:ext>
            </a:extLst>
          </p:cNvPr>
          <p:cNvSpPr/>
          <p:nvPr/>
        </p:nvSpPr>
        <p:spPr>
          <a:xfrm>
            <a:off x="11629368" y="19661551"/>
            <a:ext cx="1188452" cy="36157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50" name="Can 149">
            <a:extLst>
              <a:ext uri="{FF2B5EF4-FFF2-40B4-BE49-F238E27FC236}">
                <a16:creationId xmlns:a16="http://schemas.microsoft.com/office/drawing/2014/main" id="{7ED96C65-C150-BA44-878C-E432555CBDD9}"/>
              </a:ext>
            </a:extLst>
          </p:cNvPr>
          <p:cNvSpPr/>
          <p:nvPr/>
        </p:nvSpPr>
        <p:spPr>
          <a:xfrm>
            <a:off x="11629369" y="21074715"/>
            <a:ext cx="1188452" cy="36157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51" name="Can 150">
            <a:extLst>
              <a:ext uri="{FF2B5EF4-FFF2-40B4-BE49-F238E27FC236}">
                <a16:creationId xmlns:a16="http://schemas.microsoft.com/office/drawing/2014/main" id="{45131C03-079F-BB4D-97E6-C90BCBAF8FC2}"/>
              </a:ext>
            </a:extLst>
          </p:cNvPr>
          <p:cNvSpPr/>
          <p:nvPr/>
        </p:nvSpPr>
        <p:spPr>
          <a:xfrm>
            <a:off x="11615513" y="20603661"/>
            <a:ext cx="1188452" cy="36157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52" name="Can 151">
            <a:extLst>
              <a:ext uri="{FF2B5EF4-FFF2-40B4-BE49-F238E27FC236}">
                <a16:creationId xmlns:a16="http://schemas.microsoft.com/office/drawing/2014/main" id="{15E15779-075E-F549-A5F0-7790408B4D5D}"/>
              </a:ext>
            </a:extLst>
          </p:cNvPr>
          <p:cNvSpPr/>
          <p:nvPr/>
        </p:nvSpPr>
        <p:spPr>
          <a:xfrm>
            <a:off x="11615513" y="21601189"/>
            <a:ext cx="1188452" cy="36157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EDC66A-7BCB-484E-9D4C-5E8556A3C84F}"/>
              </a:ext>
            </a:extLst>
          </p:cNvPr>
          <p:cNvCxnSpPr>
            <a:cxnSpLocks/>
          </p:cNvCxnSpPr>
          <p:nvPr/>
        </p:nvCxnSpPr>
        <p:spPr>
          <a:xfrm>
            <a:off x="4501152" y="20771272"/>
            <a:ext cx="3600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81BC57CD-01F2-F049-BC7B-97145F8A305B}"/>
              </a:ext>
            </a:extLst>
          </p:cNvPr>
          <p:cNvSpPr/>
          <p:nvPr/>
        </p:nvSpPr>
        <p:spPr>
          <a:xfrm rot="21366348">
            <a:off x="1863452" y="13312144"/>
            <a:ext cx="17920292" cy="2745257"/>
          </a:xfrm>
          <a:prstGeom prst="curvedDownArrow">
            <a:avLst>
              <a:gd name="adj1" fmla="val 34097"/>
              <a:gd name="adj2" fmla="val 80114"/>
              <a:gd name="adj3" fmla="val 22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Curved Down Arrow 148">
            <a:extLst>
              <a:ext uri="{FF2B5EF4-FFF2-40B4-BE49-F238E27FC236}">
                <a16:creationId xmlns:a16="http://schemas.microsoft.com/office/drawing/2014/main" id="{FA32B7D4-D15C-4A48-B4C7-DBCA9E751517}"/>
              </a:ext>
            </a:extLst>
          </p:cNvPr>
          <p:cNvSpPr/>
          <p:nvPr/>
        </p:nvSpPr>
        <p:spPr>
          <a:xfrm rot="1820650" flipV="1">
            <a:off x="8762604" y="21469252"/>
            <a:ext cx="8759470" cy="1996231"/>
          </a:xfrm>
          <a:prstGeom prst="curvedDownArrow">
            <a:avLst>
              <a:gd name="adj1" fmla="val 34097"/>
              <a:gd name="adj2" fmla="val 80114"/>
              <a:gd name="adj3" fmla="val 22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55263-89A7-EF47-8AEE-FF5B7EA08A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7699" y="30365238"/>
            <a:ext cx="7797800" cy="40005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99E3519-2A81-304F-A42D-864F76103429}"/>
              </a:ext>
            </a:extLst>
          </p:cNvPr>
          <p:cNvGrpSpPr/>
          <p:nvPr/>
        </p:nvGrpSpPr>
        <p:grpSpPr>
          <a:xfrm>
            <a:off x="527113" y="34742454"/>
            <a:ext cx="26374948" cy="1396699"/>
            <a:chOff x="527113" y="34989593"/>
            <a:chExt cx="26374948" cy="1396699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784E3CA-8278-A34F-9635-75DCD675BBE3}"/>
                </a:ext>
              </a:extLst>
            </p:cNvPr>
            <p:cNvSpPr/>
            <p:nvPr/>
          </p:nvSpPr>
          <p:spPr>
            <a:xfrm>
              <a:off x="527113" y="34989593"/>
              <a:ext cx="26374948" cy="13966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4406C94-6E63-0A47-9FA0-B11BB9417AF3}"/>
                </a:ext>
              </a:extLst>
            </p:cNvPr>
            <p:cNvSpPr txBox="1"/>
            <p:nvPr/>
          </p:nvSpPr>
          <p:spPr>
            <a:xfrm>
              <a:off x="645880" y="35116462"/>
              <a:ext cx="25946037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SzPct val="100000"/>
              </a:pPr>
              <a:r>
                <a:rPr lang="en-CA" sz="2400" dirty="0">
                  <a:latin typeface="Chalkboard" panose="03050602040202020205" pitchFamily="66" charset="77"/>
                </a:rPr>
                <a:t>[1] </a:t>
              </a:r>
              <a:r>
                <a:rPr lang="en-CA" sz="2400" dirty="0">
                  <a:latin typeface="Helvetica" pitchFamily="2" charset="0"/>
                </a:rPr>
                <a:t>JV </a:t>
              </a:r>
              <a:r>
                <a:rPr lang="en-CA" sz="2400" dirty="0" err="1">
                  <a:latin typeface="Helvetica" pitchFamily="2" charset="0"/>
                </a:rPr>
                <a:t>D’Silva</a:t>
              </a:r>
              <a:r>
                <a:rPr lang="en-CA" sz="2400" dirty="0">
                  <a:latin typeface="Helvetica" pitchFamily="2" charset="0"/>
                </a:rPr>
                <a:t>, F De Moor, B </a:t>
              </a:r>
              <a:r>
                <a:rPr lang="en-CA" sz="2400" dirty="0" err="1">
                  <a:latin typeface="Helvetica" pitchFamily="2" charset="0"/>
                </a:rPr>
                <a:t>Kemme</a:t>
              </a:r>
              <a:r>
                <a:rPr lang="en-CA" sz="2400" dirty="0">
                  <a:latin typeface="Chalkboard" panose="03050602040202020205" pitchFamily="66" charset="77"/>
                </a:rPr>
                <a:t>. </a:t>
              </a:r>
              <a:r>
                <a:rPr lang="en-CA" sz="2400" i="1" dirty="0">
                  <a:latin typeface="Chalkboard" panose="03050602040202020205" pitchFamily="66" charset="77"/>
                </a:rPr>
                <a:t>Making an RDBMS Data Scientist Friendly: Advanced In-database Interactive Analytics with Visualization Support.</a:t>
              </a:r>
              <a:r>
                <a:rPr lang="en-CA" sz="2400" dirty="0">
                  <a:latin typeface="Chalkboard" panose="03050602040202020205" pitchFamily="66" charset="77"/>
                </a:rPr>
                <a:t> </a:t>
              </a:r>
              <a:r>
                <a:rPr lang="en-CA" sz="2400" dirty="0">
                  <a:latin typeface="Helvetica" pitchFamily="2" charset="0"/>
                </a:rPr>
                <a:t>PVLDB, 12(12):1930-1933 , 2019.</a:t>
              </a:r>
            </a:p>
            <a:p>
              <a:pPr>
                <a:buSzPct val="100000"/>
              </a:pPr>
              <a:r>
                <a:rPr lang="en-CA" sz="2400" dirty="0">
                  <a:latin typeface="Chalkboard" panose="03050602040202020205" pitchFamily="66" charset="77"/>
                </a:rPr>
                <a:t>[2] </a:t>
              </a:r>
              <a:r>
                <a:rPr lang="en-CA" sz="2400" dirty="0">
                  <a:latin typeface="Helvetica" pitchFamily="2" charset="0"/>
                </a:rPr>
                <a:t>JV </a:t>
              </a:r>
              <a:r>
                <a:rPr lang="en-CA" sz="2400" dirty="0" err="1">
                  <a:latin typeface="Helvetica" pitchFamily="2" charset="0"/>
                </a:rPr>
                <a:t>D’Silva</a:t>
              </a:r>
              <a:r>
                <a:rPr lang="en-CA" sz="2400" dirty="0">
                  <a:latin typeface="Helvetica" pitchFamily="2" charset="0"/>
                </a:rPr>
                <a:t>, F De Moor, B </a:t>
              </a:r>
              <a:r>
                <a:rPr lang="en-CA" sz="2400" dirty="0" err="1">
                  <a:latin typeface="Helvetica" pitchFamily="2" charset="0"/>
                </a:rPr>
                <a:t>Kemme</a:t>
              </a:r>
              <a:r>
                <a:rPr lang="en-CA" sz="2400" dirty="0">
                  <a:latin typeface="Chalkboard" panose="03050602040202020205" pitchFamily="66" charset="77"/>
                </a:rPr>
                <a:t>. </a:t>
              </a:r>
              <a:r>
                <a:rPr lang="en-CA" sz="2400" i="1" dirty="0">
                  <a:latin typeface="Chalkboard" panose="03050602040202020205" pitchFamily="66" charset="77"/>
                </a:rPr>
                <a:t>AIDA – Abstraction for Advanced In-database Analytics.</a:t>
              </a:r>
              <a:r>
                <a:rPr lang="en-CA" sz="2400" dirty="0">
                  <a:latin typeface="Chalkboard" panose="03050602040202020205" pitchFamily="66" charset="77"/>
                </a:rPr>
                <a:t> </a:t>
              </a:r>
              <a:r>
                <a:rPr lang="en-CA" sz="2400" dirty="0">
                  <a:latin typeface="Helvetica" pitchFamily="2" charset="0"/>
                </a:rPr>
                <a:t>PVLDB, 11(11):1400-1413 , 2019.</a:t>
              </a:r>
            </a:p>
            <a:p>
              <a:pPr>
                <a:buSzPct val="100000"/>
              </a:pPr>
              <a:r>
                <a:rPr lang="en-CA" sz="2400" dirty="0">
                  <a:latin typeface="Chalkboard" panose="03050602040202020205" pitchFamily="66" charset="77"/>
                </a:rPr>
                <a:t>[3] </a:t>
              </a:r>
              <a:r>
                <a:rPr lang="en-CA" sz="2400" dirty="0">
                  <a:latin typeface="Helvetica" pitchFamily="2" charset="0"/>
                </a:rPr>
                <a:t>JV </a:t>
              </a:r>
              <a:r>
                <a:rPr lang="en-CA" sz="2400" dirty="0" err="1">
                  <a:latin typeface="Helvetica" pitchFamily="2" charset="0"/>
                </a:rPr>
                <a:t>D’Silva</a:t>
              </a:r>
              <a:r>
                <a:rPr lang="en-CA" sz="2400" dirty="0">
                  <a:latin typeface="Helvetica" pitchFamily="2" charset="0"/>
                </a:rPr>
                <a:t>, F De Moor, B </a:t>
              </a:r>
              <a:r>
                <a:rPr lang="en-CA" sz="2400" dirty="0" err="1">
                  <a:latin typeface="Helvetica" pitchFamily="2" charset="0"/>
                </a:rPr>
                <a:t>Kemme</a:t>
              </a:r>
              <a:r>
                <a:rPr lang="en-CA" sz="2400" dirty="0">
                  <a:latin typeface="Chalkboard" panose="03050602040202020205" pitchFamily="66" charset="77"/>
                </a:rPr>
                <a:t>. </a:t>
              </a:r>
              <a:r>
                <a:rPr lang="en-CA" sz="2400" i="1" dirty="0">
                  <a:latin typeface="Chalkboard" panose="03050602040202020205" pitchFamily="66" charset="77"/>
                </a:rPr>
                <a:t>Keep Your Host Language Object and Also Query it: A Case for SQL Query Support in RDBMS for Host Language Objects.</a:t>
              </a:r>
              <a:r>
                <a:rPr lang="en-CA" sz="2400" dirty="0">
                  <a:latin typeface="Chalkboard" panose="03050602040202020205" pitchFamily="66" charset="77"/>
                </a:rPr>
                <a:t> </a:t>
              </a:r>
              <a:r>
                <a:rPr lang="en-CA" sz="2400" dirty="0">
                  <a:latin typeface="Helvetica" pitchFamily="2" charset="0"/>
                </a:rPr>
                <a:t>SSDBM, 2019.</a:t>
              </a:r>
              <a:endParaRPr lang="en-CA" sz="2400" dirty="0">
                <a:latin typeface="Chalkboard" panose="03050602040202020205" pitchFamily="66" charset="77"/>
              </a:endParaRP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19202EB-1C08-C445-848B-1F6A738A5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045885"/>
              </p:ext>
            </p:extLst>
          </p:nvPr>
        </p:nvGraphicFramePr>
        <p:xfrm>
          <a:off x="8863025" y="30519504"/>
          <a:ext cx="1774879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37335233"/>
                    </a:ext>
                  </a:extLst>
                </a:gridCol>
                <a:gridCol w="2796604">
                  <a:extLst>
                    <a:ext uri="{9D8B030D-6E8A-4147-A177-3AD203B41FA5}">
                      <a16:colId xmlns:a16="http://schemas.microsoft.com/office/drawing/2014/main" val="4242548261"/>
                    </a:ext>
                  </a:extLst>
                </a:gridCol>
                <a:gridCol w="2551621">
                  <a:extLst>
                    <a:ext uri="{9D8B030D-6E8A-4147-A177-3AD203B41FA5}">
                      <a16:colId xmlns:a16="http://schemas.microsoft.com/office/drawing/2014/main" val="3817499935"/>
                    </a:ext>
                  </a:extLst>
                </a:gridCol>
                <a:gridCol w="2832925">
                  <a:extLst>
                    <a:ext uri="{9D8B030D-6E8A-4147-A177-3AD203B41FA5}">
                      <a16:colId xmlns:a16="http://schemas.microsoft.com/office/drawing/2014/main" val="2229832420"/>
                    </a:ext>
                  </a:extLst>
                </a:gridCol>
                <a:gridCol w="2406459">
                  <a:extLst>
                    <a:ext uri="{9D8B030D-6E8A-4147-A177-3AD203B41FA5}">
                      <a16:colId xmlns:a16="http://schemas.microsoft.com/office/drawing/2014/main" val="1414419157"/>
                    </a:ext>
                  </a:extLst>
                </a:gridCol>
                <a:gridCol w="2989517">
                  <a:extLst>
                    <a:ext uri="{9D8B030D-6E8A-4147-A177-3AD203B41FA5}">
                      <a16:colId xmlns:a16="http://schemas.microsoft.com/office/drawing/2014/main" val="3602110226"/>
                    </a:ext>
                  </a:extLst>
                </a:gridCol>
                <a:gridCol w="2299689">
                  <a:extLst>
                    <a:ext uri="{9D8B030D-6E8A-4147-A177-3AD203B41FA5}">
                      <a16:colId xmlns:a16="http://schemas.microsoft.com/office/drawing/2014/main" val="42347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Languages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Interactive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Incremental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Near-data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Unified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2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rgbClr val="C00000"/>
                          </a:solidFill>
                        </a:rPr>
                        <a:t>AIDA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29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rgbClr val="C00000"/>
                          </a:solidFill>
                        </a:rPr>
                        <a:t>DB UDF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Python,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9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rgbClr val="C00000"/>
                          </a:solidFill>
                        </a:rPr>
                        <a:t>pandas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9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rgbClr val="C00000"/>
                          </a:solidFill>
                        </a:rPr>
                        <a:t>Spark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Scala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838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17EFC-BE22-5B41-9248-4655C4BB4EC2}"/>
              </a:ext>
            </a:extLst>
          </p:cNvPr>
          <p:cNvGrpSpPr/>
          <p:nvPr/>
        </p:nvGrpSpPr>
        <p:grpSpPr>
          <a:xfrm>
            <a:off x="10354950" y="29094943"/>
            <a:ext cx="6774655" cy="1093344"/>
            <a:chOff x="-6431471" y="29811543"/>
            <a:chExt cx="6774655" cy="1093344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1C195944-D016-7B46-8CDB-DAAC5AF4BF99}"/>
                </a:ext>
              </a:extLst>
            </p:cNvPr>
            <p:cNvSpPr/>
            <p:nvPr/>
          </p:nvSpPr>
          <p:spPr>
            <a:xfrm>
              <a:off x="-6431471" y="29811543"/>
              <a:ext cx="6774655" cy="109334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A4052A7-4A46-3842-A5D6-113E2FAB6868}"/>
                </a:ext>
              </a:extLst>
            </p:cNvPr>
            <p:cNvSpPr txBox="1"/>
            <p:nvPr/>
          </p:nvSpPr>
          <p:spPr>
            <a:xfrm>
              <a:off x="-6304731" y="29849641"/>
              <a:ext cx="6568401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500" dirty="0">
                  <a:solidFill>
                    <a:srgbClr val="002060"/>
                  </a:solidFill>
                  <a:latin typeface="Chalkboard" panose="03050602040202020205" pitchFamily="66" charset="77"/>
                </a:rPr>
                <a:t>System Comparisons</a:t>
              </a:r>
            </a:p>
          </p:txBody>
        </p:sp>
      </p:grpSp>
      <p:sp>
        <p:nvSpPr>
          <p:cNvPr id="177" name="Double Wave 176">
            <a:extLst>
              <a:ext uri="{FF2B5EF4-FFF2-40B4-BE49-F238E27FC236}">
                <a16:creationId xmlns:a16="http://schemas.microsoft.com/office/drawing/2014/main" id="{8133F112-0789-8746-AC96-5B56C808C7D9}"/>
              </a:ext>
            </a:extLst>
          </p:cNvPr>
          <p:cNvSpPr/>
          <p:nvPr/>
        </p:nvSpPr>
        <p:spPr>
          <a:xfrm>
            <a:off x="1096406" y="29651730"/>
            <a:ext cx="2561194" cy="644107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halkboard" panose="03050602040202020205" pitchFamily="66" charset="77"/>
              </a:rPr>
              <a:t>linear regression</a:t>
            </a:r>
          </a:p>
        </p:txBody>
      </p:sp>
      <p:sp>
        <p:nvSpPr>
          <p:cNvPr id="178" name="Double Wave 177">
            <a:extLst>
              <a:ext uri="{FF2B5EF4-FFF2-40B4-BE49-F238E27FC236}">
                <a16:creationId xmlns:a16="http://schemas.microsoft.com/office/drawing/2014/main" id="{64578E82-000F-374F-BF28-0481FDD2C885}"/>
              </a:ext>
            </a:extLst>
          </p:cNvPr>
          <p:cNvSpPr/>
          <p:nvPr/>
        </p:nvSpPr>
        <p:spPr>
          <a:xfrm>
            <a:off x="22852707" y="29645844"/>
            <a:ext cx="3446748" cy="675369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halkboard" panose="03050602040202020205" pitchFamily="66" charset="77"/>
              </a:rPr>
              <a:t>Programming paradigms</a:t>
            </a:r>
          </a:p>
        </p:txBody>
      </p:sp>
    </p:spTree>
    <p:extLst>
      <p:ext uri="{BB962C8B-B14F-4D97-AF65-F5344CB8AC3E}">
        <p14:creationId xmlns:p14="http://schemas.microsoft.com/office/powerpoint/2010/main" val="167120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9D7AF88C-F1BA-0F42-9777-C94DF69AF0EF}"/>
              </a:ext>
            </a:extLst>
          </p:cNvPr>
          <p:cNvSpPr/>
          <p:nvPr/>
        </p:nvSpPr>
        <p:spPr>
          <a:xfrm>
            <a:off x="522751" y="29485530"/>
            <a:ext cx="26374948" cy="50628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266DD51-4ED3-964F-BABC-17AA6936B8A7}"/>
              </a:ext>
            </a:extLst>
          </p:cNvPr>
          <p:cNvSpPr txBox="1"/>
          <p:nvPr/>
        </p:nvSpPr>
        <p:spPr>
          <a:xfrm>
            <a:off x="1" y="2572477"/>
            <a:ext cx="2743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b="1" dirty="0"/>
              <a:t>Joseph </a:t>
            </a:r>
            <a:r>
              <a:rPr lang="en-US" sz="4700" b="1" dirty="0" err="1"/>
              <a:t>Vinish</a:t>
            </a:r>
            <a:r>
              <a:rPr lang="en-US" sz="4700" b="1" dirty="0"/>
              <a:t> </a:t>
            </a:r>
            <a:r>
              <a:rPr lang="en-US" sz="4700" b="1" dirty="0" err="1"/>
              <a:t>D’Silva</a:t>
            </a:r>
            <a:r>
              <a:rPr lang="en-US" sz="4700" b="1" dirty="0"/>
              <a:t>      </a:t>
            </a:r>
            <a:r>
              <a:rPr lang="en-US" sz="4700" b="1" dirty="0" err="1"/>
              <a:t>Florestan</a:t>
            </a:r>
            <a:r>
              <a:rPr lang="en-US" sz="4700" b="1" dirty="0"/>
              <a:t> De Moor    Bettina </a:t>
            </a:r>
            <a:r>
              <a:rPr lang="en-US" sz="4700" b="1" dirty="0" err="1"/>
              <a:t>Kemme</a:t>
            </a:r>
            <a:endParaRPr lang="en-US" sz="4700" b="1" dirty="0"/>
          </a:p>
          <a:p>
            <a:pPr algn="ctr"/>
            <a:r>
              <a:rPr lang="en-US" sz="4500" dirty="0"/>
              <a:t>{</a:t>
            </a:r>
            <a:r>
              <a:rPr lang="en-US" sz="4500" dirty="0" err="1"/>
              <a:t>joseph.dsilva</a:t>
            </a:r>
            <a:r>
              <a:rPr lang="en-US" sz="4500" dirty="0"/>
              <a:t>, </a:t>
            </a:r>
            <a:r>
              <a:rPr lang="en-US" sz="4500" dirty="0" err="1"/>
              <a:t>florestan.demoor</a:t>
            </a:r>
            <a:r>
              <a:rPr lang="en-US" sz="4500" dirty="0"/>
              <a:t>}@</a:t>
            </a:r>
            <a:r>
              <a:rPr lang="en-US" sz="4500" dirty="0" err="1"/>
              <a:t>mail.mcgill.ca</a:t>
            </a:r>
            <a:r>
              <a:rPr lang="en-US" sz="4500" dirty="0"/>
              <a:t>    </a:t>
            </a:r>
            <a:r>
              <a:rPr lang="en-US" sz="4500" dirty="0" err="1"/>
              <a:t>kemme@cs.mcgill.ca</a:t>
            </a:r>
            <a:endParaRPr lang="en-US" sz="4500" dirty="0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C676F65F-1D28-0343-B41D-63D2D9A5B5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9110" y="2582757"/>
            <a:ext cx="3262049" cy="1025211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71545FBD-0A30-7049-BE50-F05E3D2EB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27" y="2398677"/>
            <a:ext cx="1366114" cy="1730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3A60A-999F-F444-86EA-3D4602E44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0768" y="1189109"/>
            <a:ext cx="3488285" cy="3488285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F96DD197-8F24-DF44-9B6C-F37D5DC87D9A}"/>
              </a:ext>
            </a:extLst>
          </p:cNvPr>
          <p:cNvSpPr/>
          <p:nvPr/>
        </p:nvSpPr>
        <p:spPr>
          <a:xfrm>
            <a:off x="1" y="456217"/>
            <a:ext cx="274319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7000" b="1" dirty="0">
                <a:solidFill>
                  <a:srgbClr val="000000"/>
                </a:solidFill>
                <a:latin typeface="Helvetica" pitchFamily="2" charset="0"/>
              </a:rPr>
              <a:t>Making an RDBMS Data Scientist Friendly</a:t>
            </a:r>
          </a:p>
          <a:p>
            <a:pPr algn="ctr"/>
            <a:r>
              <a:rPr lang="en-CA" sz="5800" dirty="0">
                <a:solidFill>
                  <a:srgbClr val="000000"/>
                </a:solidFill>
                <a:latin typeface="Helvetica" pitchFamily="2" charset="0"/>
              </a:rPr>
              <a:t>Advanced In-database Interactive Analytics with Visualization Support</a:t>
            </a:r>
            <a:endParaRPr lang="en-US" sz="5800" dirty="0">
              <a:latin typeface="Helvetica" pitchFamily="2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78F6555-B50D-9244-BFD0-76E0D92A43EB}"/>
              </a:ext>
            </a:extLst>
          </p:cNvPr>
          <p:cNvSpPr/>
          <p:nvPr/>
        </p:nvSpPr>
        <p:spPr>
          <a:xfrm>
            <a:off x="13997171" y="4380462"/>
            <a:ext cx="12906000" cy="81199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A557B4D-692A-BE4F-A647-F10D14C8E243}"/>
              </a:ext>
            </a:extLst>
          </p:cNvPr>
          <p:cNvSpPr txBox="1"/>
          <p:nvPr/>
        </p:nvSpPr>
        <p:spPr>
          <a:xfrm>
            <a:off x="14176076" y="4380462"/>
            <a:ext cx="77364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  <a:latin typeface="Chalkboard" panose="03050602040202020205" pitchFamily="66" charset="77"/>
              </a:rPr>
              <a:t>What data scientists do …</a:t>
            </a:r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88E18F37-EBD9-0D41-A74B-42CB62B18B8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13959" y="5993864"/>
            <a:ext cx="1275315" cy="835341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31D71939-4217-AB41-8170-DD3E12DC809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2852707" y="4872367"/>
            <a:ext cx="945652" cy="1524983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FE582D3-174B-F64A-B370-1A859EA84096}"/>
              </a:ext>
            </a:extLst>
          </p:cNvPr>
          <p:cNvSpPr txBox="1"/>
          <p:nvPr/>
        </p:nvSpPr>
        <p:spPr>
          <a:xfrm>
            <a:off x="14522555" y="6193041"/>
            <a:ext cx="3998531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panose="03050602040202020205" pitchFamily="66" charset="77"/>
              </a:rPr>
              <a:t>R, Python, pandas, …</a:t>
            </a:r>
          </a:p>
        </p:txBody>
      </p:sp>
      <p:sp>
        <p:nvSpPr>
          <p:cNvPr id="226" name="Left Arrow 225">
            <a:extLst>
              <a:ext uri="{FF2B5EF4-FFF2-40B4-BE49-F238E27FC236}">
                <a16:creationId xmlns:a16="http://schemas.microsoft.com/office/drawing/2014/main" id="{CB0A2DE8-DC1E-2E45-9E13-0B2D7CCB2DC7}"/>
              </a:ext>
            </a:extLst>
          </p:cNvPr>
          <p:cNvSpPr/>
          <p:nvPr/>
        </p:nvSpPr>
        <p:spPr>
          <a:xfrm>
            <a:off x="21652178" y="6463649"/>
            <a:ext cx="2207141" cy="501252"/>
          </a:xfrm>
          <a:prstGeom prst="leftArrow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E3BCD17-152D-F044-AC0E-DC7B4051056D}"/>
              </a:ext>
            </a:extLst>
          </p:cNvPr>
          <p:cNvSpPr txBox="1"/>
          <p:nvPr/>
        </p:nvSpPr>
        <p:spPr>
          <a:xfrm>
            <a:off x="14227743" y="5481774"/>
            <a:ext cx="366577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300" dirty="0">
                <a:latin typeface="Chalkboard" panose="03050602040202020205" pitchFamily="66" charset="77"/>
              </a:rPr>
              <a:t>User System: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B6A4AF7-4B78-6F42-82F9-99E46B5B8115}"/>
              </a:ext>
            </a:extLst>
          </p:cNvPr>
          <p:cNvSpPr txBox="1"/>
          <p:nvPr/>
        </p:nvSpPr>
        <p:spPr>
          <a:xfrm>
            <a:off x="14422874" y="11034542"/>
            <a:ext cx="8956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latin typeface="Chalkboard" panose="03050602040202020205" pitchFamily="66" charset="77"/>
              </a:rPr>
              <a:t>Data transfer delays, relational operations are not efficient in these systems.</a:t>
            </a:r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id="{62D133F3-8194-4B4E-A5AB-3178448096B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alphaModFix amt="8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9664" y="9409423"/>
            <a:ext cx="3886176" cy="1152897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427FBC4C-EBA1-874D-990A-D2DBAD52143D}"/>
              </a:ext>
            </a:extLst>
          </p:cNvPr>
          <p:cNvSpPr txBox="1"/>
          <p:nvPr/>
        </p:nvSpPr>
        <p:spPr>
          <a:xfrm>
            <a:off x="14227743" y="9603972"/>
            <a:ext cx="44446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300" dirty="0">
                <a:latin typeface="Chalkboard" panose="03050602040202020205" pitchFamily="66" charset="77"/>
              </a:rPr>
              <a:t>Big data Clusters: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4996D27-3E00-9640-8DE4-E3BE9976611F}"/>
              </a:ext>
            </a:extLst>
          </p:cNvPr>
          <p:cNvSpPr txBox="1"/>
          <p:nvPr/>
        </p:nvSpPr>
        <p:spPr>
          <a:xfrm>
            <a:off x="14480488" y="10242799"/>
            <a:ext cx="3311612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panose="03050602040202020205" pitchFamily="66" charset="77"/>
              </a:rPr>
              <a:t>Hadoop, Spark, …</a:t>
            </a: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32812562-C836-E248-B234-47C515446A0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2143877" y="8365376"/>
            <a:ext cx="1036482" cy="1022879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FB69F9D2-7A92-BE42-96F3-34D77CE644FF}"/>
              </a:ext>
            </a:extLst>
          </p:cNvPr>
          <p:cNvSpPr txBox="1"/>
          <p:nvPr/>
        </p:nvSpPr>
        <p:spPr>
          <a:xfrm>
            <a:off x="14407335" y="6913596"/>
            <a:ext cx="11404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latin typeface="Chalkboard" panose="03050602040202020205" pitchFamily="66" charset="77"/>
              </a:rPr>
              <a:t>Less computing resources, data </a:t>
            </a:r>
            <a:r>
              <a:rPr lang="en-US" sz="3300" dirty="0" err="1">
                <a:latin typeface="Chalkboard" panose="03050602040202020205" pitchFamily="66" charset="77"/>
              </a:rPr>
              <a:t>subsetting</a:t>
            </a:r>
            <a:r>
              <a:rPr lang="en-US" sz="3300" dirty="0">
                <a:latin typeface="Chalkboard" panose="03050602040202020205" pitchFamily="66" charset="77"/>
              </a:rPr>
              <a:t>.</a:t>
            </a: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F7AE957F-9C3C-FF4B-B59F-26A1BA4BCC0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73562" y="10351574"/>
            <a:ext cx="1902632" cy="1046410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207424DA-111F-6942-BA41-B64516A9FE1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70381" y="9808233"/>
            <a:ext cx="1902632" cy="1046410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0187FB3F-2BE2-1243-A900-C39EE405E18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73542" y="9248912"/>
            <a:ext cx="1902632" cy="1046410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09826A96-3D98-2A47-91F9-5783624D6C1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70373" y="8675100"/>
            <a:ext cx="1902630" cy="1046410"/>
          </a:xfrm>
          <a:prstGeom prst="rect">
            <a:avLst/>
          </a:prstGeom>
        </p:spPr>
      </p:pic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C47ADDAF-ABC6-2A49-95A4-80B103AAA733}"/>
              </a:ext>
            </a:extLst>
          </p:cNvPr>
          <p:cNvSpPr/>
          <p:nvPr/>
        </p:nvSpPr>
        <p:spPr>
          <a:xfrm>
            <a:off x="24250621" y="4851921"/>
            <a:ext cx="2283929" cy="67953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58130BF-8A51-5640-A7EC-64763238EF1A}"/>
              </a:ext>
            </a:extLst>
          </p:cNvPr>
          <p:cNvSpPr txBox="1"/>
          <p:nvPr/>
        </p:nvSpPr>
        <p:spPr>
          <a:xfrm>
            <a:off x="24074137" y="5042836"/>
            <a:ext cx="24851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latin typeface="Chalkboard" panose="03050602040202020205" pitchFamily="66" charset="77"/>
              </a:rPr>
              <a:t>RDBMS</a:t>
            </a: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5A2411B8-8A22-2342-B163-957F0DFD92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16190" y="7658906"/>
            <a:ext cx="911768" cy="1214339"/>
          </a:xfrm>
          <a:prstGeom prst="rect">
            <a:avLst/>
          </a:prstGeom>
        </p:spPr>
      </p:pic>
      <p:sp>
        <p:nvSpPr>
          <p:cNvPr id="302" name="Rectangle 301">
            <a:extLst>
              <a:ext uri="{FF2B5EF4-FFF2-40B4-BE49-F238E27FC236}">
                <a16:creationId xmlns:a16="http://schemas.microsoft.com/office/drawing/2014/main" id="{36DA7553-BDA5-ED48-9348-F562C9EA4E33}"/>
              </a:ext>
            </a:extLst>
          </p:cNvPr>
          <p:cNvSpPr/>
          <p:nvPr/>
        </p:nvSpPr>
        <p:spPr>
          <a:xfrm>
            <a:off x="527112" y="4349983"/>
            <a:ext cx="12907719" cy="81504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2C005E3-BD83-614C-9D14-C86368521BFB}"/>
              </a:ext>
            </a:extLst>
          </p:cNvPr>
          <p:cNvSpPr txBox="1"/>
          <p:nvPr/>
        </p:nvSpPr>
        <p:spPr>
          <a:xfrm>
            <a:off x="706017" y="4349983"/>
            <a:ext cx="122502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  <a:latin typeface="Chalkboard" panose="03050602040202020205" pitchFamily="66" charset="77"/>
              </a:rPr>
              <a:t>Current in-database analytics approaches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D34A54C-78CD-A348-B82D-316A8B524E60}"/>
              </a:ext>
            </a:extLst>
          </p:cNvPr>
          <p:cNvSpPr txBox="1"/>
          <p:nvPr/>
        </p:nvSpPr>
        <p:spPr>
          <a:xfrm>
            <a:off x="1000771" y="8650991"/>
            <a:ext cx="10284343" cy="28645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Courier" pitchFamily="2" charset="0"/>
                <a:cs typeface="Arial Hebrew" pitchFamily="2" charset="-79"/>
              </a:rPr>
              <a:t>CREATE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FUNCTION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</a:t>
            </a:r>
            <a:r>
              <a:rPr lang="en-US" sz="3000" dirty="0" err="1">
                <a:latin typeface="Courier" pitchFamily="2" charset="0"/>
                <a:cs typeface="Arial Hebrew" pitchFamily="2" charset="-79"/>
              </a:rPr>
              <a:t>lnrReg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(…) </a:t>
            </a:r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LANGUAGE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PYTHON</a:t>
            </a:r>
          </a:p>
          <a:p>
            <a:r>
              <a:rPr lang="en-US" sz="3000" dirty="0">
                <a:latin typeface="Courier" pitchFamily="2" charset="0"/>
                <a:cs typeface="Arial Hebrew" pitchFamily="2" charset="-79"/>
              </a:rPr>
              <a:t>{</a:t>
            </a:r>
          </a:p>
          <a:p>
            <a:r>
              <a:rPr lang="en-US" sz="3000" dirty="0">
                <a:latin typeface="Courier" pitchFamily="2" charset="0"/>
                <a:cs typeface="Arial Hebrew" pitchFamily="2" charset="-79"/>
              </a:rPr>
              <a:t>  </a:t>
            </a:r>
            <a:r>
              <a:rPr lang="en-US" sz="30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Arial Hebrew" pitchFamily="2" charset="-79"/>
              </a:rPr>
              <a:t>//Read data from database tables.</a:t>
            </a:r>
          </a:p>
          <a:p>
            <a:r>
              <a:rPr lang="en-US" sz="30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Arial Hebrew" pitchFamily="2" charset="-79"/>
              </a:rPr>
              <a:t>  //HLL statements ,linear algebra, etc.</a:t>
            </a:r>
          </a:p>
          <a:p>
            <a:r>
              <a:rPr lang="en-US" sz="30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Arial Hebrew" pitchFamily="2" charset="-79"/>
              </a:rPr>
              <a:t>  //Save objects needed later into the db.</a:t>
            </a:r>
          </a:p>
          <a:p>
            <a:r>
              <a:rPr lang="en-US" sz="3000" dirty="0">
                <a:latin typeface="Courier" pitchFamily="2" charset="0"/>
                <a:cs typeface="Arial Hebrew" pitchFamily="2" charset="-79"/>
              </a:rPr>
              <a:t>};</a:t>
            </a:r>
          </a:p>
        </p:txBody>
      </p:sp>
      <p:sp>
        <p:nvSpPr>
          <p:cNvPr id="301" name="Double Wave 300">
            <a:extLst>
              <a:ext uri="{FF2B5EF4-FFF2-40B4-BE49-F238E27FC236}">
                <a16:creationId xmlns:a16="http://schemas.microsoft.com/office/drawing/2014/main" id="{31717BE7-C00B-934A-A50E-88A1E1341225}"/>
              </a:ext>
            </a:extLst>
          </p:cNvPr>
          <p:cNvSpPr/>
          <p:nvPr/>
        </p:nvSpPr>
        <p:spPr>
          <a:xfrm>
            <a:off x="10725815" y="8998956"/>
            <a:ext cx="2230415" cy="1324747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halkboard" panose="03050602040202020205" pitchFamily="66" charset="77"/>
              </a:rPr>
              <a:t>HLL UDFs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43B523B-20B3-0F43-9239-930561C47C01}"/>
              </a:ext>
            </a:extLst>
          </p:cNvPr>
          <p:cNvSpPr txBox="1"/>
          <p:nvPr/>
        </p:nvSpPr>
        <p:spPr>
          <a:xfrm>
            <a:off x="819938" y="11765585"/>
            <a:ext cx="144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halkboard" panose="03050602040202020205" pitchFamily="66" charset="77"/>
              </a:rPr>
              <a:t>Procedural syntax not suitable for exploratory work.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3529989-94A0-B04C-9BBA-E5ABE85E7847}"/>
              </a:ext>
            </a:extLst>
          </p:cNvPr>
          <p:cNvSpPr txBox="1"/>
          <p:nvPr/>
        </p:nvSpPr>
        <p:spPr>
          <a:xfrm>
            <a:off x="1008645" y="5530941"/>
            <a:ext cx="10278720" cy="194117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Courier" pitchFamily="2" charset="0"/>
                <a:cs typeface="Arial Hebrew" pitchFamily="2" charset="-79"/>
              </a:rPr>
              <a:t>SELECT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m1.i, m2.j, </a:t>
            </a:r>
            <a:r>
              <a:rPr lang="en-US" sz="3000" dirty="0">
                <a:solidFill>
                  <a:srgbClr val="00B050"/>
                </a:solidFill>
                <a:latin typeface="Courier" pitchFamily="2" charset="0"/>
                <a:cs typeface="Arial Hebrew" pitchFamily="2" charset="-79"/>
              </a:rPr>
              <a:t>SUM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(m1.v * m2.v)</a:t>
            </a:r>
          </a:p>
          <a:p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FROM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matrix </a:t>
            </a:r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AS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m1, matrix </a:t>
            </a:r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AS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m2</a:t>
            </a:r>
          </a:p>
          <a:p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WHERE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m1.j = m2.i</a:t>
            </a:r>
          </a:p>
          <a:p>
            <a:r>
              <a:rPr lang="en-US" sz="3000" dirty="0">
                <a:solidFill>
                  <a:srgbClr val="7030A0"/>
                </a:solidFill>
                <a:latin typeface="Courier" pitchFamily="2" charset="0"/>
                <a:cs typeface="Arial Hebrew" pitchFamily="2" charset="-79"/>
              </a:rPr>
              <a:t>GROUP BY</a:t>
            </a:r>
            <a:r>
              <a:rPr lang="en-US" sz="3000" dirty="0">
                <a:latin typeface="Courier" pitchFamily="2" charset="0"/>
                <a:cs typeface="Arial Hebrew" pitchFamily="2" charset="-79"/>
              </a:rPr>
              <a:t> m1.i, m2.j;</a:t>
            </a:r>
          </a:p>
        </p:txBody>
      </p:sp>
      <p:sp>
        <p:nvSpPr>
          <p:cNvPr id="297" name="Double Wave 296">
            <a:extLst>
              <a:ext uri="{FF2B5EF4-FFF2-40B4-BE49-F238E27FC236}">
                <a16:creationId xmlns:a16="http://schemas.microsoft.com/office/drawing/2014/main" id="{E3C5ECFD-988A-2A49-B527-CA4DF1B58533}"/>
              </a:ext>
            </a:extLst>
          </p:cNvPr>
          <p:cNvSpPr/>
          <p:nvPr/>
        </p:nvSpPr>
        <p:spPr>
          <a:xfrm>
            <a:off x="9519920" y="5698775"/>
            <a:ext cx="3493168" cy="1591254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halkboard" panose="03050602040202020205" pitchFamily="66" charset="77"/>
              </a:rPr>
              <a:t>Linear Algebra Using SQL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6CC74F4-1A4C-0142-AC18-171C4AE6CF4B}"/>
              </a:ext>
            </a:extLst>
          </p:cNvPr>
          <p:cNvSpPr txBox="1"/>
          <p:nvPr/>
        </p:nvSpPr>
        <p:spPr>
          <a:xfrm>
            <a:off x="819937" y="7560468"/>
            <a:ext cx="1277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halkboard" panose="03050602040202020205" pitchFamily="66" charset="77"/>
              </a:rPr>
              <a:t>SQL is not intuitive for linear algebra.</a:t>
            </a:r>
          </a:p>
        </p:txBody>
      </p:sp>
      <p:sp>
        <p:nvSpPr>
          <p:cNvPr id="305" name="32-Point Star 304">
            <a:extLst>
              <a:ext uri="{FF2B5EF4-FFF2-40B4-BE49-F238E27FC236}">
                <a16:creationId xmlns:a16="http://schemas.microsoft.com/office/drawing/2014/main" id="{3C1FCD46-7024-0549-BA45-E0C780060E20}"/>
              </a:ext>
            </a:extLst>
          </p:cNvPr>
          <p:cNvSpPr/>
          <p:nvPr/>
        </p:nvSpPr>
        <p:spPr>
          <a:xfrm>
            <a:off x="9497727" y="7583891"/>
            <a:ext cx="4062323" cy="1219522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6B2414E-459A-4A4F-80F4-519244569FEC}"/>
              </a:ext>
            </a:extLst>
          </p:cNvPr>
          <p:cNvSpPr txBox="1"/>
          <p:nvPr/>
        </p:nvSpPr>
        <p:spPr>
          <a:xfrm>
            <a:off x="10197750" y="7895704"/>
            <a:ext cx="28462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latin typeface="Chalkboard" panose="03050602040202020205" pitchFamily="66" charset="77"/>
              </a:rPr>
              <a:t>Performance</a:t>
            </a:r>
          </a:p>
        </p:txBody>
      </p:sp>
      <p:sp>
        <p:nvSpPr>
          <p:cNvPr id="308" name="32-Point Star 307">
            <a:extLst>
              <a:ext uri="{FF2B5EF4-FFF2-40B4-BE49-F238E27FC236}">
                <a16:creationId xmlns:a16="http://schemas.microsoft.com/office/drawing/2014/main" id="{B5CDE654-3527-2E4C-8204-FEDFC6D427DC}"/>
              </a:ext>
            </a:extLst>
          </p:cNvPr>
          <p:cNvSpPr/>
          <p:nvPr/>
        </p:nvSpPr>
        <p:spPr>
          <a:xfrm>
            <a:off x="14741363" y="7634861"/>
            <a:ext cx="4059512" cy="1119524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9699DDF-5561-0A48-9E35-AF1614632B82}"/>
              </a:ext>
            </a:extLst>
          </p:cNvPr>
          <p:cNvSpPr txBox="1"/>
          <p:nvPr/>
        </p:nvSpPr>
        <p:spPr>
          <a:xfrm>
            <a:off x="15228026" y="7916195"/>
            <a:ext cx="32249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latin typeface="Chalkboard" panose="03050602040202020205" pitchFamily="66" charset="77"/>
              </a:rPr>
              <a:t>Usability</a:t>
            </a:r>
          </a:p>
        </p:txBody>
      </p:sp>
      <p:sp>
        <p:nvSpPr>
          <p:cNvPr id="310" name="Striped Right Arrow 309">
            <a:extLst>
              <a:ext uri="{FF2B5EF4-FFF2-40B4-BE49-F238E27FC236}">
                <a16:creationId xmlns:a16="http://schemas.microsoft.com/office/drawing/2014/main" id="{04D2BD17-7726-8846-88F6-4D69EE6EB345}"/>
              </a:ext>
            </a:extLst>
          </p:cNvPr>
          <p:cNvSpPr/>
          <p:nvPr/>
        </p:nvSpPr>
        <p:spPr>
          <a:xfrm>
            <a:off x="13324397" y="7455984"/>
            <a:ext cx="1596080" cy="1508104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59B9B731-98B6-3247-BD94-0363DD34E26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95759" y="5406924"/>
            <a:ext cx="1317055" cy="1317055"/>
          </a:xfrm>
          <a:prstGeom prst="rect">
            <a:avLst/>
          </a:prstGeom>
        </p:spPr>
      </p:pic>
      <p:sp>
        <p:nvSpPr>
          <p:cNvPr id="312" name="Left Arrow 311">
            <a:extLst>
              <a:ext uri="{FF2B5EF4-FFF2-40B4-BE49-F238E27FC236}">
                <a16:creationId xmlns:a16="http://schemas.microsoft.com/office/drawing/2014/main" id="{932A422C-0A0D-C541-BEB2-731F6E1B9D4A}"/>
              </a:ext>
            </a:extLst>
          </p:cNvPr>
          <p:cNvSpPr/>
          <p:nvPr/>
        </p:nvSpPr>
        <p:spPr>
          <a:xfrm>
            <a:off x="21652178" y="10574435"/>
            <a:ext cx="2207141" cy="501252"/>
          </a:xfrm>
          <a:prstGeom prst="leftArrow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E1DCC0E4-D383-1744-AD3E-17F2026136C4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2363" y="9863331"/>
            <a:ext cx="720089" cy="1107996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2C2A97FA-5B67-E649-BCC1-8B398254B094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66763" y="9863331"/>
            <a:ext cx="720089" cy="1107996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EE377C9B-2511-AF44-A9B7-58A6D490EAB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09563" y="9406131"/>
            <a:ext cx="720089" cy="1107996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1600CE7E-94FF-6D4F-B56F-2E404A3CDAE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2863" y="7524657"/>
            <a:ext cx="1902632" cy="1046410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25F2958F-96E6-724B-A79D-9296144DC19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39682" y="6981316"/>
            <a:ext cx="1902632" cy="1046410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B733C1F2-F873-CE41-B7A6-07C35491F0D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2843" y="6421995"/>
            <a:ext cx="1902632" cy="1046410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D30763CF-3078-434B-B23B-115F7BBB060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39674" y="5848183"/>
            <a:ext cx="1902630" cy="104641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D58BC97-7C94-C149-A72D-A4AF6B967F1B}"/>
              </a:ext>
            </a:extLst>
          </p:cNvPr>
          <p:cNvSpPr/>
          <p:nvPr/>
        </p:nvSpPr>
        <p:spPr>
          <a:xfrm>
            <a:off x="527112" y="13007468"/>
            <a:ext cx="26374948" cy="158825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685F65C-7EC1-CE49-9364-08E4B678A6A6}"/>
              </a:ext>
            </a:extLst>
          </p:cNvPr>
          <p:cNvSpPr/>
          <p:nvPr/>
        </p:nvSpPr>
        <p:spPr>
          <a:xfrm>
            <a:off x="832717" y="14065465"/>
            <a:ext cx="12765928" cy="14450437"/>
          </a:xfrm>
          <a:prstGeom prst="roundRect">
            <a:avLst>
              <a:gd name="adj" fmla="val 5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E3410D-62E6-404E-B5A4-E2C16DC0AB01}"/>
              </a:ext>
            </a:extLst>
          </p:cNvPr>
          <p:cNvSpPr txBox="1"/>
          <p:nvPr/>
        </p:nvSpPr>
        <p:spPr>
          <a:xfrm>
            <a:off x="793149" y="22921804"/>
            <a:ext cx="127446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All computation is performed inside the RDBMS.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2060"/>
              </a:solidFill>
              <a:latin typeface="Chalkboard" panose="03050602040202020205" pitchFamily="66" charset="77"/>
            </a:endParaRP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Client-server model, using RMI.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2060"/>
              </a:solidFill>
              <a:latin typeface="Chalkboard" panose="03050602040202020205" pitchFamily="66" charset="77"/>
            </a:endParaRP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2060"/>
                </a:solidFill>
                <a:latin typeface="Chalkboard" panose="03050602040202020205" pitchFamily="66" charset="77"/>
              </a:rPr>
              <a:t>TabularData</a:t>
            </a: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 objects support both relational and linear algebra operations.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2060"/>
              </a:solidFill>
              <a:latin typeface="Chalkboard" panose="03050602040202020205" pitchFamily="66" charset="77"/>
            </a:endParaRP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Relational operations follow ORM syntax, translated by AIDA to SQL, executed by RDBMS.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2060"/>
              </a:solidFill>
              <a:latin typeface="Chalkboard" panose="03050602040202020205" pitchFamily="66" charset="77"/>
            </a:endParaRP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Linear algebra executed using NumPy.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2060"/>
              </a:solidFill>
              <a:latin typeface="Chalkboard" panose="03050602040202020205" pitchFamily="66" charset="77"/>
            </a:endParaRP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Visualizations supported using Matplotlib and </a:t>
            </a:r>
            <a:r>
              <a:rPr lang="en-US" sz="4000" dirty="0" err="1">
                <a:solidFill>
                  <a:srgbClr val="002060"/>
                </a:solidFill>
                <a:latin typeface="Chalkboard" panose="03050602040202020205" pitchFamily="66" charset="77"/>
              </a:rPr>
              <a:t>Plotly</a:t>
            </a:r>
            <a:r>
              <a:rPr lang="en-US" sz="4000" dirty="0">
                <a:solidFill>
                  <a:srgbClr val="002060"/>
                </a:solidFill>
                <a:latin typeface="Chalkboard" panose="03050602040202020205" pitchFamily="66" charset="7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AB5454-9D64-994F-93EC-34CC34463B63}"/>
              </a:ext>
            </a:extLst>
          </p:cNvPr>
          <p:cNvSpPr txBox="1"/>
          <p:nvPr/>
        </p:nvSpPr>
        <p:spPr>
          <a:xfrm>
            <a:off x="706017" y="12909051"/>
            <a:ext cx="13036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>
                <a:solidFill>
                  <a:srgbClr val="C00000"/>
                </a:solidFill>
                <a:latin typeface="Chalkboard" panose="03050602040202020205" pitchFamily="66" charset="77"/>
              </a:rPr>
              <a:t>AIDA</a:t>
            </a:r>
            <a:r>
              <a:rPr lang="en-US" sz="6000" dirty="0">
                <a:solidFill>
                  <a:srgbClr val="002060"/>
                </a:solidFill>
                <a:latin typeface="Chalkboard" panose="03050602040202020205" pitchFamily="66" charset="77"/>
              </a:rPr>
              <a:t> </a:t>
            </a:r>
            <a:r>
              <a:rPr lang="en-US" sz="5000" dirty="0">
                <a:solidFill>
                  <a:srgbClr val="002060"/>
                </a:solidFill>
                <a:latin typeface="Chalkboard" panose="03050602040202020205" pitchFamily="66" charset="77"/>
              </a:rPr>
              <a:t>  </a:t>
            </a:r>
            <a:r>
              <a:rPr lang="en-US" sz="5000" dirty="0">
                <a:solidFill>
                  <a:srgbClr val="002060"/>
                </a:solidFill>
                <a:latin typeface="Chalkboard" panose="03050602040202020205" pitchFamily="66" charset="77"/>
                <a:sym typeface="Wingdings" pitchFamily="2" charset="2"/>
              </a:rPr>
              <a:t>  Goals : Performance &amp; Usability</a:t>
            </a:r>
            <a:endParaRPr lang="en-US" sz="5000" dirty="0">
              <a:solidFill>
                <a:srgbClr val="002060"/>
              </a:solidFill>
              <a:latin typeface="Chalkboard" panose="03050602040202020205" pitchFamily="66" charset="77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012D0A7-FFD4-B24F-A561-9ABAF191B8C9}"/>
              </a:ext>
            </a:extLst>
          </p:cNvPr>
          <p:cNvSpPr/>
          <p:nvPr/>
        </p:nvSpPr>
        <p:spPr>
          <a:xfrm>
            <a:off x="13962773" y="14148593"/>
            <a:ext cx="12629144" cy="14367305"/>
          </a:xfrm>
          <a:prstGeom prst="roundRect">
            <a:avLst>
              <a:gd name="adj" fmla="val 5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FC68FA-FD31-A348-B409-41D448870FFF}"/>
              </a:ext>
            </a:extLst>
          </p:cNvPr>
          <p:cNvSpPr txBox="1"/>
          <p:nvPr/>
        </p:nvSpPr>
        <p:spPr>
          <a:xfrm>
            <a:off x="14267576" y="15244621"/>
            <a:ext cx="11918832" cy="712345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144000" tIns="144000" rIns="144000" bIns="144000" rtlCol="0">
            <a:spAutoFit/>
          </a:bodyPr>
          <a:lstStyle/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//Establish a connection to AIDA server.</a:t>
            </a:r>
          </a:p>
          <a:p>
            <a:r>
              <a:rPr lang="en-CA" sz="3000" dirty="0" err="1">
                <a:latin typeface="Courier" pitchFamily="2" charset="0"/>
              </a:rPr>
              <a:t>db</a:t>
            </a:r>
            <a:r>
              <a:rPr lang="en-CA" sz="3000" dirty="0">
                <a:latin typeface="Courier" pitchFamily="2" charset="0"/>
              </a:rPr>
              <a:t> = </a:t>
            </a:r>
            <a:r>
              <a:rPr lang="en-CA" sz="3000" dirty="0" err="1">
                <a:latin typeface="Courier" pitchFamily="2" charset="0"/>
              </a:rPr>
              <a:t>aida.</a:t>
            </a:r>
            <a:r>
              <a:rPr lang="en-CA" sz="3000" dirty="0" err="1">
                <a:solidFill>
                  <a:srgbClr val="FF0000"/>
                </a:solidFill>
                <a:latin typeface="Courier" pitchFamily="2" charset="0"/>
              </a:rPr>
              <a:t>connect</a:t>
            </a:r>
            <a:r>
              <a:rPr lang="en-CA" sz="3000" dirty="0">
                <a:latin typeface="Courier" pitchFamily="2" charset="0"/>
              </a:rPr>
              <a:t>(user=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tpch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>
                <a:latin typeface="Courier" pitchFamily="2" charset="0"/>
              </a:rPr>
              <a:t>, pass=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'...'</a:t>
            </a:r>
            <a:r>
              <a:rPr lang="en-CA" sz="3000" dirty="0">
                <a:latin typeface="Courier" pitchFamily="2" charset="0"/>
              </a:rPr>
              <a:t>, ..) </a:t>
            </a:r>
          </a:p>
          <a:p>
            <a:endParaRPr lang="en-CA" sz="600" dirty="0">
              <a:latin typeface="Courier" pitchFamily="2" charset="0"/>
            </a:endParaRPr>
          </a:p>
          <a:p>
            <a:r>
              <a:rPr lang="en-CA" sz="3000" dirty="0" err="1">
                <a:latin typeface="Courier" pitchFamily="2" charset="0"/>
              </a:rPr>
              <a:t>ct</a:t>
            </a:r>
            <a:r>
              <a:rPr lang="en-CA" sz="3000" dirty="0">
                <a:latin typeface="Courier" pitchFamily="2" charset="0"/>
              </a:rPr>
              <a:t> = </a:t>
            </a:r>
            <a:r>
              <a:rPr lang="en-CA" sz="3000" dirty="0" err="1">
                <a:latin typeface="Courier" pitchFamily="2" charset="0"/>
              </a:rPr>
              <a:t>db.customer</a:t>
            </a:r>
            <a:r>
              <a:rPr lang="en-CA" sz="3000" dirty="0">
                <a:latin typeface="Courier" pitchFamily="2" charset="0"/>
              </a:rPr>
              <a:t> 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//Ref. to customer table in db.</a:t>
            </a:r>
            <a:endParaRPr lang="en-CA" sz="3000" dirty="0">
              <a:latin typeface="Courier" pitchFamily="2" charset="0"/>
            </a:endParaRPr>
          </a:p>
          <a:p>
            <a:endParaRPr lang="en-CA" sz="600" dirty="0">
              <a:latin typeface="Courier" pitchFamily="2" charset="0"/>
            </a:endParaRP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//Find the number of customers in mkt. segments.</a:t>
            </a:r>
          </a:p>
          <a:p>
            <a:r>
              <a:rPr lang="en-CA" sz="3000" dirty="0">
                <a:latin typeface="Courier" pitchFamily="2" charset="0"/>
              </a:rPr>
              <a:t>t1 = </a:t>
            </a:r>
            <a:r>
              <a:rPr lang="en-CA" sz="3000" dirty="0" err="1">
                <a:latin typeface="Courier" pitchFamily="2" charset="0"/>
              </a:rPr>
              <a:t>ct.</a:t>
            </a:r>
            <a:r>
              <a:rPr lang="en-CA" sz="3000" dirty="0" err="1">
                <a:solidFill>
                  <a:srgbClr val="FF0000"/>
                </a:solidFill>
                <a:latin typeface="Courier" pitchFamily="2" charset="0"/>
              </a:rPr>
              <a:t>agg</a:t>
            </a:r>
            <a:r>
              <a:rPr lang="en-CA" sz="3000" dirty="0">
                <a:latin typeface="Courier" pitchFamily="2" charset="0"/>
              </a:rPr>
              <a:t>((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c_mktsegment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</a:p>
          <a:p>
            <a:r>
              <a:rPr lang="en-CA" sz="3000" dirty="0">
                <a:latin typeface="Courier" pitchFamily="2" charset="0"/>
              </a:rPr>
              <a:t>       ,{</a:t>
            </a:r>
            <a:r>
              <a:rPr lang="en-CA" sz="3000" dirty="0">
                <a:solidFill>
                  <a:srgbClr val="FF0000"/>
                </a:solidFill>
                <a:latin typeface="Courier" pitchFamily="2" charset="0"/>
              </a:rPr>
              <a:t>COUNT</a:t>
            </a:r>
            <a:r>
              <a:rPr lang="en-CA" sz="3000" dirty="0">
                <a:latin typeface="Courier" pitchFamily="2" charset="0"/>
              </a:rPr>
              <a:t>(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'∗'</a:t>
            </a:r>
            <a:r>
              <a:rPr lang="en-CA" sz="3000" dirty="0">
                <a:latin typeface="Courier" pitchFamily="2" charset="0"/>
              </a:rPr>
              <a:t>): 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ncusts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>
                <a:latin typeface="Courier" pitchFamily="2" charset="0"/>
              </a:rPr>
              <a:t>}), (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c_mktsegment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>
                <a:latin typeface="Courier" pitchFamily="2" charset="0"/>
              </a:rPr>
              <a:t>))</a:t>
            </a:r>
          </a:p>
          <a:p>
            <a:endParaRPr lang="en-CA" sz="600" dirty="0">
              <a:latin typeface="Courier" pitchFamily="2" charset="0"/>
            </a:endParaRP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//Total num. of customers, via matrix </a:t>
            </a:r>
            <a:r>
              <a:rPr lang="en-CA" sz="3000" dirty="0" err="1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mul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.</a:t>
            </a:r>
          </a:p>
          <a:p>
            <a:r>
              <a:rPr lang="en-CA" sz="3000" dirty="0">
                <a:latin typeface="Courier" pitchFamily="2" charset="0"/>
              </a:rPr>
              <a:t>t2 = t1[[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ncusts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>
                <a:latin typeface="Courier" pitchFamily="2" charset="0"/>
              </a:rPr>
              <a:t>]].</a:t>
            </a:r>
            <a:r>
              <a:rPr lang="en-CA" sz="3000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CA" sz="3000" dirty="0">
                <a:latin typeface="Courier" pitchFamily="2" charset="0"/>
              </a:rPr>
              <a:t> @ t1[[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 err="1">
                <a:solidFill>
                  <a:srgbClr val="0070C0"/>
                </a:solidFill>
                <a:latin typeface="Courier" pitchFamily="2" charset="0"/>
              </a:rPr>
              <a:t>ncusts</a:t>
            </a:r>
            <a:r>
              <a:rPr lang="en-CA" sz="3000" dirty="0">
                <a:solidFill>
                  <a:srgbClr val="0070C0"/>
                </a:solidFill>
                <a:latin typeface="Courier" pitchFamily="2" charset="0"/>
              </a:rPr>
              <a:t>'</a:t>
            </a:r>
            <a:r>
              <a:rPr lang="en-CA" sz="3000" dirty="0">
                <a:latin typeface="Courier" pitchFamily="2" charset="0"/>
              </a:rPr>
              <a:t>]]</a:t>
            </a:r>
            <a:endParaRPr lang="en-CA" sz="3000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CA" sz="600" dirty="0">
              <a:latin typeface="Courier" pitchFamily="2" charset="0"/>
            </a:endParaRP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//See the actual results (ship to client).</a:t>
            </a:r>
          </a:p>
          <a:p>
            <a:r>
              <a:rPr lang="en-CA" sz="3000" dirty="0">
                <a:latin typeface="Courier" pitchFamily="2" charset="0"/>
              </a:rPr>
              <a:t>print(t2.</a:t>
            </a:r>
            <a:r>
              <a:rPr lang="en-CA" sz="3000" dirty="0">
                <a:solidFill>
                  <a:srgbClr val="00B050"/>
                </a:solidFill>
                <a:latin typeface="Courier" pitchFamily="2" charset="0"/>
              </a:rPr>
              <a:t>cdata</a:t>
            </a:r>
            <a:r>
              <a:rPr lang="en-CA" sz="3000" dirty="0">
                <a:latin typeface="Courier" pitchFamily="2" charset="0"/>
              </a:rPr>
              <a:t>) 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//Data size is small.</a:t>
            </a:r>
            <a:endParaRPr lang="en-CA" sz="600" dirty="0">
              <a:latin typeface="Courier" pitchFamily="2" charset="0"/>
            </a:endParaRP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	...</a:t>
            </a: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</a:t>
            </a:r>
            <a:r>
              <a:rPr lang="en-CA" sz="3000" dirty="0" err="1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mktseg_barchart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 is a user defined function</a:t>
            </a:r>
          </a:p>
          <a:p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// that returns a Matplotlib or </a:t>
            </a:r>
            <a:r>
              <a:rPr lang="en-CA" sz="3000" dirty="0" err="1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Plotly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 object.</a:t>
            </a:r>
          </a:p>
          <a:p>
            <a:r>
              <a:rPr lang="en-CA" sz="3000" dirty="0" err="1">
                <a:latin typeface="Courier" pitchFamily="2" charset="0"/>
              </a:rPr>
              <a:t>db.</a:t>
            </a:r>
            <a:r>
              <a:rPr lang="en-CA" sz="3000" dirty="0" err="1">
                <a:solidFill>
                  <a:srgbClr val="FF0000"/>
                </a:solidFill>
                <a:latin typeface="Courier" pitchFamily="2" charset="0"/>
              </a:rPr>
              <a:t>_Plot</a:t>
            </a:r>
            <a:r>
              <a:rPr lang="en-CA" sz="3000" dirty="0">
                <a:latin typeface="Courier" pitchFamily="2" charset="0"/>
              </a:rPr>
              <a:t>(</a:t>
            </a:r>
            <a:r>
              <a:rPr lang="en-CA" sz="3000" dirty="0" err="1">
                <a:latin typeface="Courier" pitchFamily="2" charset="0"/>
              </a:rPr>
              <a:t>mktseg_barchart</a:t>
            </a:r>
            <a:r>
              <a:rPr lang="en-CA" sz="3000" dirty="0">
                <a:latin typeface="Courier" pitchFamily="2" charset="0"/>
              </a:rPr>
              <a:t>, t1)</a:t>
            </a:r>
            <a:r>
              <a:rPr lang="en-CA" sz="30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.</a:t>
            </a:r>
            <a:endParaRPr lang="en-CA" sz="3000" i="1" dirty="0">
              <a:solidFill>
                <a:schemeClr val="bg2">
                  <a:lumMod val="25000"/>
                </a:schemeClr>
              </a:solidFill>
              <a:latin typeface="Courier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8BD660-2861-6D49-B856-E46C59F678FF}"/>
              </a:ext>
            </a:extLst>
          </p:cNvPr>
          <p:cNvSpPr/>
          <p:nvPr/>
        </p:nvSpPr>
        <p:spPr>
          <a:xfrm>
            <a:off x="14222625" y="22565760"/>
            <a:ext cx="7921252" cy="5618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319DD8-6110-B440-AC92-175DA523748A}"/>
              </a:ext>
            </a:extLst>
          </p:cNvPr>
          <p:cNvSpPr/>
          <p:nvPr/>
        </p:nvSpPr>
        <p:spPr>
          <a:xfrm>
            <a:off x="16408235" y="22746029"/>
            <a:ext cx="5504254" cy="519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98E6A2-B721-F147-9773-C3F15E0F4D05}"/>
              </a:ext>
            </a:extLst>
          </p:cNvPr>
          <p:cNvSpPr/>
          <p:nvPr/>
        </p:nvSpPr>
        <p:spPr>
          <a:xfrm>
            <a:off x="20003569" y="23310761"/>
            <a:ext cx="1723039" cy="4427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AC4A91-96ED-504D-B725-622BD1EA8B13}"/>
              </a:ext>
            </a:extLst>
          </p:cNvPr>
          <p:cNvSpPr txBox="1"/>
          <p:nvPr/>
        </p:nvSpPr>
        <p:spPr>
          <a:xfrm>
            <a:off x="14507170" y="22842212"/>
            <a:ext cx="151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RDBMS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B50D3B-16B8-A749-98FF-D9F403B1EFEC}"/>
              </a:ext>
            </a:extLst>
          </p:cNvPr>
          <p:cNvSpPr txBox="1"/>
          <p:nvPr/>
        </p:nvSpPr>
        <p:spPr>
          <a:xfrm>
            <a:off x="20427484" y="23333273"/>
            <a:ext cx="1202633" cy="441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Helvetica" pitchFamily="2" charset="0"/>
              </a:rPr>
              <a:t>NumPy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C57FA0-F3FA-A049-9FBC-6036AA62ACDB}"/>
              </a:ext>
            </a:extLst>
          </p:cNvPr>
          <p:cNvSpPr txBox="1"/>
          <p:nvPr/>
        </p:nvSpPr>
        <p:spPr>
          <a:xfrm>
            <a:off x="17603436" y="22855433"/>
            <a:ext cx="4048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Embedded Python Interpreter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507E65-A3C5-0849-99BE-88FC5FC876CF}"/>
              </a:ext>
            </a:extLst>
          </p:cNvPr>
          <p:cNvSpPr/>
          <p:nvPr/>
        </p:nvSpPr>
        <p:spPr>
          <a:xfrm>
            <a:off x="16629390" y="23304206"/>
            <a:ext cx="2973210" cy="4427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A53EED-4EDA-2145-910D-EFBA55417E46}"/>
              </a:ext>
            </a:extLst>
          </p:cNvPr>
          <p:cNvSpPr txBox="1"/>
          <p:nvPr/>
        </p:nvSpPr>
        <p:spPr>
          <a:xfrm>
            <a:off x="17173370" y="23301317"/>
            <a:ext cx="198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Helvetica" pitchFamily="2" charset="0"/>
              </a:rPr>
              <a:t>TabularData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81F885D-F951-D64B-8359-404FBDEE209A}"/>
              </a:ext>
            </a:extLst>
          </p:cNvPr>
          <p:cNvSpPr/>
          <p:nvPr/>
        </p:nvSpPr>
        <p:spPr>
          <a:xfrm>
            <a:off x="14453546" y="23933837"/>
            <a:ext cx="3450658" cy="164817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C81F4B9-C985-8146-8606-9600590516D5}"/>
              </a:ext>
            </a:extLst>
          </p:cNvPr>
          <p:cNvSpPr/>
          <p:nvPr/>
        </p:nvSpPr>
        <p:spPr>
          <a:xfrm>
            <a:off x="18144535" y="23942384"/>
            <a:ext cx="3277045" cy="16599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5CFA6FE3-6392-EB40-8101-A2BA7BB8A47E}"/>
              </a:ext>
            </a:extLst>
          </p:cNvPr>
          <p:cNvGraphicFramePr>
            <a:graphicFrameLocks noGrp="1"/>
          </p:cNvGraphicFramePr>
          <p:nvPr/>
        </p:nvGraphicFramePr>
        <p:xfrm>
          <a:off x="18627243" y="24333070"/>
          <a:ext cx="687681" cy="77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873C6C4D-6524-0A4E-8E75-C103FFF0FDA1}"/>
              </a:ext>
            </a:extLst>
          </p:cNvPr>
          <p:cNvGraphicFramePr>
            <a:graphicFrameLocks noGrp="1"/>
          </p:cNvGraphicFramePr>
          <p:nvPr/>
        </p:nvGraphicFramePr>
        <p:xfrm>
          <a:off x="18598667" y="24070168"/>
          <a:ext cx="751578" cy="19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1694977B-B37B-7244-9B9B-DFB8CA90B8D6}"/>
              </a:ext>
            </a:extLst>
          </p:cNvPr>
          <p:cNvSpPr txBox="1"/>
          <p:nvPr/>
        </p:nvSpPr>
        <p:spPr>
          <a:xfrm>
            <a:off x="18433252" y="25062353"/>
            <a:ext cx="2979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Materialize Matrix</a:t>
            </a:r>
          </a:p>
        </p:txBody>
      </p:sp>
      <p:sp>
        <p:nvSpPr>
          <p:cNvPr id="71" name="Left Arrow 70">
            <a:extLst>
              <a:ext uri="{FF2B5EF4-FFF2-40B4-BE49-F238E27FC236}">
                <a16:creationId xmlns:a16="http://schemas.microsoft.com/office/drawing/2014/main" id="{E6750BCB-A6B1-2146-9B79-A0E617A3C48B}"/>
              </a:ext>
            </a:extLst>
          </p:cNvPr>
          <p:cNvSpPr/>
          <p:nvPr/>
        </p:nvSpPr>
        <p:spPr>
          <a:xfrm rot="10800000">
            <a:off x="17764295" y="24539504"/>
            <a:ext cx="720000" cy="455417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>
              <a:latin typeface="Helvetica" pitchFamily="2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A492D9-BCDC-DA42-A424-2BCAF6ED3203}"/>
              </a:ext>
            </a:extLst>
          </p:cNvPr>
          <p:cNvSpPr/>
          <p:nvPr/>
        </p:nvSpPr>
        <p:spPr>
          <a:xfrm>
            <a:off x="15915511" y="25865195"/>
            <a:ext cx="4491721" cy="151331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6FA52E-CAD2-754D-B8B5-FB977A75B1E3}"/>
              </a:ext>
            </a:extLst>
          </p:cNvPr>
          <p:cNvSpPr txBox="1"/>
          <p:nvPr/>
        </p:nvSpPr>
        <p:spPr>
          <a:xfrm>
            <a:off x="20470892" y="26250715"/>
            <a:ext cx="135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Linear </a:t>
            </a:r>
          </a:p>
          <a:p>
            <a:pPr algn="ctr"/>
            <a:r>
              <a:rPr lang="en-US" sz="2200" dirty="0">
                <a:latin typeface="Helvetica" pitchFamily="2" charset="0"/>
              </a:rPr>
              <a:t>Algebra</a:t>
            </a:r>
          </a:p>
        </p:txBody>
      </p:sp>
      <p:sp>
        <p:nvSpPr>
          <p:cNvPr id="74" name="Left Arrow 73">
            <a:extLst>
              <a:ext uri="{FF2B5EF4-FFF2-40B4-BE49-F238E27FC236}">
                <a16:creationId xmlns:a16="http://schemas.microsoft.com/office/drawing/2014/main" id="{C6E40037-CF8A-4C42-8FE3-0B7F38ACA3ED}"/>
              </a:ext>
            </a:extLst>
          </p:cNvPr>
          <p:cNvSpPr/>
          <p:nvPr/>
        </p:nvSpPr>
        <p:spPr>
          <a:xfrm>
            <a:off x="19892780" y="26459908"/>
            <a:ext cx="720000" cy="455417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9B95422E-E279-9B4D-A0CF-75F9CC6816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702739" y="26235511"/>
            <a:ext cx="274914" cy="22412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3255FEDE-194F-324F-BD13-B6C3B30880CC}"/>
              </a:ext>
            </a:extLst>
          </p:cNvPr>
          <p:cNvCxnSpPr>
            <a:cxnSpLocks/>
          </p:cNvCxnSpPr>
          <p:nvPr/>
        </p:nvCxnSpPr>
        <p:spPr>
          <a:xfrm rot="5400000">
            <a:off x="19526482" y="26195672"/>
            <a:ext cx="314228" cy="24871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8DEB5517-9D87-144A-8D4F-F723249F0845}"/>
              </a:ext>
            </a:extLst>
          </p:cNvPr>
          <p:cNvGraphicFramePr>
            <a:graphicFrameLocks noGrp="1"/>
          </p:cNvGraphicFramePr>
          <p:nvPr/>
        </p:nvGraphicFramePr>
        <p:xfrm>
          <a:off x="18875648" y="26505233"/>
          <a:ext cx="797289" cy="77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5D98E863-E02D-854D-84C3-C6BB19C550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082124" y="26288365"/>
            <a:ext cx="322472" cy="508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 Same Side Corner Rectangle 78">
            <a:extLst>
              <a:ext uri="{FF2B5EF4-FFF2-40B4-BE49-F238E27FC236}">
                <a16:creationId xmlns:a16="http://schemas.microsoft.com/office/drawing/2014/main" id="{3C912DF1-4EDA-C44F-ADC3-E1D44FF35DAB}"/>
              </a:ext>
            </a:extLst>
          </p:cNvPr>
          <p:cNvSpPr/>
          <p:nvPr/>
        </p:nvSpPr>
        <p:spPr>
          <a:xfrm rot="16200000">
            <a:off x="14633610" y="23795041"/>
            <a:ext cx="1605600" cy="1943649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>
              <a:latin typeface="Helvetica" pitchFamily="2" charset="0"/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58C80592-1A5C-5345-9E66-D10068D94928}"/>
              </a:ext>
            </a:extLst>
          </p:cNvPr>
          <p:cNvGraphicFramePr>
            <a:graphicFrameLocks noGrp="1"/>
          </p:cNvGraphicFramePr>
          <p:nvPr/>
        </p:nvGraphicFramePr>
        <p:xfrm>
          <a:off x="14577630" y="24247173"/>
          <a:ext cx="1337881" cy="82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831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31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31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Line Callout 3 80">
            <a:extLst>
              <a:ext uri="{FF2B5EF4-FFF2-40B4-BE49-F238E27FC236}">
                <a16:creationId xmlns:a16="http://schemas.microsoft.com/office/drawing/2014/main" id="{9BAC24DD-53ED-CE4A-B252-2BA2F944846D}"/>
              </a:ext>
            </a:extLst>
          </p:cNvPr>
          <p:cNvSpPr/>
          <p:nvPr/>
        </p:nvSpPr>
        <p:spPr>
          <a:xfrm>
            <a:off x="16457663" y="24060355"/>
            <a:ext cx="1283181" cy="314739"/>
          </a:xfrm>
          <a:prstGeom prst="borderCallout3">
            <a:avLst>
              <a:gd name="adj1" fmla="val 14414"/>
              <a:gd name="adj2" fmla="val -660"/>
              <a:gd name="adj3" fmla="val 49420"/>
              <a:gd name="adj4" fmla="val -27521"/>
              <a:gd name="adj5" fmla="val 69949"/>
              <a:gd name="adj6" fmla="val -40788"/>
              <a:gd name="adj7" fmla="val 69258"/>
              <a:gd name="adj8" fmla="val -3968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column</a:t>
            </a:r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C3FA4B5B-23D5-8A4E-8AB9-A52D5E51209A}"/>
              </a:ext>
            </a:extLst>
          </p:cNvPr>
          <p:cNvSpPr/>
          <p:nvPr/>
        </p:nvSpPr>
        <p:spPr>
          <a:xfrm rot="16200000">
            <a:off x="15987769" y="24458964"/>
            <a:ext cx="556964" cy="481749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C4E273-0DDC-2B44-8D5E-EA80273B387A}"/>
              </a:ext>
            </a:extLst>
          </p:cNvPr>
          <p:cNvSpPr txBox="1"/>
          <p:nvPr/>
        </p:nvSpPr>
        <p:spPr>
          <a:xfrm>
            <a:off x="16515134" y="24514644"/>
            <a:ext cx="97698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data</a:t>
            </a:r>
          </a:p>
        </p:txBody>
      </p:sp>
      <p:sp>
        <p:nvSpPr>
          <p:cNvPr id="84" name="Round Same Side Corner Rectangle 83">
            <a:extLst>
              <a:ext uri="{FF2B5EF4-FFF2-40B4-BE49-F238E27FC236}">
                <a16:creationId xmlns:a16="http://schemas.microsoft.com/office/drawing/2014/main" id="{1C5F1DDE-1627-2348-899A-878F3627D005}"/>
              </a:ext>
            </a:extLst>
          </p:cNvPr>
          <p:cNvSpPr/>
          <p:nvPr/>
        </p:nvSpPr>
        <p:spPr>
          <a:xfrm rot="16200000">
            <a:off x="15426259" y="26381842"/>
            <a:ext cx="1486800" cy="47715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0B8475-8777-0B40-9263-AAFEE4AFD77F}"/>
              </a:ext>
            </a:extLst>
          </p:cNvPr>
          <p:cNvSpPr txBox="1"/>
          <p:nvPr/>
        </p:nvSpPr>
        <p:spPr>
          <a:xfrm>
            <a:off x="14047955" y="26217069"/>
            <a:ext cx="1797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Relational</a:t>
            </a:r>
          </a:p>
          <a:p>
            <a:pPr algn="ctr"/>
            <a:r>
              <a:rPr lang="en-US" sz="2200" dirty="0">
                <a:latin typeface="Helvetica" pitchFamily="2" charset="0"/>
              </a:rPr>
              <a:t>Operators</a:t>
            </a:r>
          </a:p>
        </p:txBody>
      </p:sp>
      <p:sp>
        <p:nvSpPr>
          <p:cNvPr id="86" name="Left Arrow 85">
            <a:extLst>
              <a:ext uri="{FF2B5EF4-FFF2-40B4-BE49-F238E27FC236}">
                <a16:creationId xmlns:a16="http://schemas.microsoft.com/office/drawing/2014/main" id="{FFBB9ABC-C4D5-EB40-A7A0-ABE2D6A79400}"/>
              </a:ext>
            </a:extLst>
          </p:cNvPr>
          <p:cNvSpPr/>
          <p:nvPr/>
        </p:nvSpPr>
        <p:spPr>
          <a:xfrm>
            <a:off x="15583700" y="26359160"/>
            <a:ext cx="720000" cy="455417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C71FC6-CE1B-5240-9363-A7B68FE43782}"/>
              </a:ext>
            </a:extLst>
          </p:cNvPr>
          <p:cNvSpPr txBox="1"/>
          <p:nvPr/>
        </p:nvSpPr>
        <p:spPr>
          <a:xfrm>
            <a:off x="15053378" y="25105423"/>
            <a:ext cx="2673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DB Table /</a:t>
            </a:r>
            <a:r>
              <a:rPr lang="en-US" sz="2200" dirty="0" err="1">
                <a:latin typeface="Helvetica" pitchFamily="2" charset="0"/>
              </a:rPr>
              <a:t>Resultset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88" name="Left Arrow 87">
            <a:extLst>
              <a:ext uri="{FF2B5EF4-FFF2-40B4-BE49-F238E27FC236}">
                <a16:creationId xmlns:a16="http://schemas.microsoft.com/office/drawing/2014/main" id="{FEA70026-BDCD-2248-A9BB-0F74FFC6FF5F}"/>
              </a:ext>
            </a:extLst>
          </p:cNvPr>
          <p:cNvSpPr/>
          <p:nvPr/>
        </p:nvSpPr>
        <p:spPr>
          <a:xfrm rot="16200000">
            <a:off x="20449593" y="25529221"/>
            <a:ext cx="682146" cy="469341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89" name="Left Arrow 88">
            <a:extLst>
              <a:ext uri="{FF2B5EF4-FFF2-40B4-BE49-F238E27FC236}">
                <a16:creationId xmlns:a16="http://schemas.microsoft.com/office/drawing/2014/main" id="{91C0431C-0ED4-B349-AEDD-7DC969799A38}"/>
              </a:ext>
            </a:extLst>
          </p:cNvPr>
          <p:cNvSpPr/>
          <p:nvPr/>
        </p:nvSpPr>
        <p:spPr>
          <a:xfrm rot="5400000">
            <a:off x="14593232" y="25364792"/>
            <a:ext cx="682150" cy="469341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21390E83-A25A-D34E-8B8B-7A1365CA9EF7}"/>
              </a:ext>
            </a:extLst>
          </p:cNvPr>
          <p:cNvSpPr/>
          <p:nvPr/>
        </p:nvSpPr>
        <p:spPr>
          <a:xfrm rot="16200000">
            <a:off x="19448852" y="24372195"/>
            <a:ext cx="660152" cy="481749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latin typeface="Helvetica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61CBC4-D24A-F04C-B06F-20DA65635B41}"/>
              </a:ext>
            </a:extLst>
          </p:cNvPr>
          <p:cNvSpPr txBox="1"/>
          <p:nvPr/>
        </p:nvSpPr>
        <p:spPr>
          <a:xfrm>
            <a:off x="20045247" y="24235244"/>
            <a:ext cx="1193588" cy="6771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NumPy array</a:t>
            </a:r>
          </a:p>
        </p:txBody>
      </p:sp>
      <p:sp>
        <p:nvSpPr>
          <p:cNvPr id="92" name="Line Callout 3 91">
            <a:extLst>
              <a:ext uri="{FF2B5EF4-FFF2-40B4-BE49-F238E27FC236}">
                <a16:creationId xmlns:a16="http://schemas.microsoft.com/office/drawing/2014/main" id="{523C9A87-188B-4647-8965-ED140A52B4AD}"/>
              </a:ext>
            </a:extLst>
          </p:cNvPr>
          <p:cNvSpPr/>
          <p:nvPr/>
        </p:nvSpPr>
        <p:spPr>
          <a:xfrm>
            <a:off x="16209504" y="26037856"/>
            <a:ext cx="2006503" cy="294816"/>
          </a:xfrm>
          <a:prstGeom prst="borderCallout3">
            <a:avLst>
              <a:gd name="adj1" fmla="val 4465"/>
              <a:gd name="adj2" fmla="val 100926"/>
              <a:gd name="adj3" fmla="val -1147"/>
              <a:gd name="adj4" fmla="val 98512"/>
              <a:gd name="adj5" fmla="val 10588"/>
              <a:gd name="adj6" fmla="val 98182"/>
              <a:gd name="adj7" fmla="val 44376"/>
              <a:gd name="adj8" fmla="val 11210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virtual columns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4C5746-C085-F84F-B66B-23290CFD63C4}"/>
              </a:ext>
            </a:extLst>
          </p:cNvPr>
          <p:cNvSpPr txBox="1"/>
          <p:nvPr/>
        </p:nvSpPr>
        <p:spPr>
          <a:xfrm>
            <a:off x="14321481" y="27137606"/>
            <a:ext cx="16822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b="1" dirty="0">
                <a:latin typeface="Helvetica" pitchFamily="2" charset="0"/>
              </a:rPr>
              <a:t> </a:t>
            </a:r>
            <a:r>
              <a:rPr lang="en-US" altLang="en-US" sz="2200" b="1" dirty="0">
                <a:solidFill>
                  <a:srgbClr val="C00000"/>
                </a:solidFill>
                <a:latin typeface="Helvetica" pitchFamily="2" charset="0"/>
                <a:ea typeface="ＭＳ Ｐゴシック" charset="-128"/>
                <a:sym typeface="Symbol" charset="2"/>
              </a:rPr>
              <a:t>∏       </a:t>
            </a:r>
            <a:r>
              <a:rPr lang="mr-IN" altLang="en-US" sz="2200" dirty="0">
                <a:latin typeface="Helvetica" pitchFamily="2" charset="0"/>
                <a:ea typeface="ＭＳ Ｐゴシック" charset="-128"/>
                <a:sym typeface="Symbol" charset="2"/>
              </a:rPr>
              <a:t>…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95" name="AutoShape 4">
            <a:extLst>
              <a:ext uri="{FF2B5EF4-FFF2-40B4-BE49-F238E27FC236}">
                <a16:creationId xmlns:a16="http://schemas.microsoft.com/office/drawing/2014/main" id="{11C2BC3C-6B4C-C94F-9149-74E3D3EBEEF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988700" y="27227977"/>
            <a:ext cx="134793" cy="190889"/>
          </a:xfrm>
          <a:prstGeom prst="flowChartCollate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en-US" altLang="en-US" sz="800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1CB1B4-CE75-2844-83D8-E92C119E9B71}"/>
              </a:ext>
            </a:extLst>
          </p:cNvPr>
          <p:cNvSpPr txBox="1"/>
          <p:nvPr/>
        </p:nvSpPr>
        <p:spPr>
          <a:xfrm>
            <a:off x="14284859" y="14388258"/>
            <a:ext cx="10130970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latin typeface="Chalkboard" panose="03050602040202020205" pitchFamily="66" charset="77"/>
              </a:rPr>
              <a:t>Client tool:</a:t>
            </a:r>
            <a:r>
              <a:rPr lang="en-US" sz="4000" dirty="0">
                <a:latin typeface="Chalkboard" panose="03050602040202020205" pitchFamily="66" charset="77"/>
              </a:rPr>
              <a:t> </a:t>
            </a:r>
            <a:r>
              <a:rPr lang="en-US" sz="3300" dirty="0">
                <a:latin typeface="Chalkboard" panose="03050602040202020205" pitchFamily="66" charset="77"/>
              </a:rPr>
              <a:t>Python interpreter / </a:t>
            </a:r>
            <a:r>
              <a:rPr lang="en-US" sz="3300" dirty="0" err="1">
                <a:latin typeface="Chalkboard" panose="03050602040202020205" pitchFamily="66" charset="77"/>
              </a:rPr>
              <a:t>Jupyter</a:t>
            </a:r>
            <a:r>
              <a:rPr lang="en-US" sz="3300" dirty="0">
                <a:latin typeface="Chalkboard" panose="03050602040202020205" pitchFamily="66" charset="77"/>
              </a:rPr>
              <a:t> notebook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E6485D69-9A93-B446-8892-DF87BD1891C6}"/>
              </a:ext>
            </a:extLst>
          </p:cNvPr>
          <p:cNvGraphicFramePr>
            <a:graphicFrameLocks noGrp="1"/>
          </p:cNvGraphicFramePr>
          <p:nvPr/>
        </p:nvGraphicFramePr>
        <p:xfrm>
          <a:off x="18472607" y="26077196"/>
          <a:ext cx="1440585" cy="15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831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BE343747-D5C8-E444-835D-ABFA7E2ABBAA}"/>
              </a:ext>
            </a:extLst>
          </p:cNvPr>
          <p:cNvSpPr txBox="1"/>
          <p:nvPr/>
        </p:nvSpPr>
        <p:spPr>
          <a:xfrm>
            <a:off x="20415221" y="27139726"/>
            <a:ext cx="15267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b="1" dirty="0">
                <a:latin typeface="Helvetica" pitchFamily="2" charset="0"/>
              </a:rPr>
              <a:t> </a:t>
            </a:r>
            <a:r>
              <a:rPr lang="en-US" altLang="en-US" sz="2200" b="1" dirty="0">
                <a:solidFill>
                  <a:srgbClr val="C00000"/>
                </a:solidFill>
                <a:latin typeface="Helvetica" pitchFamily="2" charset="0"/>
                <a:ea typeface="ＭＳ Ｐゴシック" charset="-128"/>
                <a:sym typeface="Symbol" charset="2"/>
              </a:rPr>
              <a:t>+ * @ </a:t>
            </a:r>
            <a:r>
              <a:rPr lang="mr-IN" altLang="en-US" sz="2200" dirty="0">
                <a:latin typeface="Helvetica" pitchFamily="2" charset="0"/>
                <a:ea typeface="ＭＳ Ｐゴシック" charset="-128"/>
                <a:sym typeface="Symbol" charset="2"/>
              </a:rPr>
              <a:t>…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42A051-0A50-F94B-B0EC-B03F7DCE9AC8}"/>
              </a:ext>
            </a:extLst>
          </p:cNvPr>
          <p:cNvSpPr txBox="1"/>
          <p:nvPr/>
        </p:nvSpPr>
        <p:spPr>
          <a:xfrm>
            <a:off x="22092248" y="24060398"/>
            <a:ext cx="46510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SzPct val="97000"/>
              <a:buFont typeface="Apple Color Emoji" pitchFamily="2" charset="0"/>
              <a:buChar char="👈🏿"/>
            </a:pPr>
            <a:r>
              <a:rPr lang="en-US" sz="2800" dirty="0">
                <a:latin typeface="Chalkboard" panose="03050602040202020205" pitchFamily="66" charset="77"/>
              </a:rPr>
              <a:t>Supports interleaved linear algebra and relational operations.</a:t>
            </a:r>
          </a:p>
          <a:p>
            <a:pPr marL="571500" indent="-571500">
              <a:buSzPct val="97000"/>
              <a:buFont typeface="Apple Color Emoji" pitchFamily="2" charset="0"/>
              <a:buChar char="👈🏿"/>
            </a:pPr>
            <a:endParaRPr lang="en-US" sz="400" dirty="0">
              <a:latin typeface="Chalkboard" panose="03050602040202020205" pitchFamily="66" charset="77"/>
            </a:endParaRPr>
          </a:p>
          <a:p>
            <a:pPr marL="571500" indent="-571500">
              <a:buSzPct val="97000"/>
              <a:buFont typeface="Apple Color Emoji" pitchFamily="2" charset="0"/>
              <a:buChar char="👈🏿"/>
            </a:pPr>
            <a:r>
              <a:rPr lang="en-US" sz="2800" dirty="0">
                <a:latin typeface="Chalkboard" panose="03050602040202020205" pitchFamily="66" charset="77"/>
              </a:rPr>
              <a:t>Zero-copy optimization minimizes data movement overheads.</a:t>
            </a:r>
          </a:p>
          <a:p>
            <a:pPr marL="571500" indent="-571500">
              <a:buSzPct val="97000"/>
              <a:buFont typeface="Apple Color Emoji" pitchFamily="2" charset="0"/>
              <a:buChar char="👈🏿"/>
            </a:pPr>
            <a:endParaRPr lang="en-US" sz="400" dirty="0">
              <a:latin typeface="Chalkboard" panose="03050602040202020205" pitchFamily="66" charset="77"/>
            </a:endParaRPr>
          </a:p>
          <a:p>
            <a:pPr marL="571500" indent="-571500">
              <a:buSzPct val="97000"/>
              <a:buFont typeface="Apple Color Emoji" pitchFamily="2" charset="0"/>
              <a:buChar char="👈🏿"/>
            </a:pPr>
            <a:r>
              <a:rPr lang="en-US" sz="2800" dirty="0">
                <a:latin typeface="Chalkboard" panose="03050602040202020205" pitchFamily="66" charset="77"/>
              </a:rPr>
              <a:t>Table-UDFs / Virtual tables [3] are used to perform SQL on NumPy data structures.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81F89F-89D2-B440-962A-929745DA6BE8}"/>
              </a:ext>
            </a:extLst>
          </p:cNvPr>
          <p:cNvSpPr txBox="1"/>
          <p:nvPr/>
        </p:nvSpPr>
        <p:spPr>
          <a:xfrm>
            <a:off x="16468099" y="26477647"/>
            <a:ext cx="2195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" pitchFamily="2" charset="0"/>
              </a:rPr>
              <a:t>Table-UDF / Virtual table</a:t>
            </a:r>
          </a:p>
        </p:txBody>
      </p:sp>
      <p:sp>
        <p:nvSpPr>
          <p:cNvPr id="101" name="Double Wave 100">
            <a:extLst>
              <a:ext uri="{FF2B5EF4-FFF2-40B4-BE49-F238E27FC236}">
                <a16:creationId xmlns:a16="http://schemas.microsoft.com/office/drawing/2014/main" id="{13F681F7-AABA-BE4E-8514-604F7E403057}"/>
              </a:ext>
            </a:extLst>
          </p:cNvPr>
          <p:cNvSpPr/>
          <p:nvPr/>
        </p:nvSpPr>
        <p:spPr>
          <a:xfrm>
            <a:off x="9912441" y="13882489"/>
            <a:ext cx="3232893" cy="844203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halkboard" panose="03050602040202020205" pitchFamily="66" charset="77"/>
              </a:rPr>
              <a:t>Architecture</a:t>
            </a:r>
          </a:p>
        </p:txBody>
      </p:sp>
      <p:sp>
        <p:nvSpPr>
          <p:cNvPr id="102" name="Double Wave 101">
            <a:extLst>
              <a:ext uri="{FF2B5EF4-FFF2-40B4-BE49-F238E27FC236}">
                <a16:creationId xmlns:a16="http://schemas.microsoft.com/office/drawing/2014/main" id="{F4ED2EA3-B979-5046-A878-DE7192D42F91}"/>
              </a:ext>
            </a:extLst>
          </p:cNvPr>
          <p:cNvSpPr/>
          <p:nvPr/>
        </p:nvSpPr>
        <p:spPr>
          <a:xfrm>
            <a:off x="24327297" y="13993726"/>
            <a:ext cx="2104451" cy="844203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halkboard" panose="03050602040202020205" pitchFamily="66" charset="77"/>
              </a:rPr>
              <a:t>Usage</a:t>
            </a:r>
          </a:p>
        </p:txBody>
      </p:sp>
      <p:sp>
        <p:nvSpPr>
          <p:cNvPr id="103" name="Double Wave 102">
            <a:extLst>
              <a:ext uri="{FF2B5EF4-FFF2-40B4-BE49-F238E27FC236}">
                <a16:creationId xmlns:a16="http://schemas.microsoft.com/office/drawing/2014/main" id="{5CEBA9E7-F811-5A4D-8221-141449BB7E00}"/>
              </a:ext>
            </a:extLst>
          </p:cNvPr>
          <p:cNvSpPr/>
          <p:nvPr/>
        </p:nvSpPr>
        <p:spPr>
          <a:xfrm>
            <a:off x="22592487" y="22609652"/>
            <a:ext cx="3829975" cy="1445175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400" dirty="0" err="1">
                <a:solidFill>
                  <a:schemeClr val="tx1"/>
                </a:solidFill>
                <a:latin typeface="Chalkboard" panose="03050602040202020205" pitchFamily="66" charset="77"/>
              </a:rPr>
              <a:t>TabularData</a:t>
            </a:r>
            <a:r>
              <a:rPr lang="en-US" sz="3400" dirty="0">
                <a:solidFill>
                  <a:schemeClr val="tx1"/>
                </a:solidFill>
                <a:latin typeface="Chalkboard" panose="03050602040202020205" pitchFamily="66" charset="77"/>
              </a:rPr>
              <a:t> Unified Abstraction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2B4230-F58F-5942-AF6D-D8BC82953386}"/>
              </a:ext>
            </a:extLst>
          </p:cNvPr>
          <p:cNvSpPr/>
          <p:nvPr/>
        </p:nvSpPr>
        <p:spPr>
          <a:xfrm>
            <a:off x="1245592" y="15756947"/>
            <a:ext cx="4492870" cy="63240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793C838-E43E-004B-9E37-47068DCAA617}"/>
              </a:ext>
            </a:extLst>
          </p:cNvPr>
          <p:cNvSpPr/>
          <p:nvPr/>
        </p:nvSpPr>
        <p:spPr>
          <a:xfrm>
            <a:off x="1459896" y="16521992"/>
            <a:ext cx="1299392" cy="524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9900FC-0546-2B43-9F52-762F9F2E818C}"/>
              </a:ext>
            </a:extLst>
          </p:cNvPr>
          <p:cNvSpPr/>
          <p:nvPr/>
        </p:nvSpPr>
        <p:spPr>
          <a:xfrm>
            <a:off x="3143181" y="16521992"/>
            <a:ext cx="2329809" cy="5248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7165DF5-F2DC-DD48-A550-6A71F7C6F285}"/>
              </a:ext>
            </a:extLst>
          </p:cNvPr>
          <p:cNvSpPr txBox="1"/>
          <p:nvPr/>
        </p:nvSpPr>
        <p:spPr>
          <a:xfrm>
            <a:off x="1484102" y="15665859"/>
            <a:ext cx="378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Python Interpreter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27804C8-6692-4D49-9A77-61FA5717A1FD}"/>
              </a:ext>
            </a:extLst>
          </p:cNvPr>
          <p:cNvSpPr/>
          <p:nvPr/>
        </p:nvSpPr>
        <p:spPr>
          <a:xfrm>
            <a:off x="1055605" y="14954521"/>
            <a:ext cx="4918830" cy="747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8FC530-3D6B-3442-8667-76E5A1438EF7}"/>
              </a:ext>
            </a:extLst>
          </p:cNvPr>
          <p:cNvSpPr txBox="1"/>
          <p:nvPr/>
        </p:nvSpPr>
        <p:spPr>
          <a:xfrm>
            <a:off x="1055605" y="14848333"/>
            <a:ext cx="4948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Client System</a:t>
            </a:r>
          </a:p>
        </p:txBody>
      </p:sp>
      <p:sp>
        <p:nvSpPr>
          <p:cNvPr id="111" name="Left-Right Arrow 110">
            <a:extLst>
              <a:ext uri="{FF2B5EF4-FFF2-40B4-BE49-F238E27FC236}">
                <a16:creationId xmlns:a16="http://schemas.microsoft.com/office/drawing/2014/main" id="{80693A79-2D11-4F4E-B370-06940C9BC124}"/>
              </a:ext>
            </a:extLst>
          </p:cNvPr>
          <p:cNvSpPr/>
          <p:nvPr/>
        </p:nvSpPr>
        <p:spPr>
          <a:xfrm>
            <a:off x="2486940" y="17972854"/>
            <a:ext cx="919097" cy="304993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BED07D-0009-4C4F-92AF-A959E03FCA86}"/>
              </a:ext>
            </a:extLst>
          </p:cNvPr>
          <p:cNvSpPr/>
          <p:nvPr/>
        </p:nvSpPr>
        <p:spPr>
          <a:xfrm>
            <a:off x="6810309" y="15767545"/>
            <a:ext cx="4290554" cy="6313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883412C-BE02-254F-B332-BD53169DF074}"/>
              </a:ext>
            </a:extLst>
          </p:cNvPr>
          <p:cNvSpPr/>
          <p:nvPr/>
        </p:nvSpPr>
        <p:spPr>
          <a:xfrm>
            <a:off x="6580937" y="14958827"/>
            <a:ext cx="6826411" cy="747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E1D6E1-2E02-314D-8AB6-6D45E8DAD72B}"/>
              </a:ext>
            </a:extLst>
          </p:cNvPr>
          <p:cNvSpPr txBox="1"/>
          <p:nvPr/>
        </p:nvSpPr>
        <p:spPr>
          <a:xfrm>
            <a:off x="9323881" y="14833618"/>
            <a:ext cx="25509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RDBMS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D973C06-4CA4-D545-9372-2F20591D40EF}"/>
              </a:ext>
            </a:extLst>
          </p:cNvPr>
          <p:cNvSpPr/>
          <p:nvPr/>
        </p:nvSpPr>
        <p:spPr>
          <a:xfrm>
            <a:off x="7013652" y="16521991"/>
            <a:ext cx="3779479" cy="5248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17F504-173D-D545-9122-843058C67AE4}"/>
              </a:ext>
            </a:extLst>
          </p:cNvPr>
          <p:cNvSpPr txBox="1"/>
          <p:nvPr/>
        </p:nvSpPr>
        <p:spPr>
          <a:xfrm>
            <a:off x="8625383" y="17982002"/>
            <a:ext cx="157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AIDA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49A45D-E462-024E-B4E9-62864853EAF6}"/>
              </a:ext>
            </a:extLst>
          </p:cNvPr>
          <p:cNvSpPr/>
          <p:nvPr/>
        </p:nvSpPr>
        <p:spPr>
          <a:xfrm>
            <a:off x="11122985" y="15767544"/>
            <a:ext cx="2052832" cy="169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83ED549-77DC-244B-8247-05A6869F84DA}"/>
              </a:ext>
            </a:extLst>
          </p:cNvPr>
          <p:cNvSpPr/>
          <p:nvPr/>
        </p:nvSpPr>
        <p:spPr>
          <a:xfrm>
            <a:off x="11040482" y="15776844"/>
            <a:ext cx="329414" cy="1669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A06EAB-E09D-2B46-981C-67021DBD90A1}"/>
              </a:ext>
            </a:extLst>
          </p:cNvPr>
          <p:cNvSpPr/>
          <p:nvPr/>
        </p:nvSpPr>
        <p:spPr>
          <a:xfrm>
            <a:off x="11387677" y="16521992"/>
            <a:ext cx="1691131" cy="748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CABE09F-B2F5-0A41-A833-ADAAF216BC09}"/>
              </a:ext>
            </a:extLst>
          </p:cNvPr>
          <p:cNvSpPr/>
          <p:nvPr/>
        </p:nvSpPr>
        <p:spPr>
          <a:xfrm>
            <a:off x="11511334" y="16506825"/>
            <a:ext cx="1419989" cy="6599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NumPy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E923B2F-738F-9345-A7F0-6DC6897107B9}"/>
              </a:ext>
            </a:extLst>
          </p:cNvPr>
          <p:cNvSpPr/>
          <p:nvPr/>
        </p:nvSpPr>
        <p:spPr>
          <a:xfrm>
            <a:off x="11283148" y="17618877"/>
            <a:ext cx="1896931" cy="4462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23" name="Can 122">
            <a:extLst>
              <a:ext uri="{FF2B5EF4-FFF2-40B4-BE49-F238E27FC236}">
                <a16:creationId xmlns:a16="http://schemas.microsoft.com/office/drawing/2014/main" id="{F2C78BD4-AE97-2A40-BD85-783CE4685D52}"/>
              </a:ext>
            </a:extLst>
          </p:cNvPr>
          <p:cNvSpPr/>
          <p:nvPr/>
        </p:nvSpPr>
        <p:spPr>
          <a:xfrm>
            <a:off x="11601660" y="20132605"/>
            <a:ext cx="1188452" cy="36157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9F9AB56-064B-794D-9257-1186FA8EBA05}"/>
              </a:ext>
            </a:extLst>
          </p:cNvPr>
          <p:cNvSpPr/>
          <p:nvPr/>
        </p:nvSpPr>
        <p:spPr>
          <a:xfrm>
            <a:off x="11409435" y="17743714"/>
            <a:ext cx="1599103" cy="12717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SQL Engine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DE48A6F2-FAA4-2642-8974-F4A140078C68}"/>
              </a:ext>
            </a:extLst>
          </p:cNvPr>
          <p:cNvSpPr/>
          <p:nvPr/>
        </p:nvSpPr>
        <p:spPr>
          <a:xfrm>
            <a:off x="11349327" y="19121649"/>
            <a:ext cx="1896931" cy="5067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Tables</a:t>
            </a:r>
          </a:p>
        </p:txBody>
      </p:sp>
      <p:sp>
        <p:nvSpPr>
          <p:cNvPr id="126" name="Left-Right Arrow 125">
            <a:extLst>
              <a:ext uri="{FF2B5EF4-FFF2-40B4-BE49-F238E27FC236}">
                <a16:creationId xmlns:a16="http://schemas.microsoft.com/office/drawing/2014/main" id="{99972167-175C-374E-93E1-71AF00151327}"/>
              </a:ext>
            </a:extLst>
          </p:cNvPr>
          <p:cNvSpPr/>
          <p:nvPr/>
        </p:nvSpPr>
        <p:spPr>
          <a:xfrm>
            <a:off x="10555887" y="16944651"/>
            <a:ext cx="1080000" cy="286458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27" name="Left-Right Arrow 126">
            <a:extLst>
              <a:ext uri="{FF2B5EF4-FFF2-40B4-BE49-F238E27FC236}">
                <a16:creationId xmlns:a16="http://schemas.microsoft.com/office/drawing/2014/main" id="{EFCA4A5F-F838-BC48-A2E7-234C5EF60437}"/>
              </a:ext>
            </a:extLst>
          </p:cNvPr>
          <p:cNvSpPr/>
          <p:nvPr/>
        </p:nvSpPr>
        <p:spPr>
          <a:xfrm>
            <a:off x="10563932" y="18121613"/>
            <a:ext cx="1080000" cy="286458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28" name="Bevel 127">
            <a:extLst>
              <a:ext uri="{FF2B5EF4-FFF2-40B4-BE49-F238E27FC236}">
                <a16:creationId xmlns:a16="http://schemas.microsoft.com/office/drawing/2014/main" id="{CF40798B-6A3E-7F4E-83EF-E61BE75D2430}"/>
              </a:ext>
            </a:extLst>
          </p:cNvPr>
          <p:cNvSpPr/>
          <p:nvPr/>
        </p:nvSpPr>
        <p:spPr>
          <a:xfrm>
            <a:off x="8119350" y="18813897"/>
            <a:ext cx="2526297" cy="752847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TabularData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9" name="Bevel 128">
            <a:extLst>
              <a:ext uri="{FF2B5EF4-FFF2-40B4-BE49-F238E27FC236}">
                <a16:creationId xmlns:a16="http://schemas.microsoft.com/office/drawing/2014/main" id="{BC50BE2B-EE40-AC4F-9183-2AE6CFA86110}"/>
              </a:ext>
            </a:extLst>
          </p:cNvPr>
          <p:cNvSpPr/>
          <p:nvPr/>
        </p:nvSpPr>
        <p:spPr>
          <a:xfrm>
            <a:off x="7845609" y="16649967"/>
            <a:ext cx="2596589" cy="752847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TabularData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A5D7493E-4CAD-A04E-A945-F1E9E229C567}"/>
              </a:ext>
            </a:extLst>
          </p:cNvPr>
          <p:cNvSpPr/>
          <p:nvPr/>
        </p:nvSpPr>
        <p:spPr>
          <a:xfrm rot="16200000">
            <a:off x="4997753" y="18815519"/>
            <a:ext cx="4892214" cy="4897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      RMI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B1131E-109E-D647-A6C9-24162E323D59}"/>
              </a:ext>
            </a:extLst>
          </p:cNvPr>
          <p:cNvSpPr txBox="1"/>
          <p:nvPr/>
        </p:nvSpPr>
        <p:spPr>
          <a:xfrm>
            <a:off x="3376521" y="17557497"/>
            <a:ext cx="132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AIDA Client API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84EC3CE-DECE-574C-937E-6FDD5D280CDC}"/>
              </a:ext>
            </a:extLst>
          </p:cNvPr>
          <p:cNvSpPr/>
          <p:nvPr/>
        </p:nvSpPr>
        <p:spPr>
          <a:xfrm rot="16200000">
            <a:off x="2593297" y="18795525"/>
            <a:ext cx="4892214" cy="529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      RMI</a:t>
            </a:r>
          </a:p>
        </p:txBody>
      </p:sp>
      <p:sp>
        <p:nvSpPr>
          <p:cNvPr id="133" name="Left-Right Arrow 132">
            <a:extLst>
              <a:ext uri="{FF2B5EF4-FFF2-40B4-BE49-F238E27FC236}">
                <a16:creationId xmlns:a16="http://schemas.microsoft.com/office/drawing/2014/main" id="{AF37B179-588A-CD4D-8956-68E370C71E86}"/>
              </a:ext>
            </a:extLst>
          </p:cNvPr>
          <p:cNvSpPr/>
          <p:nvPr/>
        </p:nvSpPr>
        <p:spPr>
          <a:xfrm>
            <a:off x="4961058" y="19951252"/>
            <a:ext cx="2808000" cy="306574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6052B9D7-F30C-6E4C-B11D-18CBB281A734}"/>
              </a:ext>
            </a:extLst>
          </p:cNvPr>
          <p:cNvSpPr/>
          <p:nvPr/>
        </p:nvSpPr>
        <p:spPr>
          <a:xfrm>
            <a:off x="3249927" y="16809887"/>
            <a:ext cx="1404467" cy="63760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Stub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36A21E4-6688-2A4B-9EF9-CAD64684C654}"/>
              </a:ext>
            </a:extLst>
          </p:cNvPr>
          <p:cNvCxnSpPr>
            <a:cxnSpLocks/>
          </p:cNvCxnSpPr>
          <p:nvPr/>
        </p:nvCxnSpPr>
        <p:spPr>
          <a:xfrm>
            <a:off x="4603608" y="17026437"/>
            <a:ext cx="3240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Parallelogram 135">
            <a:extLst>
              <a:ext uri="{FF2B5EF4-FFF2-40B4-BE49-F238E27FC236}">
                <a16:creationId xmlns:a16="http://schemas.microsoft.com/office/drawing/2014/main" id="{E23CD358-AF41-3A47-8DEA-CC3F8C47C4A4}"/>
              </a:ext>
            </a:extLst>
          </p:cNvPr>
          <p:cNvSpPr/>
          <p:nvPr/>
        </p:nvSpPr>
        <p:spPr>
          <a:xfrm>
            <a:off x="3242612" y="19287638"/>
            <a:ext cx="1404467" cy="63760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Stub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39A2A18-18A7-9D40-AF12-A2695F844421}"/>
              </a:ext>
            </a:extLst>
          </p:cNvPr>
          <p:cNvCxnSpPr>
            <a:cxnSpLocks/>
          </p:cNvCxnSpPr>
          <p:nvPr/>
        </p:nvCxnSpPr>
        <p:spPr>
          <a:xfrm>
            <a:off x="4594671" y="19455089"/>
            <a:ext cx="34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77BB034-4C49-CD42-B07F-FD702F7564A4}"/>
              </a:ext>
            </a:extLst>
          </p:cNvPr>
          <p:cNvSpPr txBox="1"/>
          <p:nvPr/>
        </p:nvSpPr>
        <p:spPr>
          <a:xfrm>
            <a:off x="7122037" y="15678264"/>
            <a:ext cx="575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Embedded Python Interpreter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8D2FEF0-958C-DB49-9C40-EDE36CCABF24}"/>
              </a:ext>
            </a:extLst>
          </p:cNvPr>
          <p:cNvSpPr txBox="1"/>
          <p:nvPr/>
        </p:nvSpPr>
        <p:spPr>
          <a:xfrm>
            <a:off x="1525602" y="17556010"/>
            <a:ext cx="1351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 Code Space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7D9401-08D4-0D4E-A68F-41A54F2C50D3}"/>
              </a:ext>
            </a:extLst>
          </p:cNvPr>
          <p:cNvGrpSpPr/>
          <p:nvPr/>
        </p:nvGrpSpPr>
        <p:grpSpPr>
          <a:xfrm>
            <a:off x="7951269" y="19903751"/>
            <a:ext cx="2752018" cy="1726734"/>
            <a:chOff x="4532843" y="34029258"/>
            <a:chExt cx="2752018" cy="172673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A9CD4C1-E00A-FC48-975F-43737B256838}"/>
                </a:ext>
              </a:extLst>
            </p:cNvPr>
            <p:cNvSpPr/>
            <p:nvPr/>
          </p:nvSpPr>
          <p:spPr>
            <a:xfrm>
              <a:off x="4532843" y="34029258"/>
              <a:ext cx="2752018" cy="17267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732B15-F86E-474E-B0EE-C8D4A427C1C5}"/>
                </a:ext>
              </a:extLst>
            </p:cNvPr>
            <p:cNvSpPr/>
            <p:nvPr/>
          </p:nvSpPr>
          <p:spPr>
            <a:xfrm>
              <a:off x="4572212" y="34095117"/>
              <a:ext cx="2035065" cy="4111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Matplotlib</a:t>
              </a: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7CFD6546-C336-8B48-9360-3FF4B6D8D450}"/>
                </a:ext>
              </a:extLst>
            </p:cNvPr>
            <p:cNvSpPr/>
            <p:nvPr/>
          </p:nvSpPr>
          <p:spPr>
            <a:xfrm>
              <a:off x="4565442" y="35236202"/>
              <a:ext cx="2631774" cy="4312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Visualization</a:t>
              </a:r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C8800F14-F1A7-5441-B551-40497113A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1337" y="34554365"/>
              <a:ext cx="1083608" cy="751403"/>
            </a:xfrm>
            <a:prstGeom prst="rect">
              <a:avLst/>
            </a:prstGeom>
          </p:spPr>
        </p:pic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E9354CD-C7A5-1F42-B675-6684F8086756}"/>
                </a:ext>
              </a:extLst>
            </p:cNvPr>
            <p:cNvSpPr/>
            <p:nvPr/>
          </p:nvSpPr>
          <p:spPr>
            <a:xfrm>
              <a:off x="5859549" y="34686391"/>
              <a:ext cx="1292730" cy="4210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err="1">
                  <a:solidFill>
                    <a:schemeClr val="tx1"/>
                  </a:solidFill>
                </a:rPr>
                <a:t>Plotly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A0E1A415-EC18-0A4C-AE50-946C6E9F5E08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115" y="20407900"/>
            <a:ext cx="1083608" cy="751403"/>
          </a:xfrm>
          <a:prstGeom prst="rect">
            <a:avLst/>
          </a:prstGeom>
        </p:spPr>
      </p:pic>
      <p:sp>
        <p:nvSpPr>
          <p:cNvPr id="148" name="Can 147">
            <a:extLst>
              <a:ext uri="{FF2B5EF4-FFF2-40B4-BE49-F238E27FC236}">
                <a16:creationId xmlns:a16="http://schemas.microsoft.com/office/drawing/2014/main" id="{B8CB0385-6745-5342-A22C-1F55A29C3C8E}"/>
              </a:ext>
            </a:extLst>
          </p:cNvPr>
          <p:cNvSpPr/>
          <p:nvPr/>
        </p:nvSpPr>
        <p:spPr>
          <a:xfrm>
            <a:off x="11629368" y="19661551"/>
            <a:ext cx="1188452" cy="36157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50" name="Can 149">
            <a:extLst>
              <a:ext uri="{FF2B5EF4-FFF2-40B4-BE49-F238E27FC236}">
                <a16:creationId xmlns:a16="http://schemas.microsoft.com/office/drawing/2014/main" id="{7ED96C65-C150-BA44-878C-E432555CBDD9}"/>
              </a:ext>
            </a:extLst>
          </p:cNvPr>
          <p:cNvSpPr/>
          <p:nvPr/>
        </p:nvSpPr>
        <p:spPr>
          <a:xfrm>
            <a:off x="11629369" y="21074715"/>
            <a:ext cx="1188452" cy="36157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51" name="Can 150">
            <a:extLst>
              <a:ext uri="{FF2B5EF4-FFF2-40B4-BE49-F238E27FC236}">
                <a16:creationId xmlns:a16="http://schemas.microsoft.com/office/drawing/2014/main" id="{45131C03-079F-BB4D-97E6-C90BCBAF8FC2}"/>
              </a:ext>
            </a:extLst>
          </p:cNvPr>
          <p:cNvSpPr/>
          <p:nvPr/>
        </p:nvSpPr>
        <p:spPr>
          <a:xfrm>
            <a:off x="11615513" y="20603661"/>
            <a:ext cx="1188452" cy="36157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152" name="Can 151">
            <a:extLst>
              <a:ext uri="{FF2B5EF4-FFF2-40B4-BE49-F238E27FC236}">
                <a16:creationId xmlns:a16="http://schemas.microsoft.com/office/drawing/2014/main" id="{15E15779-075E-F549-A5F0-7790408B4D5D}"/>
              </a:ext>
            </a:extLst>
          </p:cNvPr>
          <p:cNvSpPr/>
          <p:nvPr/>
        </p:nvSpPr>
        <p:spPr>
          <a:xfrm>
            <a:off x="11615513" y="21601189"/>
            <a:ext cx="1188452" cy="36157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EDC66A-7BCB-484E-9D4C-5E8556A3C84F}"/>
              </a:ext>
            </a:extLst>
          </p:cNvPr>
          <p:cNvCxnSpPr>
            <a:cxnSpLocks/>
          </p:cNvCxnSpPr>
          <p:nvPr/>
        </p:nvCxnSpPr>
        <p:spPr>
          <a:xfrm>
            <a:off x="4501152" y="20771272"/>
            <a:ext cx="3600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81BC57CD-01F2-F049-BC7B-97145F8A305B}"/>
              </a:ext>
            </a:extLst>
          </p:cNvPr>
          <p:cNvSpPr/>
          <p:nvPr/>
        </p:nvSpPr>
        <p:spPr>
          <a:xfrm rot="21366348">
            <a:off x="1863452" y="13312144"/>
            <a:ext cx="17920292" cy="2745257"/>
          </a:xfrm>
          <a:prstGeom prst="curvedDownArrow">
            <a:avLst>
              <a:gd name="adj1" fmla="val 34097"/>
              <a:gd name="adj2" fmla="val 80114"/>
              <a:gd name="adj3" fmla="val 22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Curved Down Arrow 148">
            <a:extLst>
              <a:ext uri="{FF2B5EF4-FFF2-40B4-BE49-F238E27FC236}">
                <a16:creationId xmlns:a16="http://schemas.microsoft.com/office/drawing/2014/main" id="{FA32B7D4-D15C-4A48-B4C7-DBCA9E751517}"/>
              </a:ext>
            </a:extLst>
          </p:cNvPr>
          <p:cNvSpPr/>
          <p:nvPr/>
        </p:nvSpPr>
        <p:spPr>
          <a:xfrm rot="1820650" flipV="1">
            <a:off x="8762604" y="21469252"/>
            <a:ext cx="8759470" cy="1996231"/>
          </a:xfrm>
          <a:prstGeom prst="curvedDownArrow">
            <a:avLst>
              <a:gd name="adj1" fmla="val 34097"/>
              <a:gd name="adj2" fmla="val 80114"/>
              <a:gd name="adj3" fmla="val 22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55263-89A7-EF47-8AEE-FF5B7EA08A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7699" y="30365238"/>
            <a:ext cx="7797800" cy="40005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99E3519-2A81-304F-A42D-864F76103429}"/>
              </a:ext>
            </a:extLst>
          </p:cNvPr>
          <p:cNvGrpSpPr/>
          <p:nvPr/>
        </p:nvGrpSpPr>
        <p:grpSpPr>
          <a:xfrm>
            <a:off x="527113" y="34742454"/>
            <a:ext cx="26374948" cy="1396699"/>
            <a:chOff x="527113" y="34989593"/>
            <a:chExt cx="26374948" cy="1396699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784E3CA-8278-A34F-9635-75DCD675BBE3}"/>
                </a:ext>
              </a:extLst>
            </p:cNvPr>
            <p:cNvSpPr/>
            <p:nvPr/>
          </p:nvSpPr>
          <p:spPr>
            <a:xfrm>
              <a:off x="527113" y="34989593"/>
              <a:ext cx="26374948" cy="13966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4406C94-6E63-0A47-9FA0-B11BB9417AF3}"/>
                </a:ext>
              </a:extLst>
            </p:cNvPr>
            <p:cNvSpPr txBox="1"/>
            <p:nvPr/>
          </p:nvSpPr>
          <p:spPr>
            <a:xfrm>
              <a:off x="645880" y="35091026"/>
              <a:ext cx="260974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SzPct val="100000"/>
              </a:pPr>
              <a:r>
                <a:rPr lang="en-CA" sz="2400" b="1" dirty="0">
                  <a:latin typeface="Courier" pitchFamily="2" charset="0"/>
                </a:rPr>
                <a:t>[1]</a:t>
              </a:r>
              <a:r>
                <a:rPr lang="en-CA" sz="2400" dirty="0">
                  <a:latin typeface="Chalkboard" panose="03050602040202020205" pitchFamily="66" charset="77"/>
                </a:rPr>
                <a:t> </a:t>
              </a:r>
              <a:r>
                <a:rPr lang="en-CA" sz="2400" dirty="0">
                  <a:latin typeface="Helvetica" pitchFamily="2" charset="0"/>
                </a:rPr>
                <a:t>JV </a:t>
              </a:r>
              <a:r>
                <a:rPr lang="en-CA" sz="2400" dirty="0" err="1">
                  <a:latin typeface="Helvetica" pitchFamily="2" charset="0"/>
                </a:rPr>
                <a:t>D’Silva</a:t>
              </a:r>
              <a:r>
                <a:rPr lang="en-CA" sz="2400" dirty="0">
                  <a:latin typeface="Helvetica" pitchFamily="2" charset="0"/>
                </a:rPr>
                <a:t>, F De Moor, B </a:t>
              </a:r>
              <a:r>
                <a:rPr lang="en-CA" sz="2400" dirty="0" err="1">
                  <a:latin typeface="Helvetica" pitchFamily="2" charset="0"/>
                </a:rPr>
                <a:t>Kemme</a:t>
              </a:r>
              <a:r>
                <a:rPr lang="en-CA" sz="2400" dirty="0">
                  <a:latin typeface="Chalkboard" panose="03050602040202020205" pitchFamily="66" charset="77"/>
                </a:rPr>
                <a:t>. </a:t>
              </a:r>
              <a:r>
                <a:rPr lang="en-CA" sz="2400" i="1" dirty="0">
                  <a:latin typeface="Chalkboard" panose="03050602040202020205" pitchFamily="66" charset="77"/>
                </a:rPr>
                <a:t>Making an RDBMS Data Scientist Friendly: Advanced In-database Interactive Analytics with Visualization Support.</a:t>
              </a:r>
              <a:r>
                <a:rPr lang="en-CA" sz="2400" dirty="0">
                  <a:latin typeface="Chalkboard" panose="03050602040202020205" pitchFamily="66" charset="77"/>
                </a:rPr>
                <a:t> </a:t>
              </a:r>
              <a:r>
                <a:rPr lang="en-CA" sz="2400" dirty="0">
                  <a:latin typeface="Helvetica" pitchFamily="2" charset="0"/>
                </a:rPr>
                <a:t>PVLDB, 12(12):1930-1933 , 2019.</a:t>
              </a:r>
            </a:p>
            <a:p>
              <a:pPr>
                <a:buSzPct val="100000"/>
              </a:pPr>
              <a:r>
                <a:rPr lang="en-CA" sz="2400" b="1" dirty="0">
                  <a:latin typeface="Courier" pitchFamily="2" charset="0"/>
                </a:rPr>
                <a:t>[2]</a:t>
              </a:r>
              <a:r>
                <a:rPr lang="en-CA" sz="2400" dirty="0">
                  <a:latin typeface="Chalkboard" panose="03050602040202020205" pitchFamily="66" charset="77"/>
                </a:rPr>
                <a:t> </a:t>
              </a:r>
              <a:r>
                <a:rPr lang="en-CA" sz="2400" dirty="0">
                  <a:latin typeface="Helvetica" pitchFamily="2" charset="0"/>
                </a:rPr>
                <a:t>JV </a:t>
              </a:r>
              <a:r>
                <a:rPr lang="en-CA" sz="2400" dirty="0" err="1">
                  <a:latin typeface="Helvetica" pitchFamily="2" charset="0"/>
                </a:rPr>
                <a:t>D’Silva</a:t>
              </a:r>
              <a:r>
                <a:rPr lang="en-CA" sz="2400" dirty="0">
                  <a:latin typeface="Helvetica" pitchFamily="2" charset="0"/>
                </a:rPr>
                <a:t>, F De Moor, B </a:t>
              </a:r>
              <a:r>
                <a:rPr lang="en-CA" sz="2400" dirty="0" err="1">
                  <a:latin typeface="Helvetica" pitchFamily="2" charset="0"/>
                </a:rPr>
                <a:t>Kemme</a:t>
              </a:r>
              <a:r>
                <a:rPr lang="en-CA" sz="2400" dirty="0">
                  <a:latin typeface="Chalkboard" panose="03050602040202020205" pitchFamily="66" charset="77"/>
                </a:rPr>
                <a:t>. </a:t>
              </a:r>
              <a:r>
                <a:rPr lang="en-CA" sz="2400" i="1" dirty="0">
                  <a:latin typeface="Chalkboard" panose="03050602040202020205" pitchFamily="66" charset="77"/>
                </a:rPr>
                <a:t>AIDA – Abstraction for Advanced In-database Analytics.</a:t>
              </a:r>
              <a:r>
                <a:rPr lang="en-CA" sz="2400" dirty="0">
                  <a:latin typeface="Chalkboard" panose="03050602040202020205" pitchFamily="66" charset="77"/>
                </a:rPr>
                <a:t> </a:t>
              </a:r>
              <a:r>
                <a:rPr lang="en-CA" sz="2400" dirty="0">
                  <a:latin typeface="Helvetica" pitchFamily="2" charset="0"/>
                </a:rPr>
                <a:t>PVLDB, 11(11):1400-1413 , 2019.</a:t>
              </a:r>
            </a:p>
            <a:p>
              <a:pPr>
                <a:buSzPct val="100000"/>
              </a:pPr>
              <a:r>
                <a:rPr lang="en-CA" sz="2400" b="1" dirty="0">
                  <a:latin typeface="Courier" pitchFamily="2" charset="0"/>
                </a:rPr>
                <a:t>[3]</a:t>
              </a:r>
              <a:r>
                <a:rPr lang="en-CA" sz="2400" dirty="0">
                  <a:latin typeface="Chalkboard" panose="03050602040202020205" pitchFamily="66" charset="77"/>
                </a:rPr>
                <a:t> </a:t>
              </a:r>
              <a:r>
                <a:rPr lang="en-CA" sz="2400" dirty="0">
                  <a:latin typeface="Helvetica" pitchFamily="2" charset="0"/>
                </a:rPr>
                <a:t>JV </a:t>
              </a:r>
              <a:r>
                <a:rPr lang="en-CA" sz="2400" dirty="0" err="1">
                  <a:latin typeface="Helvetica" pitchFamily="2" charset="0"/>
                </a:rPr>
                <a:t>D’Silva</a:t>
              </a:r>
              <a:r>
                <a:rPr lang="en-CA" sz="2400" dirty="0">
                  <a:latin typeface="Helvetica" pitchFamily="2" charset="0"/>
                </a:rPr>
                <a:t>, F De Moor, B </a:t>
              </a:r>
              <a:r>
                <a:rPr lang="en-CA" sz="2400" dirty="0" err="1">
                  <a:latin typeface="Helvetica" pitchFamily="2" charset="0"/>
                </a:rPr>
                <a:t>Kemme</a:t>
              </a:r>
              <a:r>
                <a:rPr lang="en-CA" sz="2400" dirty="0">
                  <a:latin typeface="Chalkboard" panose="03050602040202020205" pitchFamily="66" charset="77"/>
                </a:rPr>
                <a:t>. </a:t>
              </a:r>
              <a:r>
                <a:rPr lang="en-CA" sz="2400" i="1" dirty="0">
                  <a:latin typeface="Chalkboard" panose="03050602040202020205" pitchFamily="66" charset="77"/>
                </a:rPr>
                <a:t>Keep Your Host Language Object and Also Query it: A Case for SQL Query Support in RDBMS for Host Language Objects.</a:t>
              </a:r>
              <a:r>
                <a:rPr lang="en-CA" sz="2400" dirty="0">
                  <a:latin typeface="Chalkboard" panose="03050602040202020205" pitchFamily="66" charset="77"/>
                </a:rPr>
                <a:t> </a:t>
              </a:r>
              <a:r>
                <a:rPr lang="en-CA" sz="2400" dirty="0">
                  <a:latin typeface="Helvetica" pitchFamily="2" charset="0"/>
                </a:rPr>
                <a:t>SSDBM, 2019.</a:t>
              </a:r>
              <a:endParaRPr lang="en-CA" sz="2400" dirty="0">
                <a:latin typeface="Chalkboard" panose="03050602040202020205" pitchFamily="66" charset="77"/>
              </a:endParaRP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19202EB-1C08-C445-848B-1F6A738A595B}"/>
              </a:ext>
            </a:extLst>
          </p:cNvPr>
          <p:cNvGraphicFramePr>
            <a:graphicFrameLocks noGrp="1"/>
          </p:cNvGraphicFramePr>
          <p:nvPr/>
        </p:nvGraphicFramePr>
        <p:xfrm>
          <a:off x="8863025" y="30519504"/>
          <a:ext cx="1774879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37335233"/>
                    </a:ext>
                  </a:extLst>
                </a:gridCol>
                <a:gridCol w="2796604">
                  <a:extLst>
                    <a:ext uri="{9D8B030D-6E8A-4147-A177-3AD203B41FA5}">
                      <a16:colId xmlns:a16="http://schemas.microsoft.com/office/drawing/2014/main" val="4242548261"/>
                    </a:ext>
                  </a:extLst>
                </a:gridCol>
                <a:gridCol w="2551621">
                  <a:extLst>
                    <a:ext uri="{9D8B030D-6E8A-4147-A177-3AD203B41FA5}">
                      <a16:colId xmlns:a16="http://schemas.microsoft.com/office/drawing/2014/main" val="3817499935"/>
                    </a:ext>
                  </a:extLst>
                </a:gridCol>
                <a:gridCol w="2832925">
                  <a:extLst>
                    <a:ext uri="{9D8B030D-6E8A-4147-A177-3AD203B41FA5}">
                      <a16:colId xmlns:a16="http://schemas.microsoft.com/office/drawing/2014/main" val="2229832420"/>
                    </a:ext>
                  </a:extLst>
                </a:gridCol>
                <a:gridCol w="2406459">
                  <a:extLst>
                    <a:ext uri="{9D8B030D-6E8A-4147-A177-3AD203B41FA5}">
                      <a16:colId xmlns:a16="http://schemas.microsoft.com/office/drawing/2014/main" val="1414419157"/>
                    </a:ext>
                  </a:extLst>
                </a:gridCol>
                <a:gridCol w="2989517">
                  <a:extLst>
                    <a:ext uri="{9D8B030D-6E8A-4147-A177-3AD203B41FA5}">
                      <a16:colId xmlns:a16="http://schemas.microsoft.com/office/drawing/2014/main" val="3602110226"/>
                    </a:ext>
                  </a:extLst>
                </a:gridCol>
                <a:gridCol w="2299689">
                  <a:extLst>
                    <a:ext uri="{9D8B030D-6E8A-4147-A177-3AD203B41FA5}">
                      <a16:colId xmlns:a16="http://schemas.microsoft.com/office/drawing/2014/main" val="42347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Languages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Interactive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Incremental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Near-data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Unified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2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rgbClr val="C00000"/>
                          </a:solidFill>
                        </a:rPr>
                        <a:t>AIDA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29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rgbClr val="C00000"/>
                          </a:solidFill>
                        </a:rPr>
                        <a:t>DB UDF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Python,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9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rgbClr val="C00000"/>
                          </a:solidFill>
                        </a:rPr>
                        <a:t>pandas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9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rgbClr val="C00000"/>
                          </a:solidFill>
                        </a:rPr>
                        <a:t>Spark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Scala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838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17EFC-BE22-5B41-9248-4655C4BB4EC2}"/>
              </a:ext>
            </a:extLst>
          </p:cNvPr>
          <p:cNvGrpSpPr/>
          <p:nvPr/>
        </p:nvGrpSpPr>
        <p:grpSpPr>
          <a:xfrm>
            <a:off x="10354950" y="29094943"/>
            <a:ext cx="6774655" cy="1093344"/>
            <a:chOff x="-6431471" y="29811543"/>
            <a:chExt cx="6774655" cy="1093344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1C195944-D016-7B46-8CDB-DAAC5AF4BF99}"/>
                </a:ext>
              </a:extLst>
            </p:cNvPr>
            <p:cNvSpPr/>
            <p:nvPr/>
          </p:nvSpPr>
          <p:spPr>
            <a:xfrm>
              <a:off x="-6431471" y="29811543"/>
              <a:ext cx="6774655" cy="109334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A4052A7-4A46-3842-A5D6-113E2FAB6868}"/>
                </a:ext>
              </a:extLst>
            </p:cNvPr>
            <p:cNvSpPr txBox="1"/>
            <p:nvPr/>
          </p:nvSpPr>
          <p:spPr>
            <a:xfrm>
              <a:off x="-6304731" y="29849641"/>
              <a:ext cx="6568401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500" dirty="0">
                  <a:solidFill>
                    <a:srgbClr val="002060"/>
                  </a:solidFill>
                  <a:latin typeface="Chalkboard" panose="03050602040202020205" pitchFamily="66" charset="77"/>
                </a:rPr>
                <a:t>System Comparisons</a:t>
              </a:r>
            </a:p>
          </p:txBody>
        </p:sp>
      </p:grpSp>
      <p:sp>
        <p:nvSpPr>
          <p:cNvPr id="177" name="Double Wave 176">
            <a:extLst>
              <a:ext uri="{FF2B5EF4-FFF2-40B4-BE49-F238E27FC236}">
                <a16:creationId xmlns:a16="http://schemas.microsoft.com/office/drawing/2014/main" id="{8133F112-0789-8746-AC96-5B56C808C7D9}"/>
              </a:ext>
            </a:extLst>
          </p:cNvPr>
          <p:cNvSpPr/>
          <p:nvPr/>
        </p:nvSpPr>
        <p:spPr>
          <a:xfrm>
            <a:off x="1096406" y="29651730"/>
            <a:ext cx="2561194" cy="644107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halkboard" panose="03050602040202020205" pitchFamily="66" charset="77"/>
              </a:rPr>
              <a:t>linear regression</a:t>
            </a:r>
          </a:p>
        </p:txBody>
      </p:sp>
      <p:sp>
        <p:nvSpPr>
          <p:cNvPr id="178" name="Double Wave 177">
            <a:extLst>
              <a:ext uri="{FF2B5EF4-FFF2-40B4-BE49-F238E27FC236}">
                <a16:creationId xmlns:a16="http://schemas.microsoft.com/office/drawing/2014/main" id="{64578E82-000F-374F-BF28-0481FDD2C885}"/>
              </a:ext>
            </a:extLst>
          </p:cNvPr>
          <p:cNvSpPr/>
          <p:nvPr/>
        </p:nvSpPr>
        <p:spPr>
          <a:xfrm>
            <a:off x="22852707" y="29645844"/>
            <a:ext cx="3446748" cy="675369"/>
          </a:xfrm>
          <a:prstGeom prst="doubleWave">
            <a:avLst>
              <a:gd name="adj1" fmla="val 413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halkboard" panose="03050602040202020205" pitchFamily="66" charset="77"/>
              </a:rPr>
              <a:t>Programming paradigms</a:t>
            </a:r>
          </a:p>
        </p:txBody>
      </p:sp>
    </p:spTree>
    <p:extLst>
      <p:ext uri="{BB962C8B-B14F-4D97-AF65-F5344CB8AC3E}">
        <p14:creationId xmlns:p14="http://schemas.microsoft.com/office/powerpoint/2010/main" val="50320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4009</TotalTime>
  <Words>1253</Words>
  <Application>Microsoft Macintosh PowerPoint</Application>
  <PresentationFormat>Custom</PresentationFormat>
  <Paragraphs>292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Apple Color Emoji</vt:lpstr>
      <vt:lpstr>Arial</vt:lpstr>
      <vt:lpstr>Calibri</vt:lpstr>
      <vt:lpstr>Calibri Light</vt:lpstr>
      <vt:lpstr>Chalkboard</vt:lpstr>
      <vt:lpstr>Courier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D'silva</dc:creator>
  <cp:lastModifiedBy>Joseph D'silva</cp:lastModifiedBy>
  <cp:revision>268</cp:revision>
  <cp:lastPrinted>2019-08-20T15:35:21Z</cp:lastPrinted>
  <dcterms:created xsi:type="dcterms:W3CDTF">2018-06-07T16:41:42Z</dcterms:created>
  <dcterms:modified xsi:type="dcterms:W3CDTF">2019-08-20T15:36:33Z</dcterms:modified>
</cp:coreProperties>
</file>