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5" r:id="rId7"/>
    <p:sldId id="260" r:id="rId8"/>
    <p:sldId id="261" r:id="rId9"/>
    <p:sldId id="263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\Desktop\Tufts%20Fall%202022\CS%20138\FInal%20Project\Data\model_data_df__simplified%20calc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Supply vs Demand Over One</a:t>
            </a:r>
            <a:r>
              <a:rPr lang="en-US" baseline="0"/>
              <a:t> Day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'model_data_df__simplified calcs'!$AE$29</c:f>
              <c:strCache>
                <c:ptCount val="1"/>
                <c:pt idx="0">
                  <c:v>Total Gen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'model_data_df__simplified calcs'!$AB$30:$AB$53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'model_data_df__simplified calcs'!$AE$30:$AE$53</c:f>
              <c:numCache>
                <c:formatCode>General</c:formatCode>
                <c:ptCount val="24"/>
                <c:pt idx="0">
                  <c:v>10.07</c:v>
                </c:pt>
                <c:pt idx="1">
                  <c:v>10.17</c:v>
                </c:pt>
                <c:pt idx="2">
                  <c:v>10.16</c:v>
                </c:pt>
                <c:pt idx="3">
                  <c:v>10.25</c:v>
                </c:pt>
                <c:pt idx="4">
                  <c:v>10.45</c:v>
                </c:pt>
                <c:pt idx="5">
                  <c:v>11.05</c:v>
                </c:pt>
                <c:pt idx="6">
                  <c:v>12.2</c:v>
                </c:pt>
                <c:pt idx="7">
                  <c:v>13.18</c:v>
                </c:pt>
                <c:pt idx="8">
                  <c:v>14.44</c:v>
                </c:pt>
                <c:pt idx="9">
                  <c:v>15.83</c:v>
                </c:pt>
                <c:pt idx="10">
                  <c:v>16.329999999999998</c:v>
                </c:pt>
                <c:pt idx="11">
                  <c:v>16.68</c:v>
                </c:pt>
                <c:pt idx="12">
                  <c:v>16.510000000000002</c:v>
                </c:pt>
                <c:pt idx="13">
                  <c:v>15.52</c:v>
                </c:pt>
                <c:pt idx="14">
                  <c:v>14.67</c:v>
                </c:pt>
                <c:pt idx="15">
                  <c:v>13.43</c:v>
                </c:pt>
                <c:pt idx="16">
                  <c:v>12.07</c:v>
                </c:pt>
                <c:pt idx="17">
                  <c:v>11.05</c:v>
                </c:pt>
                <c:pt idx="18">
                  <c:v>10.6</c:v>
                </c:pt>
                <c:pt idx="19">
                  <c:v>10.79</c:v>
                </c:pt>
                <c:pt idx="20">
                  <c:v>10.84</c:v>
                </c:pt>
                <c:pt idx="21">
                  <c:v>10.76</c:v>
                </c:pt>
                <c:pt idx="22">
                  <c:v>10.63</c:v>
                </c:pt>
                <c:pt idx="23">
                  <c:v>10.8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76-411E-A350-72C9E96AB310}"/>
            </c:ext>
          </c:extLst>
        </c:ser>
        <c:ser>
          <c:idx val="4"/>
          <c:order val="1"/>
          <c:tx>
            <c:strRef>
              <c:f>'model_data_df__simplified calcs'!$AF$29</c:f>
              <c:strCache>
                <c:ptCount val="1"/>
                <c:pt idx="0">
                  <c:v>Load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'model_data_df__simplified calcs'!$AB$30:$AB$53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'model_data_df__simplified calcs'!$AF$30:$AF$53</c:f>
              <c:numCache>
                <c:formatCode>General</c:formatCode>
                <c:ptCount val="24"/>
                <c:pt idx="0">
                  <c:v>11.39</c:v>
                </c:pt>
                <c:pt idx="1">
                  <c:v>10.98</c:v>
                </c:pt>
                <c:pt idx="2">
                  <c:v>10.62</c:v>
                </c:pt>
                <c:pt idx="3">
                  <c:v>10.47</c:v>
                </c:pt>
                <c:pt idx="4">
                  <c:v>10.6</c:v>
                </c:pt>
                <c:pt idx="5">
                  <c:v>11.17</c:v>
                </c:pt>
                <c:pt idx="6">
                  <c:v>11.81</c:v>
                </c:pt>
                <c:pt idx="7">
                  <c:v>12.4</c:v>
                </c:pt>
                <c:pt idx="8">
                  <c:v>12.75</c:v>
                </c:pt>
                <c:pt idx="9">
                  <c:v>12.88</c:v>
                </c:pt>
                <c:pt idx="10">
                  <c:v>12.99</c:v>
                </c:pt>
                <c:pt idx="11">
                  <c:v>13.04</c:v>
                </c:pt>
                <c:pt idx="12">
                  <c:v>13.01</c:v>
                </c:pt>
                <c:pt idx="13">
                  <c:v>13.04</c:v>
                </c:pt>
                <c:pt idx="14">
                  <c:v>13.12</c:v>
                </c:pt>
                <c:pt idx="15">
                  <c:v>13.33</c:v>
                </c:pt>
                <c:pt idx="16">
                  <c:v>13.7</c:v>
                </c:pt>
                <c:pt idx="17">
                  <c:v>13.97</c:v>
                </c:pt>
                <c:pt idx="18">
                  <c:v>13.78</c:v>
                </c:pt>
                <c:pt idx="19">
                  <c:v>13.44</c:v>
                </c:pt>
                <c:pt idx="20">
                  <c:v>12.98</c:v>
                </c:pt>
                <c:pt idx="21">
                  <c:v>12.84</c:v>
                </c:pt>
                <c:pt idx="22">
                  <c:v>12.42</c:v>
                </c:pt>
                <c:pt idx="23">
                  <c:v>11.87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76-411E-A350-72C9E96AB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299088"/>
        <c:axId val="540298128"/>
      </c:lineChart>
      <c:lineChart>
        <c:grouping val="standard"/>
        <c:varyColors val="0"/>
        <c:ser>
          <c:idx val="0"/>
          <c:order val="2"/>
          <c:tx>
            <c:strRef>
              <c:f>'model_data_df__simplified calcs'!$AH$29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val>
            <c:numRef>
              <c:f>'model_data_df__simplified calcs'!$AH$30:$AH$53</c:f>
              <c:numCache>
                <c:formatCode>General</c:formatCode>
                <c:ptCount val="24"/>
                <c:pt idx="0">
                  <c:v>34.46</c:v>
                </c:pt>
                <c:pt idx="1">
                  <c:v>32.71</c:v>
                </c:pt>
                <c:pt idx="2">
                  <c:v>34.159999999999997</c:v>
                </c:pt>
                <c:pt idx="3">
                  <c:v>32.64</c:v>
                </c:pt>
                <c:pt idx="4">
                  <c:v>32.42</c:v>
                </c:pt>
                <c:pt idx="5">
                  <c:v>34.78</c:v>
                </c:pt>
                <c:pt idx="6">
                  <c:v>40.659999999999997</c:v>
                </c:pt>
                <c:pt idx="7">
                  <c:v>46.69</c:v>
                </c:pt>
                <c:pt idx="8">
                  <c:v>43.85</c:v>
                </c:pt>
                <c:pt idx="9">
                  <c:v>41.39</c:v>
                </c:pt>
                <c:pt idx="10">
                  <c:v>41.21</c:v>
                </c:pt>
                <c:pt idx="11">
                  <c:v>42.16</c:v>
                </c:pt>
                <c:pt idx="12">
                  <c:v>43.12</c:v>
                </c:pt>
                <c:pt idx="13">
                  <c:v>44.78</c:v>
                </c:pt>
                <c:pt idx="14">
                  <c:v>47.67</c:v>
                </c:pt>
                <c:pt idx="15">
                  <c:v>50.38</c:v>
                </c:pt>
                <c:pt idx="16">
                  <c:v>56.57</c:v>
                </c:pt>
                <c:pt idx="17">
                  <c:v>62.09</c:v>
                </c:pt>
                <c:pt idx="18">
                  <c:v>59.35</c:v>
                </c:pt>
                <c:pt idx="19">
                  <c:v>54.14</c:v>
                </c:pt>
                <c:pt idx="20">
                  <c:v>49.07</c:v>
                </c:pt>
                <c:pt idx="21">
                  <c:v>41.62</c:v>
                </c:pt>
                <c:pt idx="22">
                  <c:v>36.04</c:v>
                </c:pt>
                <c:pt idx="23">
                  <c:v>35.799999999999997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76-411E-A350-72C9E96AB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2770488"/>
        <c:axId val="602774328"/>
      </c:lineChart>
      <c:catAx>
        <c:axId val="540299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of 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298128"/>
        <c:crosses val="autoZero"/>
        <c:auto val="1"/>
        <c:lblAlgn val="ctr"/>
        <c:lblOffset val="100"/>
        <c:noMultiLvlLbl val="0"/>
      </c:catAx>
      <c:valAx>
        <c:axId val="54029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Mwh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299088"/>
        <c:crosses val="autoZero"/>
        <c:crossBetween val="between"/>
      </c:valAx>
      <c:valAx>
        <c:axId val="6027743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$ / Mwh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770488"/>
        <c:crosses val="max"/>
        <c:crossBetween val="between"/>
      </c:valAx>
      <c:catAx>
        <c:axId val="602770488"/>
        <c:scaling>
          <c:orientation val="minMax"/>
        </c:scaling>
        <c:delete val="1"/>
        <c:axPos val="b"/>
        <c:majorTickMark val="out"/>
        <c:minorTickMark val="none"/>
        <c:tickLblPos val="nextTo"/>
        <c:crossAx val="602774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88040-EF38-4198-8F80-680654288B8F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48865-6A4F-43CA-93AD-F791F11D1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48865-6A4F-43CA-93AD-F791F11D1E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89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1 – avg reward over 10 days, epsilon terminated at 300 episodes</a:t>
            </a:r>
          </a:p>
          <a:p>
            <a:r>
              <a:rPr lang="en-US" dirty="0"/>
              <a:t>Problem 2 – avg reward over 10 days, random agent vs DQN agent , epsilon terminated 400 episodes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48865-6A4F-43CA-93AD-F791F11D1E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0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5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3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9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1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0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6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9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5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65" r:id="rId6"/>
    <p:sldLayoutId id="2147483761" r:id="rId7"/>
    <p:sldLayoutId id="2147483762" r:id="rId8"/>
    <p:sldLayoutId id="2147483763" r:id="rId9"/>
    <p:sldLayoutId id="2147483764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C8D7661B-3909-2400-C34F-559B265E1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78" b="986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A8F75-0532-6167-190D-7E31234B3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Microgrid Control with DQN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04339-F7A4-C4F1-BA2C-0E608666D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Joseph Egan</a:t>
            </a:r>
          </a:p>
        </p:txBody>
      </p:sp>
    </p:spTree>
    <p:extLst>
      <p:ext uri="{BB962C8B-B14F-4D97-AF65-F5344CB8AC3E}">
        <p14:creationId xmlns:p14="http://schemas.microsoft.com/office/powerpoint/2010/main" val="3650854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066D-8923-122A-F885-258E1B7B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DB98-88F8-BC30-8274-0DDB9AB5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Massachusetts weather is highly variable, which leads to high instability in training data for agent, requiring more time to train</a:t>
            </a:r>
          </a:p>
          <a:p>
            <a:r>
              <a:rPr lang="en-US" dirty="0"/>
              <a:t>Run agents few more times to get smoother results</a:t>
            </a:r>
          </a:p>
          <a:p>
            <a:r>
              <a:rPr lang="en-US" dirty="0"/>
              <a:t>Analysis on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4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55FF-5654-1BA9-86F9-97524D9CE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3620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0DFF-2C00-936C-0F06-2C60A451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Microgrids are localized electrical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F78E-88C0-5CB6-779B-E9AA190F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a minimum they contain:</a:t>
            </a:r>
          </a:p>
          <a:p>
            <a:pPr lvl="1"/>
            <a:r>
              <a:rPr lang="en-US" dirty="0"/>
              <a:t>Consumers/loads (households, businesses, etc.)</a:t>
            </a:r>
          </a:p>
          <a:p>
            <a:pPr lvl="1"/>
            <a:r>
              <a:rPr lang="en-US" dirty="0"/>
              <a:t>Source of power generation (renewable and/or non-renewable)</a:t>
            </a:r>
          </a:p>
          <a:p>
            <a:pPr lvl="1"/>
            <a:r>
              <a:rPr lang="en-US" dirty="0"/>
              <a:t>Energy storage system (typically batteries)</a:t>
            </a:r>
          </a:p>
          <a:p>
            <a:pPr lvl="1"/>
            <a:r>
              <a:rPr lang="en-US" dirty="0"/>
              <a:t>Connection to the main grid</a:t>
            </a:r>
          </a:p>
          <a:p>
            <a:r>
              <a:rPr lang="en-US" dirty="0"/>
              <a:t>Offers several advantages over regular connection to the grid</a:t>
            </a:r>
          </a:p>
          <a:p>
            <a:r>
              <a:rPr lang="en-US" dirty="0"/>
              <a:t>Localization means cost of control optimizers are a barrier to entry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7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563D97-0A67-164C-E587-B9101E330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5" r="-1" b="7046"/>
          <a:stretch/>
        </p:blipFill>
        <p:spPr bwMode="auto">
          <a:xfrm>
            <a:off x="352751" y="302429"/>
            <a:ext cx="11550506" cy="605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24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5F9A-8CAC-B5A7-B156-2C2C593F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can be a complicated problem for an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1B83-FA69-F9B9-35EB-5F0B3ABB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a few things to optimize, research has been conducted on:</a:t>
            </a:r>
          </a:p>
          <a:p>
            <a:pPr lvl="1"/>
            <a:r>
              <a:rPr lang="en-US" dirty="0"/>
              <a:t>Grid configurations</a:t>
            </a:r>
          </a:p>
          <a:p>
            <a:pPr lvl="1"/>
            <a:r>
              <a:rPr lang="en-US" dirty="0"/>
              <a:t>Coordination of renewable resources to maximize efficiency</a:t>
            </a:r>
          </a:p>
          <a:p>
            <a:pPr lvl="1"/>
            <a:r>
              <a:rPr lang="en-US" dirty="0"/>
              <a:t>Enhancing stability and reliability through optimizing the scheduling of the battery system</a:t>
            </a:r>
          </a:p>
          <a:p>
            <a:pPr lvl="1"/>
            <a:r>
              <a:rPr lang="en-US" dirty="0"/>
              <a:t>Profitability – strategically altering prices, charge states, resource operation to minimize cost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7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B5D2-F50A-FD64-878A-D79D8E9D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Focusing on battery control and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AFBA-1B1E-E4D2-7D9F-A1A69881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microgrid can’t generate enough power on its own, power must be purchased from the main grid at a higher rate</a:t>
            </a:r>
          </a:p>
          <a:p>
            <a:r>
              <a:rPr lang="en-US" dirty="0"/>
              <a:t>Proper utilization of the battery resource can mitigate this expense (Problem 1)</a:t>
            </a:r>
          </a:p>
          <a:p>
            <a:r>
              <a:rPr lang="en-US" dirty="0"/>
              <a:t>Raising and lowering hourly prices can also shift demand to favorable times of the day (Problem 2, more complex)</a:t>
            </a:r>
          </a:p>
        </p:txBody>
      </p:sp>
    </p:spTree>
    <p:extLst>
      <p:ext uri="{BB962C8B-B14F-4D97-AF65-F5344CB8AC3E}">
        <p14:creationId xmlns:p14="http://schemas.microsoft.com/office/powerpoint/2010/main" val="181078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DD260F-0354-D410-0070-4E56FD3E04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917043"/>
              </p:ext>
            </p:extLst>
          </p:nvPr>
        </p:nvGraphicFramePr>
        <p:xfrm>
          <a:off x="1274668" y="2366121"/>
          <a:ext cx="9642664" cy="3954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15B5E8-AC0D-F3F5-49DD-8B5128CE27EC}"/>
              </a:ext>
            </a:extLst>
          </p:cNvPr>
          <p:cNvSpPr txBox="1"/>
          <p:nvPr/>
        </p:nvSpPr>
        <p:spPr>
          <a:xfrm>
            <a:off x="1376219" y="537322"/>
            <a:ext cx="9753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Using </a:t>
            </a:r>
            <a:r>
              <a:rPr lang="en-US" sz="3600" dirty="0">
                <a:latin typeface="+mj-lt"/>
              </a:rPr>
              <a:t>weather</a:t>
            </a:r>
            <a:r>
              <a:rPr lang="en-US" sz="3200" dirty="0">
                <a:latin typeface="+mj-lt"/>
              </a:rPr>
              <a:t> and electrical data from the </a:t>
            </a:r>
            <a:r>
              <a:rPr lang="en-US" sz="3600" dirty="0">
                <a:latin typeface="+mj-lt"/>
              </a:rPr>
              <a:t>Boston</a:t>
            </a:r>
            <a:r>
              <a:rPr lang="en-US" sz="3200" dirty="0">
                <a:latin typeface="+mj-lt"/>
              </a:rPr>
              <a:t>/NE Mass </a:t>
            </a:r>
            <a:r>
              <a:rPr lang="en-US" sz="3600" dirty="0">
                <a:latin typeface="+mj-lt"/>
              </a:rPr>
              <a:t>area</a:t>
            </a:r>
            <a:r>
              <a:rPr lang="en-US" sz="32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3195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E463-0487-911B-98B3-8BB2BD92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the MDP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7FD3-1F83-A414-E376-28E2D3E49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39597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Reward</a:t>
            </a:r>
          </a:p>
          <a:p>
            <a:pPr lvl="1"/>
            <a:r>
              <a:rPr lang="en-US" dirty="0"/>
              <a:t>Problem 1: net cost of electricity purchased from main grid</a:t>
            </a:r>
          </a:p>
          <a:p>
            <a:pPr lvl="1"/>
            <a:r>
              <a:rPr lang="en-US" dirty="0"/>
              <a:t>Problem 2: revenue from production minus electricity purchased from main grid</a:t>
            </a:r>
          </a:p>
          <a:p>
            <a:r>
              <a:rPr lang="en-US" dirty="0"/>
              <a:t>States</a:t>
            </a:r>
          </a:p>
          <a:p>
            <a:pPr lvl="1"/>
            <a:r>
              <a:rPr lang="en-US" dirty="0"/>
              <a:t>Battery status, demand, generation, price + forecasts</a:t>
            </a:r>
          </a:p>
          <a:p>
            <a:r>
              <a:rPr lang="en-US" dirty="0"/>
              <a:t>Actions</a:t>
            </a:r>
          </a:p>
          <a:p>
            <a:pPr lvl="1"/>
            <a:r>
              <a:rPr lang="en-US" dirty="0"/>
              <a:t>Problem 1: charge/discharge battery, buy/sell from main grid</a:t>
            </a:r>
          </a:p>
          <a:p>
            <a:pPr lvl="1"/>
            <a:r>
              <a:rPr lang="en-US" dirty="0"/>
              <a:t>Problem 2: price up/flat/down, charge/discharge battery, buy/sell from main grid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6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0A1A-981F-D96F-1AFC-EF8B50AC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18DA-92F8-6A60-4372-59B35973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In deep q-learning, make use of a primary and target model</a:t>
            </a:r>
          </a:p>
          <a:p>
            <a:r>
              <a:rPr lang="en-US" dirty="0"/>
              <a:t>Primary model predicts values for actions to take</a:t>
            </a:r>
          </a:p>
          <a:p>
            <a:r>
              <a:rPr lang="en-US" dirty="0"/>
              <a:t>Target model provides the ‘true’ values for parameter updates</a:t>
            </a:r>
          </a:p>
          <a:p>
            <a:r>
              <a:rPr lang="en-US" dirty="0"/>
              <a:t>Target model is periodically updated to match primary model</a:t>
            </a:r>
          </a:p>
          <a:p>
            <a:r>
              <a:rPr lang="en-US" dirty="0"/>
              <a:t>Replay queues, etc..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05592-2862-BBCF-346B-95A21D32A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177" y="2478024"/>
            <a:ext cx="7768255" cy="42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1130-8DA0-2F2C-F5EE-F433AD4B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Agents obtain near-optimal policy in Problem 1; Problem 2, less clear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551FD-AD54-067F-04C4-A75ADF41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32" y="2358679"/>
            <a:ext cx="5419886" cy="4244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B3B52C-E5C3-A745-6D1B-9A6038AC469C}"/>
              </a:ext>
            </a:extLst>
          </p:cNvPr>
          <p:cNvSpPr txBox="1"/>
          <p:nvPr/>
        </p:nvSpPr>
        <p:spPr>
          <a:xfrm>
            <a:off x="1504950" y="1962150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082AA-1E63-057E-1D2D-5009A5769073}"/>
              </a:ext>
            </a:extLst>
          </p:cNvPr>
          <p:cNvSpPr txBox="1"/>
          <p:nvPr/>
        </p:nvSpPr>
        <p:spPr>
          <a:xfrm>
            <a:off x="6696075" y="196215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 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B6376A-43E9-E632-0716-BFEF34966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141" y="2359581"/>
            <a:ext cx="5372101" cy="42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9158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434</Words>
  <Application>Microsoft Office PowerPoint</Application>
  <PresentationFormat>Widescreen</PresentationFormat>
  <Paragraphs>53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Microgrid Control with DQN</vt:lpstr>
      <vt:lpstr>Microgrids are localized electrical grids</vt:lpstr>
      <vt:lpstr>PowerPoint Presentation</vt:lpstr>
      <vt:lpstr>This can be a complicated problem for an agent</vt:lpstr>
      <vt:lpstr>Focusing on battery control and profitability</vt:lpstr>
      <vt:lpstr>PowerPoint Presentation</vt:lpstr>
      <vt:lpstr>Formulation of the MDP</vt:lpstr>
      <vt:lpstr>DQN Algorithm</vt:lpstr>
      <vt:lpstr>Agents obtain near-optimal policy in Problem 1; Problem 2, less clear</vt:lpstr>
      <vt:lpstr>Drawbacks/Next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Microgrid Control with DDQN</dc:title>
  <dc:creator>Joe Egan</dc:creator>
  <cp:lastModifiedBy>Joe Egan</cp:lastModifiedBy>
  <cp:revision>5</cp:revision>
  <dcterms:created xsi:type="dcterms:W3CDTF">2022-12-16T01:28:57Z</dcterms:created>
  <dcterms:modified xsi:type="dcterms:W3CDTF">2022-12-16T22:09:39Z</dcterms:modified>
</cp:coreProperties>
</file>