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9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7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5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7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2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6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3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7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7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9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3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1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predicting-the-outcome-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3B1410-D187-427C-B738-BA6AEEF75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B020AC64-BB64-1140-002D-169D1ABCD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34605" y="-299394"/>
            <a:ext cx="6858000" cy="745678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9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7E6E9-9B21-0EA5-F5C9-28E832AE0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9886" y="914400"/>
            <a:ext cx="4294414" cy="3848100"/>
          </a:xfrm>
        </p:spPr>
        <p:txBody>
          <a:bodyPr>
            <a:normAutofit/>
          </a:bodyPr>
          <a:lstStyle/>
          <a:p>
            <a:pPr algn="r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Heterogeneous Graph Learning for NBA Game Outcome Prediction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D1370-82E6-DF44-9E13-2A5368FF3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9886" y="5075227"/>
            <a:ext cx="4294414" cy="90647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Joseph Egan</a:t>
            </a:r>
          </a:p>
        </p:txBody>
      </p:sp>
    </p:spTree>
    <p:extLst>
      <p:ext uri="{BB962C8B-B14F-4D97-AF65-F5344CB8AC3E}">
        <p14:creationId xmlns:p14="http://schemas.microsoft.com/office/powerpoint/2010/main" val="3832453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2E45-4BD2-931C-E7E2-26AEBF0DB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67C66-B985-96B7-D5F0-12CCE0E4A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Weiner, Josh. "Predicting the Outcome of NBA Games with Machine Learning." Towards 	Data Science, 5 Jan. 2021, </a:t>
            </a:r>
            <a:r>
              <a:rPr lang="en-US" dirty="0">
                <a:hlinkClick r:id="rId2"/>
              </a:rPr>
              <a:t>https://towardsdatascience.com/predicting-the-outcome-</a:t>
            </a:r>
            <a:r>
              <a:rPr lang="en-US" dirty="0"/>
              <a:t>	of-nba-games-with-machine-learning-a810bb768f20</a:t>
            </a:r>
          </a:p>
        </p:txBody>
      </p:sp>
    </p:spTree>
    <p:extLst>
      <p:ext uri="{BB962C8B-B14F-4D97-AF65-F5344CB8AC3E}">
        <p14:creationId xmlns:p14="http://schemas.microsoft.com/office/powerpoint/2010/main" val="100721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420A6-9A83-2427-010F-A77BC1150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914400"/>
            <a:ext cx="3424329" cy="5029200"/>
          </a:xfrm>
        </p:spPr>
        <p:txBody>
          <a:bodyPr anchor="t">
            <a:normAutofit/>
          </a:bodyPr>
          <a:lstStyle/>
          <a:p>
            <a:r>
              <a:rPr lang="en-US" sz="32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A8247-521C-A497-00E3-9D60F42D4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2868" y="914400"/>
            <a:ext cx="6404732" cy="5029200"/>
          </a:xfrm>
        </p:spPr>
        <p:txBody>
          <a:bodyPr>
            <a:normAutofit/>
          </a:bodyPr>
          <a:lstStyle/>
          <a:p>
            <a:r>
              <a:rPr lang="en-US" dirty="0"/>
              <a:t>Why this problem is interesting </a:t>
            </a:r>
          </a:p>
          <a:p>
            <a:r>
              <a:rPr lang="en-US" dirty="0"/>
              <a:t>Heterogeneous Graph Formulation</a:t>
            </a:r>
          </a:p>
          <a:p>
            <a:r>
              <a:rPr lang="en-US" dirty="0"/>
              <a:t>Heterogeneous Graph Attention Network Conv Layer</a:t>
            </a:r>
          </a:p>
          <a:p>
            <a:r>
              <a:rPr lang="en-US" dirty="0"/>
              <a:t>Architectures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Next Steps/Further Research </a:t>
            </a:r>
          </a:p>
          <a:p>
            <a:r>
              <a:rPr lang="en-US" dirty="0"/>
              <a:t>Q&amp;A</a:t>
            </a:r>
          </a:p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90EBB63-6737-44F0-8650-BF095B60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4363AB2-6EEA-4557-B66E-C3DD8B42DE68}" type="datetime1">
              <a:rPr lang="en-US" smtClean="0"/>
              <a:pPr>
                <a:spcAft>
                  <a:spcPts val="600"/>
                </a:spcAft>
              </a:pPr>
              <a:t>5/5/2023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0F6C2FC2-1EAC-4A19-915E-364DE8BC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8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69BC-73D2-5E79-A951-F7FE0ECB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NBA Games as a Compelling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B5B90-4D4C-503C-47F8-2B8D69A28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Sports are rich with data, NBA_API provides a variety of statistics on players and teams</a:t>
            </a:r>
          </a:p>
          <a:p>
            <a:r>
              <a:rPr lang="en-US" dirty="0"/>
              <a:t>Interactions between players, teams, and game strategies create intricate patterns</a:t>
            </a:r>
          </a:p>
          <a:p>
            <a:r>
              <a:rPr lang="en-US" dirty="0"/>
              <a:t>Graph structure not extensively studied in literature for game prediction</a:t>
            </a:r>
          </a:p>
          <a:p>
            <a:r>
              <a:rPr lang="en-US" dirty="0"/>
              <a:t>Statistically favored team doesn’t always win, frequent upsets</a:t>
            </a:r>
          </a:p>
          <a:p>
            <a:pPr lvl="1"/>
            <a:r>
              <a:rPr lang="en-US" dirty="0"/>
              <a:t>22% in the playoffs</a:t>
            </a:r>
          </a:p>
          <a:p>
            <a:pPr lvl="1"/>
            <a:r>
              <a:rPr lang="en-US" dirty="0"/>
              <a:t>32% in the regular season [1]</a:t>
            </a:r>
          </a:p>
          <a:p>
            <a:r>
              <a:rPr lang="en-US" dirty="0"/>
              <a:t>Best in class models predict with ~74% accuracy in playoffs, 68-72% in the regular season </a:t>
            </a:r>
          </a:p>
        </p:txBody>
      </p:sp>
    </p:spTree>
    <p:extLst>
      <p:ext uri="{BB962C8B-B14F-4D97-AF65-F5344CB8AC3E}">
        <p14:creationId xmlns:p14="http://schemas.microsoft.com/office/powerpoint/2010/main" val="2875543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6EED9-2F8B-DCBF-BA30-717A7623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82" y="112029"/>
            <a:ext cx="5660696" cy="2359408"/>
          </a:xfrm>
        </p:spPr>
        <p:txBody>
          <a:bodyPr anchor="b"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Representing a Game as a Heterogeneous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B259C-897C-D6B3-E72C-A4ACF86F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92" y="2884869"/>
            <a:ext cx="4787710" cy="33254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dataset did not exist</a:t>
            </a:r>
          </a:p>
          <a:p>
            <a:r>
              <a:rPr lang="en-US" dirty="0"/>
              <a:t>Aggregation of historical team and player single game statistics</a:t>
            </a:r>
          </a:p>
          <a:p>
            <a:r>
              <a:rPr lang="en-US" dirty="0"/>
              <a:t>Nodes: Teams and Players</a:t>
            </a:r>
          </a:p>
          <a:p>
            <a:r>
              <a:rPr lang="en-US" dirty="0"/>
              <a:t>Edges: Team-Team, Team-Player, Player-Player</a:t>
            </a:r>
          </a:p>
          <a:p>
            <a:r>
              <a:rPr lang="en-US" dirty="0"/>
              <a:t>Features: Teams, Players, Team-Team edge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C72267-B924-1DAA-44FB-43ABA166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395" y="1352852"/>
            <a:ext cx="5223013" cy="4152295"/>
          </a:xfrm>
          <a:prstGeom prst="rect">
            <a:avLst/>
          </a:prstGeom>
          <a:noFill/>
        </p:spPr>
      </p:pic>
      <p:sp>
        <p:nvSpPr>
          <p:cNvPr id="18" name="Date Placeholder 5">
            <a:extLst>
              <a:ext uri="{FF2B5EF4-FFF2-40B4-BE49-F238E27FC236}">
                <a16:creationId xmlns:a16="http://schemas.microsoft.com/office/drawing/2014/main" id="{275F7D11-D84E-4242-A8CC-4DC7D8B1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0591" y="6332538"/>
            <a:ext cx="299827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2860750-E265-4D1E-A5BB-49DF775C696F}" type="datetime1">
              <a:rPr lang="en-US" smtClean="0"/>
              <a:pPr>
                <a:spcAft>
                  <a:spcPts val="600"/>
                </a:spcAft>
              </a:pPr>
              <a:t>5/5/2023</a:t>
            </a:fld>
            <a:endParaRPr lang="en-US" dirty="0"/>
          </a:p>
        </p:txBody>
      </p:sp>
      <p:sp>
        <p:nvSpPr>
          <p:cNvPr id="20" name="Slide Number Placeholder 8">
            <a:extLst>
              <a:ext uri="{FF2B5EF4-FFF2-40B4-BE49-F238E27FC236}">
                <a16:creationId xmlns:a16="http://schemas.microsoft.com/office/drawing/2014/main" id="{335AD9EB-1BBC-4CF8-8FAE-1E89D7A5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441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6EED9-2F8B-DCBF-BA30-717A7623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82" y="112029"/>
            <a:ext cx="5660696" cy="2359408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b="0" i="0" dirty="0">
                <a:effectLst/>
              </a:rPr>
              <a:t>Heterogeneous Graph Attention Network (</a:t>
            </a:r>
            <a:r>
              <a:rPr lang="en-US" sz="3200" b="0" i="0" dirty="0" err="1">
                <a:effectLst/>
              </a:rPr>
              <a:t>HANConv</a:t>
            </a:r>
            <a:r>
              <a:rPr lang="en-US" sz="3200" b="0" i="0" dirty="0">
                <a:effectLst/>
              </a:rPr>
              <a:t>)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B259C-897C-D6B3-E72C-A4ACF86F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92" y="2884869"/>
            <a:ext cx="4787710" cy="3325430"/>
          </a:xfrm>
        </p:spPr>
        <p:txBody>
          <a:bodyPr>
            <a:normAutofit lnSpcReduction="10000"/>
          </a:bodyPr>
          <a:lstStyle/>
          <a:p>
            <a:r>
              <a:rPr lang="en-US" sz="2000" dirty="0" err="1"/>
              <a:t>HANConv</a:t>
            </a:r>
            <a:r>
              <a:rPr lang="en-US" sz="2000" dirty="0"/>
              <a:t>: A Heterogeneous Graph Attention Layer</a:t>
            </a:r>
          </a:p>
          <a:p>
            <a:r>
              <a:rPr lang="en-US" sz="2000" dirty="0"/>
              <a:t>Adapts Graph Attention Mechanism for Heterogeneous Graphs</a:t>
            </a:r>
          </a:p>
          <a:p>
            <a:r>
              <a:rPr lang="en-US" sz="2000" dirty="0"/>
              <a:t>Node-level and Semantic-level Attention</a:t>
            </a:r>
          </a:p>
          <a:p>
            <a:r>
              <a:rPr lang="en-US" sz="2000" dirty="0"/>
              <a:t>Meta-path-based Neighborhood Aggregation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C72267-B924-1DAA-44FB-43ABA166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287" y="1352852"/>
            <a:ext cx="5223013" cy="4152295"/>
          </a:xfrm>
          <a:prstGeom prst="rect">
            <a:avLst/>
          </a:prstGeom>
          <a:noFill/>
        </p:spPr>
      </p:pic>
      <p:sp>
        <p:nvSpPr>
          <p:cNvPr id="18" name="Date Placeholder 5">
            <a:extLst>
              <a:ext uri="{FF2B5EF4-FFF2-40B4-BE49-F238E27FC236}">
                <a16:creationId xmlns:a16="http://schemas.microsoft.com/office/drawing/2014/main" id="{275F7D11-D84E-4242-A8CC-4DC7D8B1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0591" y="6332538"/>
            <a:ext cx="299827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2860750-E265-4D1E-A5BB-49DF775C696F}" type="datetime1">
              <a:rPr lang="en-US" smtClean="0"/>
              <a:pPr>
                <a:spcAft>
                  <a:spcPts val="600"/>
                </a:spcAft>
              </a:pPr>
              <a:t>5/5/2023</a:t>
            </a:fld>
            <a:endParaRPr lang="en-US" dirty="0"/>
          </a:p>
        </p:txBody>
      </p:sp>
      <p:sp>
        <p:nvSpPr>
          <p:cNvPr id="20" name="Slide Number Placeholder 8">
            <a:extLst>
              <a:ext uri="{FF2B5EF4-FFF2-40B4-BE49-F238E27FC236}">
                <a16:creationId xmlns:a16="http://schemas.microsoft.com/office/drawing/2014/main" id="{335AD9EB-1BBC-4CF8-8FAE-1E89D7A5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0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63AB-D84A-FE47-0BAA-F1DEEBD9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Architectures and using non-GNN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04339-AB8E-1738-874D-785867EA2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205" y="2175325"/>
            <a:ext cx="5265350" cy="313929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Team-Team FNN</a:t>
            </a:r>
          </a:p>
          <a:p>
            <a:pPr lvl="1"/>
            <a:r>
              <a:rPr lang="en-US" dirty="0"/>
              <a:t>2116 params</a:t>
            </a:r>
          </a:p>
          <a:p>
            <a:r>
              <a:rPr lang="en-US" dirty="0"/>
              <a:t>Team-Team-Player-Player FNN</a:t>
            </a:r>
          </a:p>
          <a:p>
            <a:pPr lvl="1"/>
            <a:r>
              <a:rPr lang="en-US" dirty="0"/>
              <a:t>4324 params (Shared vs Split Pooling)</a:t>
            </a:r>
          </a:p>
          <a:p>
            <a:r>
              <a:rPr lang="en-US" dirty="0" err="1"/>
              <a:t>HeteroConv</a:t>
            </a:r>
            <a:r>
              <a:rPr lang="en-US" dirty="0"/>
              <a:t> + TTPP</a:t>
            </a:r>
          </a:p>
          <a:p>
            <a:pPr lvl="1"/>
            <a:r>
              <a:rPr lang="en-US" dirty="0"/>
              <a:t>5644 params</a:t>
            </a:r>
          </a:p>
          <a:p>
            <a:r>
              <a:rPr lang="en-US" dirty="0" err="1"/>
              <a:t>HANConv</a:t>
            </a:r>
            <a:r>
              <a:rPr lang="en-US" dirty="0"/>
              <a:t> + TTPP</a:t>
            </a:r>
          </a:p>
          <a:p>
            <a:pPr lvl="1"/>
            <a:r>
              <a:rPr lang="en-US" dirty="0"/>
              <a:t>6412 params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7E9E743-E11C-B1E1-938E-C44461303C43}"/>
              </a:ext>
            </a:extLst>
          </p:cNvPr>
          <p:cNvSpPr/>
          <p:nvPr/>
        </p:nvSpPr>
        <p:spPr>
          <a:xfrm rot="5400000">
            <a:off x="7871604" y="3216934"/>
            <a:ext cx="3200400" cy="957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E883136-0893-6768-B379-811DBD849FF5}"/>
              </a:ext>
            </a:extLst>
          </p:cNvPr>
          <p:cNvSpPr/>
          <p:nvPr/>
        </p:nvSpPr>
        <p:spPr>
          <a:xfrm rot="16200000">
            <a:off x="6359106" y="3216934"/>
            <a:ext cx="3200400" cy="957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55AF6-DC63-F677-813B-5857F892384A}"/>
              </a:ext>
            </a:extLst>
          </p:cNvPr>
          <p:cNvSpPr txBox="1"/>
          <p:nvPr/>
        </p:nvSpPr>
        <p:spPr>
          <a:xfrm>
            <a:off x="5964985" y="3338423"/>
            <a:ext cx="107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Speed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73D76B-215F-E9F4-5E88-739F2F5E2F05}"/>
              </a:ext>
            </a:extLst>
          </p:cNvPr>
          <p:cNvSpPr txBox="1"/>
          <p:nvPr/>
        </p:nvSpPr>
        <p:spPr>
          <a:xfrm>
            <a:off x="10203430" y="3318295"/>
            <a:ext cx="133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AD851-2F1F-6695-3987-3E2F1B7EA7BA}"/>
              </a:ext>
            </a:extLst>
          </p:cNvPr>
          <p:cNvSpPr txBox="1"/>
          <p:nvPr/>
        </p:nvSpPr>
        <p:spPr>
          <a:xfrm>
            <a:off x="1009291" y="5887134"/>
            <a:ext cx="7841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Pooling, Edge Features, Concatenation, Batch Size, Hidden Dims, Scheduler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512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B892-D3A8-B292-AA8D-D241F38BF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92" y="914399"/>
            <a:ext cx="4787709" cy="1447801"/>
          </a:xfrm>
        </p:spPr>
        <p:txBody>
          <a:bodyPr anchor="b">
            <a:normAutofit/>
          </a:bodyPr>
          <a:lstStyle/>
          <a:p>
            <a:r>
              <a:rPr lang="en-US" dirty="0"/>
              <a:t>Training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4E493-95D6-AFAF-2376-68696AA41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92" y="2884869"/>
            <a:ext cx="4787710" cy="3325430"/>
          </a:xfrm>
        </p:spPr>
        <p:txBody>
          <a:bodyPr>
            <a:normAutofit/>
          </a:bodyPr>
          <a:lstStyle/>
          <a:p>
            <a:r>
              <a:rPr lang="en-US" dirty="0"/>
              <a:t>7365 game graphs over 7 seasons</a:t>
            </a:r>
          </a:p>
          <a:p>
            <a:r>
              <a:rPr lang="en-US" dirty="0"/>
              <a:t>Grid/Random Search</a:t>
            </a:r>
          </a:p>
          <a:p>
            <a:r>
              <a:rPr lang="en-US" dirty="0"/>
              <a:t>Accuracies are very close</a:t>
            </a:r>
          </a:p>
          <a:p>
            <a:r>
              <a:rPr lang="en-US" dirty="0"/>
              <a:t>Possible there are better architectures</a:t>
            </a:r>
          </a:p>
          <a:p>
            <a:endParaRPr lang="en-US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FAC3789-8887-CE7C-11E1-B96DEE3A9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287" y="1365910"/>
            <a:ext cx="5223013" cy="4126179"/>
          </a:xfrm>
          <a:prstGeom prst="rect">
            <a:avLst/>
          </a:prstGeom>
          <a:noFill/>
        </p:spPr>
      </p:pic>
      <p:sp>
        <p:nvSpPr>
          <p:cNvPr id="16" name="Date Placeholder 5">
            <a:extLst>
              <a:ext uri="{FF2B5EF4-FFF2-40B4-BE49-F238E27FC236}">
                <a16:creationId xmlns:a16="http://schemas.microsoft.com/office/drawing/2014/main" id="{275F7D11-D84E-4242-A8CC-4DC7D8B1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0591" y="6332538"/>
            <a:ext cx="29982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2860750-E265-4D1E-A5BB-49DF775C696F}" type="datetime1">
              <a:rPr lang="en-US" smtClean="0"/>
              <a:pPr>
                <a:spcAft>
                  <a:spcPts val="600"/>
                </a:spcAft>
              </a:pPr>
              <a:t>5/5/2023</a:t>
            </a:fld>
            <a:endParaRPr lang="en-US" dirty="0"/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335AD9EB-1BBC-4CF8-8FAE-1E89D7A5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51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55A2-51C6-5E14-A37C-95D1E078D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and further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9C593-6990-A776-7BBB-B2D320D54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Similarity in accuracy between graph and non-graph structure</a:t>
            </a:r>
          </a:p>
          <a:p>
            <a:r>
              <a:rPr lang="en-US" dirty="0"/>
              <a:t>More complex architectures require more optimization</a:t>
            </a:r>
          </a:p>
          <a:p>
            <a:pPr lvl="1"/>
            <a:r>
              <a:rPr lang="en-US" dirty="0"/>
              <a:t>Mixing Conv layers, </a:t>
            </a:r>
            <a:r>
              <a:rPr lang="en-US" dirty="0" err="1"/>
              <a:t>HeteroConv</a:t>
            </a:r>
            <a:r>
              <a:rPr lang="en-US" dirty="0"/>
              <a:t> layers/aggregations, pooling, </a:t>
            </a:r>
          </a:p>
          <a:p>
            <a:r>
              <a:rPr lang="en-US" dirty="0"/>
              <a:t>Vanishing gradients</a:t>
            </a:r>
          </a:p>
          <a:p>
            <a:r>
              <a:rPr lang="en-US" dirty="0"/>
              <a:t>Additional edge types and features</a:t>
            </a:r>
          </a:p>
          <a:p>
            <a:r>
              <a:rPr lang="en-US" dirty="0"/>
              <a:t>Additional node features</a:t>
            </a:r>
          </a:p>
          <a:p>
            <a:r>
              <a:rPr lang="en-US" dirty="0"/>
              <a:t>Studying attention weights over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50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B020AC64-BB64-1140-002D-169D1ABCD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7E6E9-9B21-0EA5-F5C9-28E832AE0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3321" y="2260120"/>
            <a:ext cx="5362543" cy="1786997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Q/a and 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D1370-82E6-DF44-9E13-2A5368FF3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9886" y="5075227"/>
            <a:ext cx="4294414" cy="90647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Joseph Egan</a:t>
            </a:r>
          </a:p>
        </p:txBody>
      </p:sp>
    </p:spTree>
    <p:extLst>
      <p:ext uri="{BB962C8B-B14F-4D97-AF65-F5344CB8AC3E}">
        <p14:creationId xmlns:p14="http://schemas.microsoft.com/office/powerpoint/2010/main" val="1704283345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359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Grandview</vt:lpstr>
      <vt:lpstr>Grandview Display</vt:lpstr>
      <vt:lpstr>Söhne</vt:lpstr>
      <vt:lpstr>CitationVTI</vt:lpstr>
      <vt:lpstr>Heterogeneous Graph Learning for NBA Game Outcome Prediction</vt:lpstr>
      <vt:lpstr>Summary</vt:lpstr>
      <vt:lpstr>NBA Games as a Compelling Study</vt:lpstr>
      <vt:lpstr>Representing a Game as a Heterogeneous Graph</vt:lpstr>
      <vt:lpstr>Heterogeneous Graph Attention Network (HANConv)</vt:lpstr>
      <vt:lpstr>Architectures and using non-GNN networks</vt:lpstr>
      <vt:lpstr>Training and results</vt:lpstr>
      <vt:lpstr>Observations and further study</vt:lpstr>
      <vt:lpstr>Q/a and thank you!</vt:lpstr>
      <vt:lpstr>Citation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Graph Structure for Predicting NBA Game Outcomes</dc:title>
  <dc:creator>Joe Egan</dc:creator>
  <cp:lastModifiedBy>Joe Egan</cp:lastModifiedBy>
  <cp:revision>6</cp:revision>
  <dcterms:created xsi:type="dcterms:W3CDTF">2023-05-05T03:12:22Z</dcterms:created>
  <dcterms:modified xsi:type="dcterms:W3CDTF">2023-05-05T22:13:36Z</dcterms:modified>
</cp:coreProperties>
</file>