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1" r:id="rId24"/>
    <p:sldId id="290" r:id="rId25"/>
    <p:sldId id="29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293984" cy="2769989"/>
          </a:xfrm>
          <a:prstGeom prst="rect">
            <a:avLst/>
          </a:prstGeom>
          <a:solidFill>
            <a:srgbClr val="3B3B3B"/>
          </a:solidFill>
        </p:spPr>
        <p:txBody>
          <a:bodyPr wrap="none" rtlCol="0">
            <a:spAutoFit/>
          </a:bodyPr>
          <a:lstStyle/>
          <a:p>
            <a:r>
              <a:rPr lang="en-US" sz="6600" dirty="0">
                <a:solidFill>
                  <a:srgbClr val="FF6600"/>
                </a:solidFill>
                <a:latin typeface="Century Gothic" panose="020B0502020202020204" pitchFamily="34" charset="0"/>
              </a:rPr>
              <a:t>G2M CASE STUDY</a:t>
            </a:r>
          </a:p>
          <a:p>
            <a:r>
              <a:rPr lang="en-US" sz="4000" dirty="0"/>
              <a:t>Virtual Internship</a:t>
            </a:r>
          </a:p>
          <a:p>
            <a:endParaRPr lang="en-US" sz="4000" dirty="0"/>
          </a:p>
          <a:p>
            <a:r>
              <a:rPr lang="en-US" sz="2800" b="1" dirty="0"/>
              <a:t>5</a:t>
            </a:r>
            <a:r>
              <a:rPr lang="en-US" sz="2800" b="1" baseline="30000" dirty="0"/>
              <a:t>th</a:t>
            </a:r>
            <a:r>
              <a:rPr lang="en-US" sz="2800" b="1" dirty="0"/>
              <a:t> September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pic>
        <p:nvPicPr>
          <p:cNvPr id="5" name="Picture 4" descr="Chart, bar chart&#10;&#10;Description automatically generated">
            <a:extLst>
              <a:ext uri="{FF2B5EF4-FFF2-40B4-BE49-F238E27FC236}">
                <a16:creationId xmlns:a16="http://schemas.microsoft.com/office/drawing/2014/main" id="{33D30A7A-57E8-0B4A-A896-28C033693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65" y="1371600"/>
            <a:ext cx="10389870" cy="5486400"/>
          </a:xfrm>
          <a:prstGeom prst="rect">
            <a:avLst/>
          </a:prstGeom>
        </p:spPr>
      </p:pic>
    </p:spTree>
    <p:extLst>
      <p:ext uri="{BB962C8B-B14F-4D97-AF65-F5344CB8AC3E}">
        <p14:creationId xmlns:p14="http://schemas.microsoft.com/office/powerpoint/2010/main" val="303314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pic>
        <p:nvPicPr>
          <p:cNvPr id="7" name="Picture 6" descr="Chart, bar chart&#10;&#10;Description automatically generated">
            <a:extLst>
              <a:ext uri="{FF2B5EF4-FFF2-40B4-BE49-F238E27FC236}">
                <a16:creationId xmlns:a16="http://schemas.microsoft.com/office/drawing/2014/main" id="{8626C19D-0178-FE40-B540-1DE85F82B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690" y="1417636"/>
            <a:ext cx="9532620" cy="5440363"/>
          </a:xfrm>
          <a:prstGeom prst="rect">
            <a:avLst/>
          </a:prstGeom>
        </p:spPr>
      </p:pic>
    </p:spTree>
    <p:extLst>
      <p:ext uri="{BB962C8B-B14F-4D97-AF65-F5344CB8AC3E}">
        <p14:creationId xmlns:p14="http://schemas.microsoft.com/office/powerpoint/2010/main" val="239762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pic>
        <p:nvPicPr>
          <p:cNvPr id="5" name="Picture 4" descr="Chart, bar chart&#10;&#10;Description automatically generated">
            <a:extLst>
              <a:ext uri="{FF2B5EF4-FFF2-40B4-BE49-F238E27FC236}">
                <a16:creationId xmlns:a16="http://schemas.microsoft.com/office/drawing/2014/main" id="{4748B54F-EB24-284B-8D40-DB44A9D1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97" y="1371600"/>
            <a:ext cx="9691406" cy="5486400"/>
          </a:xfrm>
          <a:prstGeom prst="rect">
            <a:avLst/>
          </a:prstGeom>
        </p:spPr>
      </p:pic>
    </p:spTree>
    <p:extLst>
      <p:ext uri="{BB962C8B-B14F-4D97-AF65-F5344CB8AC3E}">
        <p14:creationId xmlns:p14="http://schemas.microsoft.com/office/powerpoint/2010/main" val="178137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pic>
        <p:nvPicPr>
          <p:cNvPr id="7" name="Picture 6" descr="Chart, bar chart&#10;&#10;Description automatically generated">
            <a:extLst>
              <a:ext uri="{FF2B5EF4-FFF2-40B4-BE49-F238E27FC236}">
                <a16:creationId xmlns:a16="http://schemas.microsoft.com/office/drawing/2014/main" id="{247553EF-0FC3-1B47-B8F8-D098A6D89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371600"/>
            <a:ext cx="9779000" cy="5486400"/>
          </a:xfrm>
          <a:prstGeom prst="rect">
            <a:avLst/>
          </a:prstGeom>
        </p:spPr>
      </p:pic>
    </p:spTree>
    <p:extLst>
      <p:ext uri="{BB962C8B-B14F-4D97-AF65-F5344CB8AC3E}">
        <p14:creationId xmlns:p14="http://schemas.microsoft.com/office/powerpoint/2010/main" val="139665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lnSpcReduction="10000"/>
          </a:bodyPr>
          <a:lstStyle/>
          <a:p>
            <a:pPr marL="0" indent="0">
              <a:lnSpc>
                <a:spcPct val="150000"/>
              </a:lnSpc>
              <a:buNone/>
            </a:pPr>
            <a:endParaRPr lang="en-US" sz="1600" dirty="0">
              <a:latin typeface="Century Gothic" panose="020B0502020202020204" pitchFamily="34" charset="0"/>
            </a:endParaRPr>
          </a:p>
          <a:p>
            <a:pPr>
              <a:lnSpc>
                <a:spcPct val="150000"/>
              </a:lnSpc>
            </a:pPr>
            <a:r>
              <a:rPr lang="en-US" sz="1800" dirty="0">
                <a:latin typeface="Century Gothic" panose="020B0502020202020204" pitchFamily="34" charset="0"/>
              </a:rPr>
              <a:t>From the visualizations above, the weekends (Friday - Sunday) have seen the greatest number of rides, Friday being the highest across the 3 years.</a:t>
            </a:r>
          </a:p>
          <a:p>
            <a:pPr>
              <a:lnSpc>
                <a:spcPct val="150000"/>
              </a:lnSpc>
            </a:pPr>
            <a:r>
              <a:rPr lang="en-US" sz="1800" dirty="0">
                <a:latin typeface="Century Gothic" panose="020B0502020202020204" pitchFamily="34" charset="0"/>
              </a:rPr>
              <a:t>In 2016, both companies start seeing the number rides increasing from Thursday, through Saturday before dropping on Sunday. Yellow Cab had more rides on each day with Saturday being the most popular day among riders for both companies.</a:t>
            </a:r>
          </a:p>
          <a:p>
            <a:pPr>
              <a:lnSpc>
                <a:spcPct val="150000"/>
              </a:lnSpc>
            </a:pPr>
            <a:r>
              <a:rPr lang="en-US" sz="1800" dirty="0">
                <a:latin typeface="Century Gothic" panose="020B0502020202020204" pitchFamily="34" charset="0"/>
              </a:rPr>
              <a:t>The popular day among among riders changed to Friday in 2017 and 2018 for both companies. </a:t>
            </a:r>
            <a:br>
              <a:rPr lang="en-US" sz="1800" dirty="0">
                <a:latin typeface="Century Gothic" panose="020B0502020202020204" pitchFamily="34" charset="0"/>
              </a:rPr>
            </a:br>
            <a:br>
              <a:rPr lang="en-US" sz="1800" dirty="0">
                <a:latin typeface="Century Gothic" panose="020B0502020202020204" pitchFamily="34" charset="0"/>
              </a:rPr>
            </a:b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spTree>
    <p:extLst>
      <p:ext uri="{BB962C8B-B14F-4D97-AF65-F5344CB8AC3E}">
        <p14:creationId xmlns:p14="http://schemas.microsoft.com/office/powerpoint/2010/main" val="41415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marL="0" indent="0">
              <a:lnSpc>
                <a:spcPct val="150000"/>
              </a:lnSpc>
              <a:buNone/>
            </a:pPr>
            <a:br>
              <a:rPr lang="en-US" sz="1800" dirty="0">
                <a:latin typeface="Century Gothic" panose="020B0502020202020204" pitchFamily="34" charset="0"/>
              </a:rPr>
            </a:b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pic>
        <p:nvPicPr>
          <p:cNvPr id="5" name="Picture 4" descr="Chart, bar chart&#10;&#10;Description automatically generated">
            <a:extLst>
              <a:ext uri="{FF2B5EF4-FFF2-40B4-BE49-F238E27FC236}">
                <a16:creationId xmlns:a16="http://schemas.microsoft.com/office/drawing/2014/main" id="{F361E69E-71B0-634E-B3D7-45273BB93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58" y="1371600"/>
            <a:ext cx="9672484" cy="5486400"/>
          </a:xfrm>
          <a:prstGeom prst="rect">
            <a:avLst/>
          </a:prstGeom>
        </p:spPr>
      </p:pic>
    </p:spTree>
    <p:extLst>
      <p:ext uri="{BB962C8B-B14F-4D97-AF65-F5344CB8AC3E}">
        <p14:creationId xmlns:p14="http://schemas.microsoft.com/office/powerpoint/2010/main" val="235511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nSpc>
                <a:spcPct val="150000"/>
              </a:lnSpc>
            </a:pPr>
            <a:endParaRPr lang="en-US" sz="1600" dirty="0">
              <a:latin typeface="Century Gothic" panose="020B0502020202020204" pitchFamily="34" charset="0"/>
            </a:endParaRPr>
          </a:p>
          <a:p>
            <a:pPr>
              <a:lnSpc>
                <a:spcPct val="150000"/>
              </a:lnSpc>
            </a:pPr>
            <a:endParaRPr lang="en-US" sz="1600" dirty="0">
              <a:latin typeface="Century Gothic" panose="020B0502020202020204" pitchFamily="34" charset="0"/>
            </a:endParaRPr>
          </a:p>
          <a:p>
            <a:pPr>
              <a:lnSpc>
                <a:spcPct val="150000"/>
              </a:lnSpc>
            </a:pPr>
            <a:r>
              <a:rPr lang="en-US" sz="1600" dirty="0">
                <a:latin typeface="Century Gothic" panose="020B0502020202020204" pitchFamily="34" charset="0"/>
              </a:rPr>
              <a:t>The Young Adults (between 20 to 29 years) and the middle age (between 40 to 49 years) are people who patronize cab rides, among all customers. Again, yellow cab has more customers in these groups.</a:t>
            </a:r>
          </a:p>
          <a:p>
            <a:pPr>
              <a:lnSpc>
                <a:spcPct val="150000"/>
              </a:lnSpc>
            </a:pPr>
            <a:r>
              <a:rPr lang="en-US" sz="1600" dirty="0">
                <a:latin typeface="Century Gothic" panose="020B0502020202020204" pitchFamily="34" charset="0"/>
              </a:rPr>
              <a:t>2017 recorded the highest number of trips across all age groups. 2016 recording the least.</a:t>
            </a:r>
          </a:p>
          <a:p>
            <a:pPr marL="0" indent="0">
              <a:lnSpc>
                <a:spcPct val="150000"/>
              </a:lnSpc>
              <a:buNone/>
            </a:pPr>
            <a:br>
              <a:rPr lang="en-US" sz="1800" dirty="0">
                <a:latin typeface="Century Gothic" panose="020B0502020202020204" pitchFamily="34" charset="0"/>
              </a:rPr>
            </a:b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Most popular day among users</a:t>
            </a:r>
          </a:p>
        </p:txBody>
      </p:sp>
    </p:spTree>
    <p:extLst>
      <p:ext uri="{BB962C8B-B14F-4D97-AF65-F5344CB8AC3E}">
        <p14:creationId xmlns:p14="http://schemas.microsoft.com/office/powerpoint/2010/main" val="206136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24D136B9-B775-994F-B3E5-AA2A305DE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12924"/>
            <a:ext cx="9266498" cy="4830943"/>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spTree>
    <p:extLst>
      <p:ext uri="{BB962C8B-B14F-4D97-AF65-F5344CB8AC3E}">
        <p14:creationId xmlns:p14="http://schemas.microsoft.com/office/powerpoint/2010/main" val="280322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pic>
        <p:nvPicPr>
          <p:cNvPr id="8" name="Content Placeholder 7" descr="Chart, line chart&#10;&#10;Description automatically generated">
            <a:extLst>
              <a:ext uri="{FF2B5EF4-FFF2-40B4-BE49-F238E27FC236}">
                <a16:creationId xmlns:a16="http://schemas.microsoft.com/office/drawing/2014/main" id="{F10626D5-20FE-4D4A-996F-DFEAA2A37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537" y="1825624"/>
            <a:ext cx="8067554" cy="4748795"/>
          </a:xfrm>
        </p:spPr>
      </p:pic>
    </p:spTree>
    <p:extLst>
      <p:ext uri="{BB962C8B-B14F-4D97-AF65-F5344CB8AC3E}">
        <p14:creationId xmlns:p14="http://schemas.microsoft.com/office/powerpoint/2010/main" val="128652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sp>
        <p:nvSpPr>
          <p:cNvPr id="3" name="Content Placeholder 2">
            <a:extLst>
              <a:ext uri="{FF2B5EF4-FFF2-40B4-BE49-F238E27FC236}">
                <a16:creationId xmlns:a16="http://schemas.microsoft.com/office/drawing/2014/main" id="{DB11A232-7F67-EA42-9BD3-8C514FFDF3C7}"/>
              </a:ext>
            </a:extLst>
          </p:cNvPr>
          <p:cNvSpPr>
            <a:spLocks noGrp="1"/>
          </p:cNvSpPr>
          <p:nvPr>
            <p:ph idx="1"/>
          </p:nvPr>
        </p:nvSpPr>
        <p:spPr/>
        <p:txBody>
          <a:bodyPr/>
          <a:lstStyle/>
          <a:p>
            <a:pPr>
              <a:lnSpc>
                <a:spcPct val="150000"/>
              </a:lnSpc>
            </a:pPr>
            <a:r>
              <a:rPr lang="en-GB" sz="1600" dirty="0">
                <a:latin typeface="Century Gothic" panose="020B0502020202020204" pitchFamily="34" charset="0"/>
              </a:rPr>
              <a:t>Yellow Cab made the biggest profits in 2017. May, September, December being the months in 2017 where yellow cab made bigger profits compared to the rest of the months</a:t>
            </a:r>
          </a:p>
          <a:p>
            <a:pPr>
              <a:lnSpc>
                <a:spcPct val="150000"/>
              </a:lnSpc>
            </a:pPr>
            <a:r>
              <a:rPr lang="en-GB" sz="1600" dirty="0">
                <a:latin typeface="Century Gothic" panose="020B0502020202020204" pitchFamily="34" charset="0"/>
              </a:rPr>
              <a:t>There appears to be a drop in profits for yellow cab in the months February, July and August for 2017 and 2018 for yellow cab</a:t>
            </a:r>
          </a:p>
          <a:p>
            <a:pPr>
              <a:lnSpc>
                <a:spcPct val="150000"/>
              </a:lnSpc>
            </a:pPr>
            <a:r>
              <a:rPr lang="en-GB" sz="1600" dirty="0">
                <a:latin typeface="Century Gothic" panose="020B0502020202020204" pitchFamily="34" charset="0"/>
              </a:rPr>
              <a:t>Pink Cab experienced a steady rise in profits from May to December in all of the 3 years after experiencing a dip in February, a rise in March and then a dip from April to May</a:t>
            </a:r>
          </a:p>
          <a:p>
            <a:pPr>
              <a:lnSpc>
                <a:spcPct val="150000"/>
              </a:lnSpc>
            </a:pPr>
            <a:r>
              <a:rPr lang="en-GB" sz="1600" dirty="0">
                <a:latin typeface="Century Gothic" panose="020B0502020202020204" pitchFamily="34" charset="0"/>
              </a:rPr>
              <a:t>Pink Cab in Feb 2017 saw a slight rise in profits as opposed to what happened in 2016 and 2018</a:t>
            </a:r>
            <a:endParaRPr lang="en-GH" dirty="0"/>
          </a:p>
        </p:txBody>
      </p:sp>
    </p:spTree>
    <p:extLst>
      <p:ext uri="{BB962C8B-B14F-4D97-AF65-F5344CB8AC3E}">
        <p14:creationId xmlns:p14="http://schemas.microsoft.com/office/powerpoint/2010/main" val="154739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Century Gothic" panose="020B0502020202020204" pitchFamily="34"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2800" dirty="0">
              <a:solidFill>
                <a:srgbClr val="FF6600"/>
              </a:solidFill>
              <a:latin typeface="Century Gothic" panose="020B0502020202020204" pitchFamily="34" charset="0"/>
            </a:endParaRPr>
          </a:p>
          <a:p>
            <a:pPr algn="just"/>
            <a:r>
              <a:rPr lang="en-US" sz="2800" dirty="0">
                <a:solidFill>
                  <a:srgbClr val="FF6600"/>
                </a:solidFill>
                <a:latin typeface="Century Gothic" panose="020B0502020202020204" pitchFamily="34" charset="0"/>
              </a:rPr>
              <a:t>        Problem Statement</a:t>
            </a:r>
          </a:p>
          <a:p>
            <a:pPr algn="just"/>
            <a:r>
              <a:rPr lang="en-US" sz="2800" dirty="0">
                <a:solidFill>
                  <a:srgbClr val="FF6600"/>
                </a:solidFill>
                <a:latin typeface="Century Gothic" panose="020B0502020202020204" pitchFamily="34" charset="0"/>
              </a:rPr>
              <a:t>        Approach</a:t>
            </a:r>
          </a:p>
          <a:p>
            <a:pPr algn="just"/>
            <a:r>
              <a:rPr lang="en-US" sz="2800" dirty="0">
                <a:solidFill>
                  <a:srgbClr val="FF6600"/>
                </a:solidFill>
                <a:latin typeface="Century Gothic" panose="020B0502020202020204" pitchFamily="34" charset="0"/>
              </a:rPr>
              <a:t>        EDA</a:t>
            </a:r>
          </a:p>
          <a:p>
            <a:pPr algn="just"/>
            <a:r>
              <a:rPr lang="en-US" sz="2800" dirty="0">
                <a:solidFill>
                  <a:srgbClr val="FF6600"/>
                </a:solidFill>
                <a:latin typeface="Century Gothic" panose="020B0502020202020204" pitchFamily="34" charset="0"/>
              </a:rPr>
              <a:t>        EDA Summary</a:t>
            </a:r>
          </a:p>
          <a:p>
            <a:pPr algn="just"/>
            <a:r>
              <a:rPr lang="en-US" sz="2800" dirty="0">
                <a:solidFill>
                  <a:srgbClr val="FF6600"/>
                </a:solidFill>
                <a:latin typeface="Century Gothic" panose="020B0502020202020204" pitchFamily="34"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pic>
        <p:nvPicPr>
          <p:cNvPr id="5" name="Content Placeholder 4" descr="Chart, line chart&#10;&#10;Description automatically generated">
            <a:extLst>
              <a:ext uri="{FF2B5EF4-FFF2-40B4-BE49-F238E27FC236}">
                <a16:creationId xmlns:a16="http://schemas.microsoft.com/office/drawing/2014/main" id="{E689D574-3A17-3A44-8024-2B4D9E1BC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651" y="1825625"/>
            <a:ext cx="8484243" cy="4899266"/>
          </a:xfrm>
        </p:spPr>
      </p:pic>
    </p:spTree>
    <p:extLst>
      <p:ext uri="{BB962C8B-B14F-4D97-AF65-F5344CB8AC3E}">
        <p14:creationId xmlns:p14="http://schemas.microsoft.com/office/powerpoint/2010/main" val="106452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pic>
        <p:nvPicPr>
          <p:cNvPr id="8" name="Content Placeholder 7" descr="Chart, line chart&#10;&#10;Description automatically generated">
            <a:extLst>
              <a:ext uri="{FF2B5EF4-FFF2-40B4-BE49-F238E27FC236}">
                <a16:creationId xmlns:a16="http://schemas.microsoft.com/office/drawing/2014/main" id="{00A2DF2B-5DC9-2440-95B2-FBFC491D4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778" y="1825625"/>
            <a:ext cx="8461094" cy="4986338"/>
          </a:xfrm>
        </p:spPr>
      </p:pic>
    </p:spTree>
    <p:extLst>
      <p:ext uri="{BB962C8B-B14F-4D97-AF65-F5344CB8AC3E}">
        <p14:creationId xmlns:p14="http://schemas.microsoft.com/office/powerpoint/2010/main" val="235927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pic>
        <p:nvPicPr>
          <p:cNvPr id="7" name="Content Placeholder 6" descr="Chart, line chart&#10;&#10;Description automatically generated">
            <a:extLst>
              <a:ext uri="{FF2B5EF4-FFF2-40B4-BE49-F238E27FC236}">
                <a16:creationId xmlns:a16="http://schemas.microsoft.com/office/drawing/2014/main" id="{5808EB3A-DBB2-5C42-A1C2-C06BA8C26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720" y="1825624"/>
            <a:ext cx="8206450" cy="4852967"/>
          </a:xfrm>
        </p:spPr>
      </p:pic>
    </p:spTree>
    <p:extLst>
      <p:ext uri="{BB962C8B-B14F-4D97-AF65-F5344CB8AC3E}">
        <p14:creationId xmlns:p14="http://schemas.microsoft.com/office/powerpoint/2010/main" val="2524005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Profits Made By the Companies</a:t>
            </a:r>
          </a:p>
        </p:txBody>
      </p:sp>
      <p:sp>
        <p:nvSpPr>
          <p:cNvPr id="3" name="Content Placeholder 2">
            <a:extLst>
              <a:ext uri="{FF2B5EF4-FFF2-40B4-BE49-F238E27FC236}">
                <a16:creationId xmlns:a16="http://schemas.microsoft.com/office/drawing/2014/main" id="{CC5B7315-BB35-7548-A37A-9E2808E1D0B2}"/>
              </a:ext>
            </a:extLst>
          </p:cNvPr>
          <p:cNvSpPr>
            <a:spLocks noGrp="1"/>
          </p:cNvSpPr>
          <p:nvPr>
            <p:ph idx="1"/>
          </p:nvPr>
        </p:nvSpPr>
        <p:spPr/>
        <p:txBody>
          <a:bodyPr>
            <a:normAutofit/>
          </a:bodyPr>
          <a:lstStyle/>
          <a:p>
            <a:r>
              <a:rPr lang="en-GB" sz="1600" dirty="0">
                <a:latin typeface="Century Gothic" panose="020B0502020202020204" pitchFamily="34" charset="0"/>
                <a:ea typeface="Verdana" panose="020B0604030504040204" pitchFamily="34" charset="0"/>
                <a:cs typeface="Verdana" panose="020B0604030504040204" pitchFamily="34" charset="0"/>
              </a:rPr>
              <a:t>Yellow Cab charges an average of 458 per ride</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ea typeface="Verdana" panose="020B0604030504040204" pitchFamily="34" charset="0"/>
                <a:cs typeface="Verdana" panose="020B0604030504040204" pitchFamily="34" charset="0"/>
              </a:rPr>
              <a:t>Pink Cab charged an average of 310 per ride</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rPr>
              <a:t>Pink Cab makes an average profit of 62.65 on each ride</a:t>
            </a:r>
          </a:p>
          <a:p>
            <a:endParaRPr lang="en-GB" sz="1600" dirty="0">
              <a:latin typeface="Century Gothic" panose="020B0502020202020204" pitchFamily="34" charset="0"/>
            </a:endParaRPr>
          </a:p>
          <a:p>
            <a:r>
              <a:rPr lang="en-GB" sz="1600" dirty="0">
                <a:latin typeface="Century Gothic" panose="020B0502020202020204" pitchFamily="34" charset="0"/>
              </a:rPr>
              <a:t>Yellow Cab makes an average profit of 160 on each ride</a:t>
            </a:r>
          </a:p>
          <a:p>
            <a:pPr marL="0" indent="0">
              <a:buNone/>
            </a:pPr>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H" sz="1600" dirty="0">
              <a:latin typeface="Century Gothic" panose="020B0502020202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7140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Number of Users of the cab companies</a:t>
            </a:r>
          </a:p>
        </p:txBody>
      </p:sp>
      <p:sp>
        <p:nvSpPr>
          <p:cNvPr id="3" name="Content Placeholder 2">
            <a:extLst>
              <a:ext uri="{FF2B5EF4-FFF2-40B4-BE49-F238E27FC236}">
                <a16:creationId xmlns:a16="http://schemas.microsoft.com/office/drawing/2014/main" id="{CC5B7315-BB35-7548-A37A-9E2808E1D0B2}"/>
              </a:ext>
            </a:extLst>
          </p:cNvPr>
          <p:cNvSpPr>
            <a:spLocks noGrp="1"/>
          </p:cNvSpPr>
          <p:nvPr>
            <p:ph idx="1"/>
          </p:nvPr>
        </p:nvSpPr>
        <p:spPr/>
        <p:txBody>
          <a:bodyPr>
            <a:normAutofit/>
          </a:bodyPr>
          <a:lstStyle/>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ea typeface="Verdana" panose="020B0604030504040204" pitchFamily="34" charset="0"/>
                <a:cs typeface="Verdana" panose="020B0604030504040204" pitchFamily="34" charset="0"/>
              </a:rPr>
              <a:t>A total of 46148 customers were recorded</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ea typeface="Verdana" panose="020B0604030504040204" pitchFamily="34" charset="0"/>
                <a:cs typeface="Verdana" panose="020B0604030504040204" pitchFamily="34" charset="0"/>
              </a:rPr>
              <a:t>26078 are customers of both cab companies</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ea typeface="Verdana" panose="020B0604030504040204" pitchFamily="34" charset="0"/>
                <a:cs typeface="Verdana" panose="020B0604030504040204" pitchFamily="34" charset="0"/>
              </a:rPr>
              <a:t>13818 are customers of Yellow Cab </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r>
              <a:rPr lang="en-GB" sz="1600" dirty="0">
                <a:latin typeface="Century Gothic" panose="020B0502020202020204" pitchFamily="34" charset="0"/>
                <a:ea typeface="Verdana" panose="020B0604030504040204" pitchFamily="34" charset="0"/>
                <a:cs typeface="Verdana" panose="020B0604030504040204" pitchFamily="34" charset="0"/>
              </a:rPr>
              <a:t>6252 are customers of Pink Cab</a:t>
            </a: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H" sz="1600" dirty="0">
              <a:latin typeface="Century Gothic" panose="020B0502020202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0940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CC5B7315-BB35-7548-A37A-9E2808E1D0B2}"/>
              </a:ext>
            </a:extLst>
          </p:cNvPr>
          <p:cNvSpPr>
            <a:spLocks noGrp="1"/>
          </p:cNvSpPr>
          <p:nvPr>
            <p:ph idx="1"/>
          </p:nvPr>
        </p:nvSpPr>
        <p:spPr/>
        <p:txBody>
          <a:bodyPr>
            <a:normAutofit/>
          </a:bodyPr>
          <a:lstStyle/>
          <a:p>
            <a:endParaRPr lang="en-GB" sz="1600" dirty="0">
              <a:latin typeface="Century Gothic" panose="020B0502020202020204" pitchFamily="34" charset="0"/>
              <a:ea typeface="Verdana" panose="020B0604030504040204" pitchFamily="34" charset="0"/>
              <a:cs typeface="Verdana" panose="020B0604030504040204" pitchFamily="34" charset="0"/>
            </a:endParaRPr>
          </a:p>
          <a:p>
            <a:endParaRPr lang="en-GB" sz="1600" dirty="0">
              <a:latin typeface="Century Gothic" panose="020B0502020202020204" pitchFamily="34" charset="0"/>
              <a:ea typeface="Verdana" panose="020B0604030504040204" pitchFamily="34" charset="0"/>
              <a:cs typeface="Verdana" panose="020B0604030504040204" pitchFamily="34" charset="0"/>
            </a:endParaRPr>
          </a:p>
          <a:p>
            <a:pPr marL="0" indent="0">
              <a:buNone/>
            </a:pPr>
            <a:r>
              <a:rPr lang="en-GH" sz="1600" dirty="0">
                <a:latin typeface="Century Gothic" panose="020B0502020202020204" pitchFamily="34" charset="0"/>
                <a:ea typeface="Verdana" panose="020B0604030504040204" pitchFamily="34" charset="0"/>
                <a:cs typeface="Verdana" panose="020B0604030504040204" pitchFamily="34" charset="0"/>
              </a:rPr>
              <a:t>After the analysis it is clear that Yellow Cab is better than Pink Cab because:</a:t>
            </a:r>
          </a:p>
          <a:p>
            <a:pPr>
              <a:lnSpc>
                <a:spcPct val="150000"/>
              </a:lnSpc>
            </a:pPr>
            <a:r>
              <a:rPr lang="en-GH" sz="1600" dirty="0">
                <a:latin typeface="Century Gothic" panose="020B0502020202020204" pitchFamily="34" charset="0"/>
                <a:ea typeface="Verdana" panose="020B0604030504040204" pitchFamily="34" charset="0"/>
                <a:cs typeface="Verdana" panose="020B0604030504040204" pitchFamily="34" charset="0"/>
              </a:rPr>
              <a:t>Yellow Cab has more customers than Pink Cab, eventhough it charges more. Yellow Cab must be doing something fundamentally right that Pink Cab is missing</a:t>
            </a:r>
          </a:p>
          <a:p>
            <a:pPr>
              <a:lnSpc>
                <a:spcPct val="150000"/>
              </a:lnSpc>
            </a:pPr>
            <a:r>
              <a:rPr lang="en-GH" sz="1600" dirty="0">
                <a:latin typeface="Century Gothic" panose="020B0502020202020204" pitchFamily="34" charset="0"/>
                <a:ea typeface="Verdana" panose="020B0604030504040204" pitchFamily="34" charset="0"/>
                <a:cs typeface="Verdana" panose="020B0604030504040204" pitchFamily="34" charset="0"/>
              </a:rPr>
              <a:t>Yellow Cab make more profits across the timeline than Pink Cab</a:t>
            </a:r>
          </a:p>
          <a:p>
            <a:pPr>
              <a:lnSpc>
                <a:spcPct val="150000"/>
              </a:lnSpc>
            </a:pPr>
            <a:r>
              <a:rPr lang="en-GH" sz="1600" dirty="0">
                <a:latin typeface="Century Gothic" panose="020B0502020202020204" pitchFamily="34" charset="0"/>
                <a:ea typeface="Verdana" panose="020B0604030504040204" pitchFamily="34" charset="0"/>
                <a:cs typeface="Verdana" panose="020B0604030504040204" pitchFamily="34" charset="0"/>
              </a:rPr>
              <a:t>Yellow Cab makes a profit an average profit of 160 on each ride as compared to the 62 made by Pink Cab</a:t>
            </a:r>
          </a:p>
          <a:p>
            <a:pPr>
              <a:lnSpc>
                <a:spcPct val="150000"/>
              </a:lnSpc>
            </a:pPr>
            <a:r>
              <a:rPr lang="en-GH" sz="1600" dirty="0">
                <a:latin typeface="Century Gothic" panose="020B0502020202020204" pitchFamily="34" charset="0"/>
                <a:ea typeface="Verdana" panose="020B0604030504040204" pitchFamily="34" charset="0"/>
                <a:cs typeface="Verdana" panose="020B0604030504040204" pitchFamily="34" charset="0"/>
              </a:rPr>
              <a:t>Yellow Cab is more popular among the younger generation who were majority of the customers.</a:t>
            </a:r>
          </a:p>
          <a:p>
            <a:pPr marL="0" indent="0">
              <a:lnSpc>
                <a:spcPct val="150000"/>
              </a:lnSpc>
              <a:buNone/>
            </a:pPr>
            <a:r>
              <a:rPr lang="en-GH" sz="1600" dirty="0">
                <a:latin typeface="Century Gothic" panose="020B0502020202020204" pitchFamily="34" charset="0"/>
                <a:ea typeface="Verdana" panose="020B0604030504040204" pitchFamily="34" charset="0"/>
                <a:cs typeface="Verdana" panose="020B0604030504040204" pitchFamily="34" charset="0"/>
              </a:rPr>
              <a:t>It will make economic sense for company XYZ to invest in Yellow Cab.</a:t>
            </a:r>
          </a:p>
          <a:p>
            <a:endParaRPr lang="en-GH" sz="1600" dirty="0">
              <a:latin typeface="Century Gothic" panose="020B0502020202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599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20000"/>
          </a:bodyPr>
          <a:lstStyle/>
          <a:p>
            <a:pPr>
              <a:lnSpc>
                <a:spcPct val="150000"/>
              </a:lnSpc>
            </a:pPr>
            <a:r>
              <a:rPr lang="en-US" sz="1600" dirty="0">
                <a:latin typeface="Century Gothic" panose="020B0502020202020204" pitchFamily="34"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r>
              <a:rPr lang="en-US" sz="1800" dirty="0">
                <a:latin typeface="Century Gothic" panose="020B0502020202020204" pitchFamily="34" charset="0"/>
              </a:rPr>
              <a:t>.</a:t>
            </a:r>
          </a:p>
          <a:p>
            <a:pPr>
              <a:lnSpc>
                <a:spcPct val="150000"/>
              </a:lnSpc>
            </a:pPr>
            <a:r>
              <a:rPr lang="en-US" sz="1600" dirty="0">
                <a:latin typeface="Century Gothic" panose="020B0502020202020204" pitchFamily="34" charset="0"/>
              </a:rPr>
              <a:t>Objective : Provide actionable insights to help XYZ firm in identifying the right company for making investment.</a:t>
            </a:r>
          </a:p>
          <a:p>
            <a:pPr>
              <a:lnSpc>
                <a:spcPct val="150000"/>
              </a:lnSpc>
            </a:pPr>
            <a:r>
              <a:rPr lang="en-US" sz="1600" dirty="0">
                <a:latin typeface="Century Gothic" panose="020B0502020202020204" pitchFamily="34" charset="0"/>
              </a:rPr>
              <a:t>Answers to following questions (hypotheses) will provide an insight to which company will be right for investment.</a:t>
            </a:r>
          </a:p>
          <a:p>
            <a:pPr lvl="1">
              <a:lnSpc>
                <a:spcPct val="150000"/>
              </a:lnSpc>
            </a:pPr>
            <a:r>
              <a:rPr lang="en-US" sz="1200" dirty="0">
                <a:latin typeface="Century Gothic" panose="020B0502020202020204" pitchFamily="34" charset="0"/>
              </a:rPr>
              <a:t>Which month is the busiest for the cab companies?</a:t>
            </a:r>
          </a:p>
          <a:p>
            <a:pPr lvl="1">
              <a:lnSpc>
                <a:spcPct val="150000"/>
              </a:lnSpc>
            </a:pPr>
            <a:r>
              <a:rPr lang="en-US" sz="1200" dirty="0">
                <a:latin typeface="Century Gothic" panose="020B0502020202020204" pitchFamily="34" charset="0"/>
              </a:rPr>
              <a:t>Which days are popular among riders?</a:t>
            </a:r>
          </a:p>
          <a:p>
            <a:pPr lvl="1">
              <a:lnSpc>
                <a:spcPct val="150000"/>
              </a:lnSpc>
            </a:pPr>
            <a:r>
              <a:rPr lang="en-US" sz="1200" dirty="0">
                <a:latin typeface="Century Gothic" panose="020B0502020202020204" pitchFamily="34" charset="0"/>
              </a:rPr>
              <a:t>Which cabs are more popular across the cities and among the age groups?</a:t>
            </a:r>
          </a:p>
          <a:p>
            <a:pPr lvl="1">
              <a:lnSpc>
                <a:spcPct val="150000"/>
              </a:lnSpc>
            </a:pPr>
            <a:r>
              <a:rPr lang="en-US" sz="1200" dirty="0">
                <a:latin typeface="Century Gothic" panose="020B0502020202020204" pitchFamily="34" charset="0"/>
              </a:rPr>
              <a:t>What are the profits of each company over the years?</a:t>
            </a:r>
          </a:p>
          <a:p>
            <a:pPr lvl="1">
              <a:lnSpc>
                <a:spcPct val="150000"/>
              </a:lnSpc>
            </a:pPr>
            <a:r>
              <a:rPr lang="en-US" sz="1200" dirty="0">
                <a:latin typeface="Century Gothic" panose="020B0502020202020204" pitchFamily="34" charset="0"/>
              </a:rPr>
              <a:t>What are the number of users for each cap company across the time periods?</a:t>
            </a:r>
          </a:p>
          <a:p>
            <a:pPr lvl="1">
              <a:lnSpc>
                <a:spcPct val="150000"/>
              </a:lnSpc>
            </a:pPr>
            <a:r>
              <a:rPr lang="en-US" sz="1200" dirty="0">
                <a:latin typeface="Century Gothic" panose="020B0502020202020204" pitchFamily="34" charset="0"/>
              </a:rPr>
              <a:t>Does the income of the riders have an influence on cab rides?</a:t>
            </a:r>
          </a:p>
          <a:p>
            <a:pPr>
              <a:lnSpc>
                <a:spcPct val="150000"/>
              </a:lnSpc>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nSpc>
                <a:spcPct val="150000"/>
              </a:lnSpc>
            </a:pPr>
            <a:endParaRPr lang="en-US" sz="1600" dirty="0">
              <a:latin typeface="Century Gothic" panose="020B0502020202020204" pitchFamily="34" charset="0"/>
            </a:endParaRPr>
          </a:p>
          <a:p>
            <a:pPr>
              <a:lnSpc>
                <a:spcPct val="150000"/>
              </a:lnSpc>
            </a:pPr>
            <a:endParaRPr lang="en-US" sz="1600" dirty="0">
              <a:latin typeface="Century Gothic" panose="020B0502020202020204" pitchFamily="34" charset="0"/>
            </a:endParaRPr>
          </a:p>
          <a:p>
            <a:pPr>
              <a:lnSpc>
                <a:spcPct val="150000"/>
              </a:lnSpc>
            </a:pPr>
            <a:r>
              <a:rPr lang="en-US" sz="1600" dirty="0">
                <a:latin typeface="Century Gothic" panose="020B0502020202020204" pitchFamily="34" charset="0"/>
              </a:rPr>
              <a:t>The approach to arrive at a desired conclusion involves the following:</a:t>
            </a:r>
          </a:p>
          <a:p>
            <a:pPr lvl="1">
              <a:lnSpc>
                <a:spcPct val="150000"/>
              </a:lnSpc>
            </a:pPr>
            <a:r>
              <a:rPr lang="en-US" sz="1400" dirty="0">
                <a:latin typeface="Century Gothic" panose="020B0502020202020204" pitchFamily="34" charset="0"/>
              </a:rPr>
              <a:t>Exploratory Data Analysis</a:t>
            </a:r>
          </a:p>
          <a:p>
            <a:pPr lvl="1">
              <a:lnSpc>
                <a:spcPct val="150000"/>
              </a:lnSpc>
            </a:pPr>
            <a:r>
              <a:rPr lang="en-US" sz="1400" dirty="0">
                <a:latin typeface="Century Gothic" panose="020B0502020202020204" pitchFamily="34" charset="0"/>
              </a:rPr>
              <a:t>Finding answers to the stated hypothesis</a:t>
            </a:r>
          </a:p>
          <a:p>
            <a:pPr lvl="1">
              <a:lnSpc>
                <a:spcPct val="150000"/>
              </a:lnSpc>
            </a:pPr>
            <a:r>
              <a:rPr lang="en-US" sz="1400" dirty="0">
                <a:latin typeface="Century Gothic" panose="020B0502020202020204" pitchFamily="34" charset="0"/>
              </a:rPr>
              <a:t>Comparing the profits made by the companies</a:t>
            </a:r>
          </a:p>
          <a:p>
            <a:pPr lvl="1">
              <a:lnSpc>
                <a:spcPct val="150000"/>
              </a:lnSpc>
            </a:pPr>
            <a:r>
              <a:rPr lang="en-US" sz="1400" dirty="0">
                <a:latin typeface="Century Gothic" panose="020B0502020202020204" pitchFamily="34" charset="0"/>
              </a:rPr>
              <a:t>Recommendations</a:t>
            </a:r>
          </a:p>
          <a:p>
            <a:pPr marL="457200" lvl="1" indent="0">
              <a:lnSpc>
                <a:spcPct val="150000"/>
              </a:lnSpc>
              <a:buNone/>
            </a:pPr>
            <a:endParaRPr lang="en-US" sz="14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Approach</a:t>
            </a:r>
          </a:p>
        </p:txBody>
      </p:sp>
    </p:spTree>
    <p:extLst>
      <p:ext uri="{BB962C8B-B14F-4D97-AF65-F5344CB8AC3E}">
        <p14:creationId xmlns:p14="http://schemas.microsoft.com/office/powerpoint/2010/main" val="396483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lvl="1">
              <a:lnSpc>
                <a:spcPct val="150000"/>
              </a:lnSpc>
            </a:pPr>
            <a:r>
              <a:rPr lang="en-US" sz="1600" dirty="0">
                <a:latin typeface="Century Gothic" panose="020B0502020202020204" pitchFamily="34" charset="0"/>
              </a:rPr>
              <a:t>Data created from merging 4 different data files into one</a:t>
            </a:r>
          </a:p>
          <a:p>
            <a:pPr lvl="1">
              <a:lnSpc>
                <a:spcPct val="150000"/>
              </a:lnSpc>
            </a:pPr>
            <a:r>
              <a:rPr lang="en-US" sz="1600" dirty="0">
                <a:latin typeface="Century Gothic" panose="020B0502020202020204" pitchFamily="34" charset="0"/>
              </a:rPr>
              <a:t>Resulting in a dataset with 14 features</a:t>
            </a:r>
          </a:p>
          <a:p>
            <a:pPr lvl="1">
              <a:lnSpc>
                <a:spcPct val="150000"/>
              </a:lnSpc>
            </a:pPr>
            <a:r>
              <a:rPr lang="en-US" sz="1600" dirty="0">
                <a:latin typeface="Century Gothic" panose="020B0502020202020204" pitchFamily="34" charset="0"/>
              </a:rPr>
              <a:t>An additional 5 features were derived from the previous 14 to help with analysis</a:t>
            </a:r>
          </a:p>
          <a:p>
            <a:pPr lvl="1">
              <a:lnSpc>
                <a:spcPct val="150000"/>
              </a:lnSpc>
            </a:pPr>
            <a:r>
              <a:rPr lang="en-US" sz="1600" dirty="0">
                <a:latin typeface="Century Gothic" panose="020B0502020202020204" pitchFamily="34" charset="0"/>
              </a:rPr>
              <a:t>A total of 359392 rows present in the data</a:t>
            </a:r>
          </a:p>
          <a:p>
            <a:pPr marL="457200" lvl="1" indent="0">
              <a:lnSpc>
                <a:spcPct val="150000"/>
              </a:lnSpc>
              <a:buNone/>
            </a:pPr>
            <a:r>
              <a:rPr lang="en-US" sz="1600" dirty="0">
                <a:latin typeface="Century Gothic" panose="020B0502020202020204" pitchFamily="34" charset="0"/>
              </a:rPr>
              <a:t>Assumptions</a:t>
            </a:r>
          </a:p>
          <a:p>
            <a:pPr lvl="1">
              <a:lnSpc>
                <a:spcPct val="150000"/>
              </a:lnSpc>
            </a:pPr>
            <a:r>
              <a:rPr lang="en-US" sz="1600" dirty="0">
                <a:latin typeface="Century Gothic" panose="020B0502020202020204" pitchFamily="34" charset="0"/>
              </a:rPr>
              <a:t>Price charged contained a lot of data points that differed greatly from the others.</a:t>
            </a:r>
          </a:p>
          <a:p>
            <a:pPr lvl="1">
              <a:lnSpc>
                <a:spcPct val="150000"/>
              </a:lnSpc>
            </a:pPr>
            <a:r>
              <a:rPr lang="en-US" sz="1600" dirty="0">
                <a:latin typeface="Century Gothic" panose="020B0502020202020204" pitchFamily="34" charset="0"/>
              </a:rPr>
              <a:t>The cost of trip is the cost of running the trip and the price charged is the price paid for each trip, then the profit made on each trip can be calculated as Price Charged - Cost of Trip.</a:t>
            </a:r>
          </a:p>
          <a:p>
            <a:pPr lvl="1">
              <a:lnSpc>
                <a:spcPct val="150000"/>
              </a:lnSpc>
            </a:pPr>
            <a:endParaRPr lang="en-US" sz="14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Exploratory Data Analysis</a:t>
            </a:r>
          </a:p>
        </p:txBody>
      </p:sp>
    </p:spTree>
    <p:extLst>
      <p:ext uri="{BB962C8B-B14F-4D97-AF65-F5344CB8AC3E}">
        <p14:creationId xmlns:p14="http://schemas.microsoft.com/office/powerpoint/2010/main" val="20431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Monthly Number of Rides for each company</a:t>
            </a:r>
          </a:p>
        </p:txBody>
      </p:sp>
      <p:pic>
        <p:nvPicPr>
          <p:cNvPr id="5" name="Picture 4" descr="Chart, line chart&#10;&#10;Description automatically generated">
            <a:extLst>
              <a:ext uri="{FF2B5EF4-FFF2-40B4-BE49-F238E27FC236}">
                <a16:creationId xmlns:a16="http://schemas.microsoft.com/office/drawing/2014/main" id="{F04A791E-270B-B34E-8507-BB9F94B44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586" y="1417636"/>
            <a:ext cx="9738827" cy="5394327"/>
          </a:xfrm>
          <a:prstGeom prst="rect">
            <a:avLst/>
          </a:prstGeom>
        </p:spPr>
      </p:pic>
    </p:spTree>
    <p:extLst>
      <p:ext uri="{BB962C8B-B14F-4D97-AF65-F5344CB8AC3E}">
        <p14:creationId xmlns:p14="http://schemas.microsoft.com/office/powerpoint/2010/main" val="33148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Monthly Number of Rides for each company</a:t>
            </a:r>
          </a:p>
        </p:txBody>
      </p:sp>
      <p:pic>
        <p:nvPicPr>
          <p:cNvPr id="7" name="Picture 6" descr="Chart, line chart&#10;&#10;Description automatically generated">
            <a:extLst>
              <a:ext uri="{FF2B5EF4-FFF2-40B4-BE49-F238E27FC236}">
                <a16:creationId xmlns:a16="http://schemas.microsoft.com/office/drawing/2014/main" id="{CD0AA10C-A121-644C-B826-1F57C43B6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417" y="1371600"/>
            <a:ext cx="9881166" cy="5486400"/>
          </a:xfrm>
          <a:prstGeom prst="rect">
            <a:avLst/>
          </a:prstGeom>
        </p:spPr>
      </p:pic>
    </p:spTree>
    <p:extLst>
      <p:ext uri="{BB962C8B-B14F-4D97-AF65-F5344CB8AC3E}">
        <p14:creationId xmlns:p14="http://schemas.microsoft.com/office/powerpoint/2010/main" val="426544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endParaRPr lang="en-US" sz="16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Monthly Number of Rides for each company</a:t>
            </a:r>
          </a:p>
        </p:txBody>
      </p:sp>
      <p:pic>
        <p:nvPicPr>
          <p:cNvPr id="5" name="Picture 4" descr="Chart, line chart&#10;&#10;Description automatically generated">
            <a:extLst>
              <a:ext uri="{FF2B5EF4-FFF2-40B4-BE49-F238E27FC236}">
                <a16:creationId xmlns:a16="http://schemas.microsoft.com/office/drawing/2014/main" id="{362547C7-2D0B-664C-8E2E-81497CDC4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112607" cy="5486400"/>
          </a:xfrm>
          <a:prstGeom prst="rect">
            <a:avLst/>
          </a:prstGeom>
        </p:spPr>
      </p:pic>
    </p:spTree>
    <p:extLst>
      <p:ext uri="{BB962C8B-B14F-4D97-AF65-F5344CB8AC3E}">
        <p14:creationId xmlns:p14="http://schemas.microsoft.com/office/powerpoint/2010/main" val="360707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nSpc>
                <a:spcPct val="150000"/>
              </a:lnSpc>
            </a:pPr>
            <a:r>
              <a:rPr lang="en-US" sz="1600" dirty="0">
                <a:latin typeface="Century Gothic" panose="020B0502020202020204" pitchFamily="34" charset="0"/>
              </a:rPr>
              <a:t>In 2016, there was an upward trend in the number cab rides for each of the companies with yellow cab having more rides in each month as compared to pink cab.</a:t>
            </a:r>
          </a:p>
          <a:p>
            <a:pPr>
              <a:lnSpc>
                <a:spcPct val="150000"/>
              </a:lnSpc>
            </a:pPr>
            <a:r>
              <a:rPr lang="en-US" sz="1600" dirty="0">
                <a:latin typeface="Century Gothic" panose="020B0502020202020204" pitchFamily="34" charset="0"/>
              </a:rPr>
              <a:t>2017 was similar for both companies. An upward trend, with yellow cab having more rides. But there appeared to be a dip in number rides for the month of February in 2017 for both companies. After which there was a steady rise again to December.</a:t>
            </a:r>
          </a:p>
          <a:p>
            <a:pPr>
              <a:lnSpc>
                <a:spcPct val="150000"/>
              </a:lnSpc>
            </a:pPr>
            <a:r>
              <a:rPr lang="en-GB" sz="1600" dirty="0">
                <a:latin typeface="Century Gothic" panose="020B0502020202020204" pitchFamily="34" charset="0"/>
              </a:rPr>
              <a:t>In 2018, a dip was recorded in the month of February again, after which the number to rides started to rise again in the subsequent months. Except for pink cab where they saw a slight dip December 2018.</a:t>
            </a:r>
          </a:p>
          <a:p>
            <a:pPr>
              <a:lnSpc>
                <a:spcPct val="150000"/>
              </a:lnSpc>
            </a:pPr>
            <a:r>
              <a:rPr lang="en-GB" sz="1600" dirty="0">
                <a:latin typeface="Century Gothic" panose="020B0502020202020204" pitchFamily="34" charset="0"/>
              </a:rPr>
              <a:t>Yellow cab tends to have had more rides across then 3 years period. December appears to be the busiest month for both companies across the years. But why, does the number of rides dip in February?</a:t>
            </a:r>
          </a:p>
          <a:p>
            <a:pPr>
              <a:lnSpc>
                <a:spcPct val="150000"/>
              </a:lnSpc>
            </a:pPr>
            <a:endParaRPr lang="en-US" sz="1600" dirty="0">
              <a:latin typeface="Century Gothic" panose="020B0502020202020204" pitchFamily="34" charset="0"/>
            </a:endParaRPr>
          </a:p>
          <a:p>
            <a:pPr marL="0" indent="0">
              <a:lnSpc>
                <a:spcPct val="150000"/>
              </a:lnSpc>
              <a:buNone/>
            </a:pPr>
            <a:endParaRPr lang="en-US" sz="1600" dirty="0">
              <a:latin typeface="Century Gothic" panose="020B0502020202020204" pitchFamily="34" charset="0"/>
            </a:endParaRPr>
          </a:p>
          <a:p>
            <a:pPr>
              <a:lnSpc>
                <a:spcPct val="150000"/>
              </a:lnSpc>
            </a:pPr>
            <a:endParaRPr lang="en-US" sz="1800" dirty="0">
              <a:latin typeface="Century Gothic" panose="020B0502020202020204" pitchFamily="34"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entury Gothic" panose="020B0502020202020204" pitchFamily="34" charset="0"/>
                <a:cs typeface="Calibri" panose="020F0502020204030204" pitchFamily="34" charset="0"/>
              </a:rPr>
              <a:t>Monthly Number of Rides for each company</a:t>
            </a:r>
          </a:p>
        </p:txBody>
      </p:sp>
    </p:spTree>
    <p:extLst>
      <p:ext uri="{BB962C8B-B14F-4D97-AF65-F5344CB8AC3E}">
        <p14:creationId xmlns:p14="http://schemas.microsoft.com/office/powerpoint/2010/main" val="3280336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1036</Words>
  <Application>Microsoft Macintosh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Century Gothic</vt:lpstr>
      <vt:lpstr>Office Theme</vt:lpstr>
      <vt:lpstr>PowerPoint Presentation</vt:lpstr>
      <vt:lpstr>   Agenda</vt:lpstr>
      <vt:lpstr>Problem Statement</vt:lpstr>
      <vt:lpstr>Approach</vt:lpstr>
      <vt:lpstr>Exploratory Data Analysis</vt:lpstr>
      <vt:lpstr>Monthly Number of Rides for each company</vt:lpstr>
      <vt:lpstr>Monthly Number of Rides for each company</vt:lpstr>
      <vt:lpstr>Monthly Number of Rides for each company</vt:lpstr>
      <vt:lpstr>Monthly Number of Rides for each company</vt:lpstr>
      <vt:lpstr>Most popular day among users</vt:lpstr>
      <vt:lpstr>Most popular day among users</vt:lpstr>
      <vt:lpstr>Most popular day among users</vt:lpstr>
      <vt:lpstr>Most popular day among users</vt:lpstr>
      <vt:lpstr>Most popular day among users</vt:lpstr>
      <vt:lpstr>Most popular day among users</vt:lpstr>
      <vt:lpstr>Most popular day among users</vt:lpstr>
      <vt:lpstr>Profits Made By the Companies</vt:lpstr>
      <vt:lpstr>Profits Made By the Companies</vt:lpstr>
      <vt:lpstr>Profits Made By the Companies</vt:lpstr>
      <vt:lpstr>Profits Made By the Companies</vt:lpstr>
      <vt:lpstr>Profits Made By the Companies</vt:lpstr>
      <vt:lpstr>Profits Made By the Companies</vt:lpstr>
      <vt:lpstr>Profits Made By the Companies</vt:lpstr>
      <vt:lpstr>Number of Users of the cab companies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Segbefia87</dc:creator>
  <cp:lastModifiedBy>Joseph Segbefia87</cp:lastModifiedBy>
  <cp:revision>1</cp:revision>
  <dcterms:created xsi:type="dcterms:W3CDTF">2021-09-05T18:12:00Z</dcterms:created>
  <dcterms:modified xsi:type="dcterms:W3CDTF">2021-09-06T07:58:58Z</dcterms:modified>
</cp:coreProperties>
</file>