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67" r:id="rId5"/>
    <p:sldId id="266" r:id="rId6"/>
    <p:sldId id="260" r:id="rId7"/>
    <p:sldId id="265" r:id="rId8"/>
    <p:sldId id="269" r:id="rId9"/>
    <p:sldId id="270" r:id="rId10"/>
    <p:sldId id="261" r:id="rId11"/>
    <p:sldId id="26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60"/>
    <p:restoredTop sz="94658"/>
  </p:normalViewPr>
  <p:slideViewPr>
    <p:cSldViewPr snapToGrid="0" snapToObjects="1">
      <p:cViewPr varScale="1">
        <p:scale>
          <a:sx n="106" d="100"/>
          <a:sy n="106" d="100"/>
        </p:scale>
        <p:origin x="1112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28C53A-7C57-8F45-972A-66434054A8D6}" type="datetimeFigureOut">
              <a:rPr lang="en-US" smtClean="0"/>
              <a:t>2/5/25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CA00E9-EBA0-C147-8193-067C017D5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5770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CA00E9-EBA0-C147-8193-067C017D591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8702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CA00E9-EBA0-C147-8193-067C017D591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9848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- DONE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CA00E9-EBA0-C147-8193-067C017D591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8584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CA00E9-EBA0-C147-8193-067C017D591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8560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2/5/25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2/5/25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2/5/25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2/5/25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2/5/25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2/5/25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2/5/25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2/5/25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2/5/25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2/5/25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2/5/25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2/5/25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2/5/25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2/5/25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2/5/25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2/5/25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2/5/25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2/5/25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BB Scheduler Update Week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Waukesha School District/Obsidian Solutions</a:t>
            </a:r>
          </a:p>
        </p:txBody>
      </p:sp>
    </p:spTree>
    <p:extLst>
      <p:ext uri="{BB962C8B-B14F-4D97-AF65-F5344CB8AC3E}">
        <p14:creationId xmlns:p14="http://schemas.microsoft.com/office/powerpoint/2010/main" val="2704985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BB Scheduler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Add Modify Sections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Add Teacher and Students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Discuss ”Manage Grades”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Discuss “Admin” Role</a:t>
            </a:r>
          </a:p>
          <a:p>
            <a:r>
              <a:rPr lang="en-US" dirty="0"/>
              <a:t>BB Integration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Add Enrollments to the Sync Process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Complete User Sync Process</a:t>
            </a:r>
          </a:p>
          <a:p>
            <a:r>
              <a:rPr lang="en-US" dirty="0"/>
              <a:t>LTI API Implementation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Test and verify on Windows Server</a:t>
            </a:r>
          </a:p>
          <a:p>
            <a:r>
              <a:rPr lang="en-US" dirty="0"/>
              <a:t>Windows Servers</a:t>
            </a:r>
          </a:p>
          <a:p>
            <a:pPr lvl="1"/>
            <a:r>
              <a:rPr lang="en-US" dirty="0"/>
              <a:t>Test Login and Start Configuring</a:t>
            </a:r>
            <a:endParaRPr lang="en-US" dirty="0">
              <a:solidFill>
                <a:srgbClr val="FFFF00"/>
              </a:solidFill>
            </a:endParaRPr>
          </a:p>
          <a:p>
            <a:r>
              <a:rPr lang="en-US" dirty="0"/>
              <a:t>Continue UI Implementation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Estimate 6 Weeks</a:t>
            </a:r>
          </a:p>
          <a:p>
            <a:r>
              <a:rPr lang="en-US" dirty="0">
                <a:solidFill>
                  <a:srgbClr val="FFFF00"/>
                </a:solidFill>
              </a:rPr>
              <a:t>Start Installation/Configuration Documents</a:t>
            </a:r>
          </a:p>
        </p:txBody>
      </p:sp>
    </p:spTree>
    <p:extLst>
      <p:ext uri="{BB962C8B-B14F-4D97-AF65-F5344CB8AC3E}">
        <p14:creationId xmlns:p14="http://schemas.microsoft.com/office/powerpoint/2010/main" val="8479609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Wrap 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Estimate 12-16 Weeks To Implement</a:t>
            </a:r>
          </a:p>
          <a:p>
            <a:r>
              <a:rPr lang="en-US"/>
              <a:t>Any </a:t>
            </a:r>
            <a:r>
              <a:rPr lang="en-US" dirty="0"/>
              <a:t>Concerns or  Requests?</a:t>
            </a:r>
          </a:p>
          <a:p>
            <a:r>
              <a:rPr lang="en-US" dirty="0"/>
              <a:t>Questions/Answers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718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REST API Status</a:t>
            </a:r>
          </a:p>
          <a:p>
            <a:r>
              <a:rPr lang="en-US" dirty="0"/>
              <a:t>Infinite Campus DB Status</a:t>
            </a:r>
          </a:p>
          <a:p>
            <a:r>
              <a:rPr lang="en-US" dirty="0"/>
              <a:t>LTI API Status</a:t>
            </a:r>
          </a:p>
          <a:p>
            <a:r>
              <a:rPr lang="en-US" dirty="0"/>
              <a:t>GUI Status</a:t>
            </a:r>
          </a:p>
          <a:p>
            <a:r>
              <a:rPr lang="en-US" dirty="0"/>
              <a:t>Testing Servers Access</a:t>
            </a:r>
          </a:p>
          <a:p>
            <a:r>
              <a:rPr lang="en-US" dirty="0"/>
              <a:t>Next Steps</a:t>
            </a:r>
          </a:p>
          <a:p>
            <a:r>
              <a:rPr lang="en-US" dirty="0"/>
              <a:t>Wrap Up</a:t>
            </a:r>
          </a:p>
        </p:txBody>
      </p:sp>
    </p:spTree>
    <p:extLst>
      <p:ext uri="{BB962C8B-B14F-4D97-AF65-F5344CB8AC3E}">
        <p14:creationId xmlns:p14="http://schemas.microsoft.com/office/powerpoint/2010/main" val="797890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API status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37986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REST API Development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Framework Started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TERM Rest Endpoint</a:t>
            </a:r>
          </a:p>
          <a:p>
            <a:pPr lvl="2"/>
            <a:r>
              <a:rPr lang="en-US" dirty="0">
                <a:solidFill>
                  <a:srgbClr val="00B050"/>
                </a:solidFill>
              </a:rPr>
              <a:t>Get all TERMS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COPY COURSE Endpoint</a:t>
            </a:r>
          </a:p>
          <a:p>
            <a:pPr lvl="2"/>
            <a:r>
              <a:rPr lang="en-US" dirty="0">
                <a:solidFill>
                  <a:srgbClr val="00B050"/>
                </a:solidFill>
              </a:rPr>
              <a:t>Done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COURSE REST Endpoint</a:t>
            </a:r>
          </a:p>
          <a:p>
            <a:pPr lvl="2"/>
            <a:r>
              <a:rPr lang="en-US" dirty="0">
                <a:solidFill>
                  <a:srgbClr val="00B050"/>
                </a:solidFill>
              </a:rPr>
              <a:t>Get Course Information</a:t>
            </a:r>
          </a:p>
          <a:p>
            <a:pPr lvl="2"/>
            <a:r>
              <a:rPr lang="en-US" dirty="0">
                <a:solidFill>
                  <a:srgbClr val="00B050"/>
                </a:solidFill>
              </a:rPr>
              <a:t>Update Course Information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MEMBERSHIP REST Endpoint</a:t>
            </a:r>
          </a:p>
          <a:p>
            <a:pPr lvl="2"/>
            <a:r>
              <a:rPr lang="en-US" dirty="0">
                <a:solidFill>
                  <a:srgbClr val="00B050"/>
                </a:solidFill>
              </a:rPr>
              <a:t>Get all Enrollments for a User</a:t>
            </a:r>
          </a:p>
          <a:p>
            <a:pPr lvl="2"/>
            <a:r>
              <a:rPr lang="en-US" dirty="0">
                <a:solidFill>
                  <a:srgbClr val="00B050"/>
                </a:solidFill>
              </a:rPr>
              <a:t>Create Enrollment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GRADEBOOK Rest Endpoint</a:t>
            </a:r>
          </a:p>
          <a:p>
            <a:pPr lvl="2"/>
            <a:r>
              <a:rPr lang="en-US" dirty="0">
                <a:solidFill>
                  <a:srgbClr val="FFFF00"/>
                </a:solidFill>
              </a:rPr>
              <a:t>Get all grades for a User</a:t>
            </a:r>
          </a:p>
          <a:p>
            <a:pPr lvl="2"/>
            <a:r>
              <a:rPr lang="en-US" dirty="0">
                <a:solidFill>
                  <a:srgbClr val="FFFF00"/>
                </a:solidFill>
              </a:rPr>
              <a:t>Get Column Information</a:t>
            </a:r>
          </a:p>
          <a:p>
            <a:pPr lvl="2"/>
            <a:r>
              <a:rPr lang="en-US" dirty="0">
                <a:solidFill>
                  <a:srgbClr val="FFFF00"/>
                </a:solidFill>
              </a:rPr>
              <a:t>Get Category Information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USER Rest Endpoint</a:t>
            </a:r>
          </a:p>
          <a:p>
            <a:pPr lvl="2"/>
            <a:r>
              <a:rPr lang="en-US" dirty="0">
                <a:solidFill>
                  <a:srgbClr val="00B050"/>
                </a:solidFill>
              </a:rPr>
              <a:t>Get All Users</a:t>
            </a:r>
          </a:p>
          <a:p>
            <a:pPr lvl="2"/>
            <a:r>
              <a:rPr lang="en-US" dirty="0">
                <a:solidFill>
                  <a:srgbClr val="00B050"/>
                </a:solidFill>
              </a:rPr>
              <a:t>Get User Information</a:t>
            </a:r>
          </a:p>
          <a:p>
            <a:pPr lvl="2"/>
            <a:r>
              <a:rPr lang="en-US" dirty="0">
                <a:solidFill>
                  <a:srgbClr val="00B050"/>
                </a:solidFill>
              </a:rPr>
              <a:t>Create/Update Users</a:t>
            </a:r>
          </a:p>
          <a:p>
            <a:pPr lvl="1"/>
            <a:endParaRPr lang="en-US" dirty="0">
              <a:solidFill>
                <a:srgbClr val="FFFF0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141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D4FC8A-5448-55AE-E2E5-B2D823F034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F8C48-D737-D3C3-A715-F059924B4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Infinite campus DB status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C277E7-642C-D6A3-0F14-D9FB3D0DFB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379860"/>
          </a:xfrm>
        </p:spPr>
        <p:txBody>
          <a:bodyPr>
            <a:normAutofit/>
          </a:bodyPr>
          <a:lstStyle/>
          <a:p>
            <a:r>
              <a:rPr lang="en-US" dirty="0"/>
              <a:t>SQL  Server Database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JDBC URL Defined - DONE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Need Port Opened for Development Server (Request Sent) - DONE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Need SQL Calls used in version 1</a:t>
            </a:r>
          </a:p>
          <a:p>
            <a:pPr lvl="2"/>
            <a:r>
              <a:rPr lang="en-US" dirty="0" err="1">
                <a:solidFill>
                  <a:srgbClr val="00B050"/>
                </a:solidFill>
              </a:rPr>
              <a:t>GetCalendars</a:t>
            </a:r>
            <a:r>
              <a:rPr lang="en-US" dirty="0">
                <a:solidFill>
                  <a:srgbClr val="00B050"/>
                </a:solidFill>
              </a:rPr>
              <a:t> – Not Used</a:t>
            </a:r>
          </a:p>
          <a:p>
            <a:pPr lvl="2"/>
            <a:r>
              <a:rPr lang="en-US" dirty="0" err="1">
                <a:solidFill>
                  <a:srgbClr val="00B050"/>
                </a:solidFill>
              </a:rPr>
              <a:t>GetCourses</a:t>
            </a:r>
            <a:r>
              <a:rPr lang="en-US" dirty="0">
                <a:solidFill>
                  <a:srgbClr val="00B050"/>
                </a:solidFill>
              </a:rPr>
              <a:t> -DONE</a:t>
            </a:r>
          </a:p>
          <a:p>
            <a:pPr lvl="2"/>
            <a:r>
              <a:rPr lang="en-US" dirty="0" err="1">
                <a:solidFill>
                  <a:srgbClr val="00B050"/>
                </a:solidFill>
              </a:rPr>
              <a:t>GetSections</a:t>
            </a:r>
            <a:r>
              <a:rPr lang="en-US" dirty="0">
                <a:solidFill>
                  <a:srgbClr val="00B050"/>
                </a:solidFill>
              </a:rPr>
              <a:t> – DONE</a:t>
            </a:r>
          </a:p>
          <a:p>
            <a:pPr lvl="2"/>
            <a:r>
              <a:rPr lang="en-US" dirty="0" err="1">
                <a:solidFill>
                  <a:srgbClr val="00B050"/>
                </a:solidFill>
              </a:rPr>
              <a:t>GetEnrollments</a:t>
            </a:r>
            <a:r>
              <a:rPr lang="en-US" dirty="0">
                <a:solidFill>
                  <a:srgbClr val="00B050"/>
                </a:solidFill>
              </a:rPr>
              <a:t> – DONE</a:t>
            </a:r>
          </a:p>
          <a:p>
            <a:pPr lvl="2"/>
            <a:r>
              <a:rPr lang="en-US" dirty="0" err="1">
                <a:solidFill>
                  <a:srgbClr val="00B050"/>
                </a:solidFill>
              </a:rPr>
              <a:t>GetMasterTemplates</a:t>
            </a:r>
            <a:r>
              <a:rPr lang="en-US" dirty="0">
                <a:solidFill>
                  <a:srgbClr val="00B050"/>
                </a:solidFill>
              </a:rPr>
              <a:t> – DONE</a:t>
            </a:r>
          </a:p>
          <a:p>
            <a:pPr lvl="2"/>
            <a:r>
              <a:rPr lang="en-US" dirty="0">
                <a:solidFill>
                  <a:srgbClr val="FFFF00"/>
                </a:solidFill>
              </a:rPr>
              <a:t>Insert/Update </a:t>
            </a:r>
            <a:r>
              <a:rPr lang="en-US" dirty="0" err="1">
                <a:solidFill>
                  <a:srgbClr val="FFFF00"/>
                </a:solidFill>
              </a:rPr>
              <a:t>SDWBlackboardSchedulerBBCourses</a:t>
            </a:r>
            <a:r>
              <a:rPr lang="en-US" dirty="0">
                <a:solidFill>
                  <a:srgbClr val="FFFF00"/>
                </a:solidFill>
              </a:rPr>
              <a:t> – Testing</a:t>
            </a:r>
          </a:p>
          <a:p>
            <a:pPr lvl="2"/>
            <a:r>
              <a:rPr lang="en-US" dirty="0">
                <a:solidFill>
                  <a:srgbClr val="FFFF00"/>
                </a:solidFill>
              </a:rPr>
              <a:t>Insert/Update </a:t>
            </a:r>
            <a:r>
              <a:rPr lang="en-US" dirty="0" err="1">
                <a:solidFill>
                  <a:srgbClr val="FFFF00"/>
                </a:solidFill>
              </a:rPr>
              <a:t>SDWBlackboardSchedulerBBCourses</a:t>
            </a:r>
            <a:r>
              <a:rPr lang="en-US" dirty="0">
                <a:solidFill>
                  <a:srgbClr val="FFFF00"/>
                </a:solidFill>
              </a:rPr>
              <a:t> - Testing</a:t>
            </a:r>
          </a:p>
          <a:p>
            <a:pPr lvl="2"/>
            <a:r>
              <a:rPr lang="en-US" dirty="0">
                <a:solidFill>
                  <a:srgbClr val="FFFF00"/>
                </a:solidFill>
              </a:rPr>
              <a:t>Need to get Teachers/Students</a:t>
            </a:r>
          </a:p>
          <a:p>
            <a:pPr lvl="2"/>
            <a:endParaRPr lang="en-US" dirty="0">
              <a:solidFill>
                <a:srgbClr val="FFFF00"/>
              </a:solidFill>
            </a:endParaRPr>
          </a:p>
          <a:p>
            <a:pPr lvl="1"/>
            <a:endParaRPr lang="en-US" dirty="0">
              <a:solidFill>
                <a:srgbClr val="FFFF00"/>
              </a:solidFill>
            </a:endParaRPr>
          </a:p>
          <a:p>
            <a:pPr lvl="1"/>
            <a:endParaRPr lang="en-US" dirty="0">
              <a:solidFill>
                <a:srgbClr val="FFFF00"/>
              </a:solidFill>
            </a:endParaRPr>
          </a:p>
          <a:p>
            <a:pPr lvl="1"/>
            <a:endParaRPr lang="en-US" dirty="0">
              <a:solidFill>
                <a:srgbClr val="FFFF00"/>
              </a:solidFill>
            </a:endParaRPr>
          </a:p>
          <a:p>
            <a:pPr lvl="1"/>
            <a:endParaRPr lang="en-US" dirty="0">
              <a:solidFill>
                <a:srgbClr val="FFFF0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759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LTI API Status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Implement LTI 1.1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Endpoint Works – Using IMS Basic Utils Library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Passing in Username as Custom Parameter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Getting Return URL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Launch as Separate Window or Modal?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Adding Swagger REST </a:t>
            </a:r>
            <a:r>
              <a:rPr lang="en-US">
                <a:solidFill>
                  <a:srgbClr val="FFFF00"/>
                </a:solidFill>
              </a:rPr>
              <a:t>API points</a:t>
            </a:r>
            <a:endParaRPr lang="en-US" dirty="0">
              <a:solidFill>
                <a:srgbClr val="FFFF00"/>
              </a:solidFill>
            </a:endParaRPr>
          </a:p>
          <a:p>
            <a:pPr lvl="1"/>
            <a:r>
              <a:rPr lang="en-US" dirty="0">
                <a:solidFill>
                  <a:srgbClr val="FFFF00"/>
                </a:solidFill>
              </a:rPr>
              <a:t>Where will this be located?</a:t>
            </a:r>
          </a:p>
          <a:p>
            <a:pPr lvl="2"/>
            <a:r>
              <a:rPr lang="en-US" dirty="0">
                <a:solidFill>
                  <a:srgbClr val="FFFF00"/>
                </a:solidFill>
              </a:rPr>
              <a:t>SYSTEM</a:t>
            </a:r>
          </a:p>
          <a:p>
            <a:pPr lvl="2"/>
            <a:r>
              <a:rPr lang="en-US" dirty="0">
                <a:solidFill>
                  <a:srgbClr val="FFFF00"/>
                </a:solidFill>
              </a:rPr>
              <a:t>COURSE</a:t>
            </a:r>
          </a:p>
          <a:p>
            <a:pPr lvl="2"/>
            <a:r>
              <a:rPr lang="en-US" dirty="0">
                <a:solidFill>
                  <a:srgbClr val="FFFF00"/>
                </a:solidFill>
              </a:rPr>
              <a:t>TOOL</a:t>
            </a:r>
          </a:p>
          <a:p>
            <a:pPr marL="457200" lvl="1" indent="0">
              <a:buNone/>
            </a:pPr>
            <a:endParaRPr lang="en-US" dirty="0">
              <a:solidFill>
                <a:srgbClr val="FFFF0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7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 Status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799" y="2194560"/>
            <a:ext cx="11177337" cy="4024125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BB Scheduler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Walk Through Prototype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Course List Page - Tested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Column Sort Added and Global Search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Added Linked Column – Need to discuss layout and Custom Filter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Add Actions Button</a:t>
            </a:r>
          </a:p>
          <a:p>
            <a:pPr lvl="2"/>
            <a:r>
              <a:rPr lang="en-US" dirty="0">
                <a:solidFill>
                  <a:srgbClr val="FFFF00"/>
                </a:solidFill>
              </a:rPr>
              <a:t>Select Sections</a:t>
            </a:r>
          </a:p>
          <a:p>
            <a:pPr lvl="2"/>
            <a:r>
              <a:rPr lang="en-US" dirty="0">
                <a:solidFill>
                  <a:srgbClr val="FFFF00"/>
                </a:solidFill>
              </a:rPr>
              <a:t>Modify Sections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FFFF00"/>
                </a:solidFill>
              </a:rPr>
              <a:t>Course Copy Being Tested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FFFF00"/>
                </a:solidFill>
              </a:rPr>
              <a:t>	Templates Added – Need Filter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FFFF00"/>
                </a:solidFill>
              </a:rPr>
              <a:t>	Need to Add Teachers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FFFF00"/>
                </a:solidFill>
              </a:rPr>
              <a:t>	Need to Add Students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FFFF00"/>
                </a:solidFill>
              </a:rPr>
              <a:t>Next Level – Add Modify Sections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FFFF00"/>
                </a:solidFill>
              </a:rPr>
              <a:t>Next Level – </a:t>
            </a:r>
            <a:r>
              <a:rPr lang="en-US">
                <a:solidFill>
                  <a:srgbClr val="FFFF00"/>
                </a:solidFill>
              </a:rPr>
              <a:t>Manager Grades</a:t>
            </a:r>
          </a:p>
          <a:p>
            <a:pPr marL="457200" lvl="1" indent="0">
              <a:buNone/>
            </a:pPr>
            <a:endParaRPr lang="en-US" dirty="0">
              <a:solidFill>
                <a:srgbClr val="FFFF00"/>
              </a:solidFill>
            </a:endParaRPr>
          </a:p>
          <a:p>
            <a:pPr marL="457200" lvl="1" indent="0">
              <a:buNone/>
            </a:pPr>
            <a:r>
              <a:rPr lang="en-US" dirty="0">
                <a:solidFill>
                  <a:srgbClr val="FFFF00"/>
                </a:solidFill>
              </a:rPr>
              <a:t>	</a:t>
            </a:r>
          </a:p>
          <a:p>
            <a:pPr lvl="1"/>
            <a:endParaRPr lang="en-US" dirty="0">
              <a:solidFill>
                <a:srgbClr val="FFFF00"/>
              </a:solidFill>
            </a:endParaRPr>
          </a:p>
          <a:p>
            <a:pPr lvl="1"/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7071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SERVERs ACCESS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Testing Servers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Staging Server - Needed</a:t>
            </a:r>
          </a:p>
          <a:p>
            <a:pPr lvl="2"/>
            <a:r>
              <a:rPr lang="en-US" dirty="0">
                <a:solidFill>
                  <a:srgbClr val="FFFF00"/>
                </a:solidFill>
              </a:rPr>
              <a:t>Using Vendor Login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Windows Server - ADMIN</a:t>
            </a:r>
          </a:p>
          <a:p>
            <a:pPr lvl="2"/>
            <a:r>
              <a:rPr lang="en-US" dirty="0">
                <a:solidFill>
                  <a:srgbClr val="00B050"/>
                </a:solidFill>
              </a:rPr>
              <a:t>Need to Install Tomcat 10 - DONE</a:t>
            </a:r>
          </a:p>
          <a:p>
            <a:pPr lvl="2"/>
            <a:r>
              <a:rPr lang="en-US" dirty="0">
                <a:solidFill>
                  <a:srgbClr val="00B050"/>
                </a:solidFill>
              </a:rPr>
              <a:t>Need HTTPS Access – Need Signed Certificates DONE</a:t>
            </a:r>
          </a:p>
          <a:p>
            <a:pPr lvl="2"/>
            <a:r>
              <a:rPr lang="en-US" dirty="0">
                <a:solidFill>
                  <a:srgbClr val="FFFF00"/>
                </a:solidFill>
              </a:rPr>
              <a:t>Email from Steve Received – Not Tested yet</a:t>
            </a:r>
          </a:p>
        </p:txBody>
      </p:sp>
    </p:spTree>
    <p:extLst>
      <p:ext uri="{BB962C8B-B14F-4D97-AF65-F5344CB8AC3E}">
        <p14:creationId xmlns:p14="http://schemas.microsoft.com/office/powerpoint/2010/main" val="29793711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34A39-138F-D262-5FB1-D112DAA9D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Create 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9BEAC2-6A71-FEB5-A0E1-C904B173F4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User Selects:</a:t>
            </a:r>
          </a:p>
          <a:p>
            <a:pPr lvl="1"/>
            <a:r>
              <a:rPr lang="en-US" dirty="0"/>
              <a:t>Template (source course id)</a:t>
            </a:r>
          </a:p>
          <a:p>
            <a:pPr lvl="1"/>
            <a:r>
              <a:rPr lang="en-US" dirty="0"/>
              <a:t>BB Course Name (prepopulated and editable)</a:t>
            </a:r>
          </a:p>
          <a:p>
            <a:pPr lvl="1"/>
            <a:r>
              <a:rPr lang="en-US" dirty="0"/>
              <a:t>BB Course Description (Input From User)</a:t>
            </a:r>
          </a:p>
          <a:p>
            <a:pPr lvl="1"/>
            <a:r>
              <a:rPr lang="en-US" dirty="0"/>
              <a:t>Add Teachers and Students</a:t>
            </a:r>
          </a:p>
          <a:p>
            <a:pPr lvl="1"/>
            <a:r>
              <a:rPr lang="en-US" dirty="0"/>
              <a:t>User Clicks ”Add Course”</a:t>
            </a:r>
          </a:p>
          <a:p>
            <a:r>
              <a:rPr lang="en-US" dirty="0"/>
              <a:t>Process</a:t>
            </a:r>
          </a:p>
          <a:p>
            <a:pPr lvl="1"/>
            <a:r>
              <a:rPr lang="en-US" dirty="0"/>
              <a:t>Create entry into </a:t>
            </a:r>
            <a:r>
              <a:rPr lang="en-US" dirty="0" err="1"/>
              <a:t>SDWBlackboardSchedulerBBCourses</a:t>
            </a:r>
            <a:r>
              <a:rPr lang="en-US" dirty="0"/>
              <a:t> .. Get KEY Value (</a:t>
            </a:r>
            <a:r>
              <a:rPr lang="en-US" dirty="0" err="1"/>
              <a:t>bbCourseID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Add Key to BB Course ID</a:t>
            </a:r>
          </a:p>
          <a:p>
            <a:pPr lvl="1"/>
            <a:r>
              <a:rPr lang="en-US" dirty="0"/>
              <a:t>Create Course in BB Learn from Template Chosen</a:t>
            </a:r>
          </a:p>
          <a:p>
            <a:pPr lvl="1"/>
            <a:r>
              <a:rPr lang="en-US" dirty="0"/>
              <a:t>Update </a:t>
            </a:r>
            <a:r>
              <a:rPr lang="en-US" dirty="0" err="1"/>
              <a:t>SDWBlackboardSchedulerBBCourses</a:t>
            </a:r>
            <a:r>
              <a:rPr lang="en-US" dirty="0"/>
              <a:t> with new Course ID</a:t>
            </a:r>
          </a:p>
          <a:p>
            <a:pPr lvl="1"/>
            <a:r>
              <a:rPr lang="en-US" dirty="0"/>
              <a:t>Update BB Course with Course Name and Course Description</a:t>
            </a:r>
          </a:p>
          <a:p>
            <a:pPr lvl="1"/>
            <a:r>
              <a:rPr lang="en-US" dirty="0"/>
              <a:t>Add Enrollments from Sections</a:t>
            </a:r>
          </a:p>
          <a:p>
            <a:pPr lvl="1"/>
            <a:r>
              <a:rPr lang="en-US" dirty="0"/>
              <a:t>Create entries into </a:t>
            </a:r>
            <a:r>
              <a:rPr lang="en-US" dirty="0" err="1"/>
              <a:t>SDWBlackboardSchedulerSISCourseSections</a:t>
            </a:r>
            <a:endParaRPr lang="en-US" dirty="0"/>
          </a:p>
          <a:p>
            <a:pPr lvl="1"/>
            <a:r>
              <a:rPr lang="en-US" dirty="0"/>
              <a:t>Create entries into </a:t>
            </a:r>
            <a:r>
              <a:rPr lang="en-US" dirty="0" err="1"/>
              <a:t>SDWBlackboardSchedulerSISCoursePersons</a:t>
            </a:r>
            <a:endParaRPr lang="en-US" dirty="0"/>
          </a:p>
          <a:p>
            <a:pPr lvl="1"/>
            <a:r>
              <a:rPr lang="en-US" dirty="0">
                <a:solidFill>
                  <a:srgbClr val="FFFF00"/>
                </a:solidFill>
              </a:rPr>
              <a:t>?? What are other SDW Tables for??  </a:t>
            </a:r>
            <a:r>
              <a:rPr lang="en-US" dirty="0" err="1">
                <a:solidFill>
                  <a:srgbClr val="FFFF00"/>
                </a:solidFill>
              </a:rPr>
              <a:t>SDWCasper</a:t>
            </a:r>
            <a:r>
              <a:rPr lang="en-US" dirty="0">
                <a:solidFill>
                  <a:srgbClr val="FFFF00"/>
                </a:solidFill>
              </a:rPr>
              <a:t>, </a:t>
            </a:r>
            <a:r>
              <a:rPr lang="en-US" dirty="0" err="1">
                <a:solidFill>
                  <a:srgbClr val="FFFF00"/>
                </a:solidFill>
              </a:rPr>
              <a:t>SDWCisco</a:t>
            </a:r>
            <a:r>
              <a:rPr lang="en-US" dirty="0">
                <a:solidFill>
                  <a:srgbClr val="FFFF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7835039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8826C7-C9D0-79F5-5FAE-B5748A2804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E63C0-EF6F-FA48-B614-AD60EA4D9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User/ENROLLMENT SYNC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3208DD-98B2-0898-E7E8-8C66E66AB5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User Sync</a:t>
            </a:r>
          </a:p>
          <a:p>
            <a:pPr lvl="1"/>
            <a:r>
              <a:rPr lang="en-US" dirty="0"/>
              <a:t>Built into Application – Spring Task – Run at specific Times</a:t>
            </a:r>
          </a:p>
          <a:p>
            <a:pPr lvl="1"/>
            <a:r>
              <a:rPr lang="en-US" dirty="0"/>
              <a:t>Uses BB Data Integration Framework – Snapshot Files</a:t>
            </a:r>
          </a:p>
          <a:p>
            <a:pPr lvl="1"/>
            <a:r>
              <a:rPr lang="en-US" dirty="0"/>
              <a:t>Build Person File (Student and Staff)</a:t>
            </a:r>
          </a:p>
          <a:p>
            <a:pPr lvl="1"/>
            <a:r>
              <a:rPr lang="en-US" dirty="0"/>
              <a:t>Build Staff Secondary Role File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Questions:</a:t>
            </a:r>
          </a:p>
          <a:p>
            <a:pPr lvl="2"/>
            <a:r>
              <a:rPr lang="en-US" dirty="0">
                <a:solidFill>
                  <a:srgbClr val="FFFF00"/>
                </a:solidFill>
              </a:rPr>
              <a:t>Institution Role?</a:t>
            </a:r>
          </a:p>
          <a:p>
            <a:pPr lvl="2"/>
            <a:r>
              <a:rPr lang="en-US" dirty="0">
                <a:solidFill>
                  <a:srgbClr val="FFFF00"/>
                </a:solidFill>
              </a:rPr>
              <a:t>System Role?</a:t>
            </a:r>
          </a:p>
          <a:p>
            <a:r>
              <a:rPr lang="en-US" dirty="0"/>
              <a:t>Enrollment Sync</a:t>
            </a:r>
          </a:p>
          <a:p>
            <a:pPr lvl="1"/>
            <a:r>
              <a:rPr lang="en-US" dirty="0"/>
              <a:t>Use Entries </a:t>
            </a:r>
            <a:r>
              <a:rPr lang="en-US" dirty="0" err="1"/>
              <a:t>SDWBlackboardSchedulerSISCourseSections</a:t>
            </a:r>
            <a:endParaRPr lang="en-US" dirty="0"/>
          </a:p>
          <a:p>
            <a:pPr lvl="1"/>
            <a:r>
              <a:rPr lang="en-US" dirty="0"/>
              <a:t>Use Entries </a:t>
            </a:r>
            <a:r>
              <a:rPr lang="en-US" dirty="0" err="1"/>
              <a:t>SDWBlackboardSchedulerSISCoursePersons</a:t>
            </a:r>
            <a:endParaRPr lang="en-US" dirty="0"/>
          </a:p>
          <a:p>
            <a:pPr lvl="1"/>
            <a:r>
              <a:rPr lang="en-US" dirty="0"/>
              <a:t>Create Enrollment File to BB Data  Integration Framework</a:t>
            </a:r>
          </a:p>
        </p:txBody>
      </p:sp>
    </p:spTree>
    <p:extLst>
      <p:ext uri="{BB962C8B-B14F-4D97-AF65-F5344CB8AC3E}">
        <p14:creationId xmlns:p14="http://schemas.microsoft.com/office/powerpoint/2010/main" val="2994868811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1792</TotalTime>
  <Words>560</Words>
  <Application>Microsoft Macintosh PowerPoint</Application>
  <PresentationFormat>Widescreen</PresentationFormat>
  <Paragraphs>140</Paragraphs>
  <Slides>11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Aptos</vt:lpstr>
      <vt:lpstr>Arial</vt:lpstr>
      <vt:lpstr>Century Gothic</vt:lpstr>
      <vt:lpstr>Vapor Trail</vt:lpstr>
      <vt:lpstr>BB Scheduler Update Week 4</vt:lpstr>
      <vt:lpstr>Agenda</vt:lpstr>
      <vt:lpstr>Rest API status</vt:lpstr>
      <vt:lpstr>Infinite campus DB status</vt:lpstr>
      <vt:lpstr>LTI API Status</vt:lpstr>
      <vt:lpstr>GUI Status</vt:lpstr>
      <vt:lpstr>TESTING SERVERs ACCESS</vt:lpstr>
      <vt:lpstr>Course Create Flow</vt:lpstr>
      <vt:lpstr>User/ENROLLMENT SYNC</vt:lpstr>
      <vt:lpstr>Next STEPS</vt:lpstr>
      <vt:lpstr>Wrap up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Library Resource Kickoff</dc:title>
  <dc:creator>Joe Favero</dc:creator>
  <cp:lastModifiedBy>Joseph Favero</cp:lastModifiedBy>
  <cp:revision>49</cp:revision>
  <dcterms:created xsi:type="dcterms:W3CDTF">2016-05-02T15:39:02Z</dcterms:created>
  <dcterms:modified xsi:type="dcterms:W3CDTF">2025-02-05T20:00:55Z</dcterms:modified>
</cp:coreProperties>
</file>