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19"/>
  </p:notesMasterIdLst>
  <p:sldIdLst>
    <p:sldId id="489" r:id="rId2"/>
    <p:sldId id="587" r:id="rId3"/>
    <p:sldId id="590" r:id="rId4"/>
    <p:sldId id="436" r:id="rId5"/>
    <p:sldId id="591" r:id="rId6"/>
    <p:sldId id="592" r:id="rId7"/>
    <p:sldId id="593" r:id="rId8"/>
    <p:sldId id="594" r:id="rId9"/>
    <p:sldId id="601" r:id="rId10"/>
    <p:sldId id="437" r:id="rId11"/>
    <p:sldId id="595" r:id="rId12"/>
    <p:sldId id="596" r:id="rId13"/>
    <p:sldId id="597" r:id="rId14"/>
    <p:sldId id="598" r:id="rId15"/>
    <p:sldId id="599" r:id="rId16"/>
    <p:sldId id="600" r:id="rId17"/>
    <p:sldId id="6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2184" autoAdjust="0"/>
  </p:normalViewPr>
  <p:slideViewPr>
    <p:cSldViewPr snapToGrid="0">
      <p:cViewPr varScale="1">
        <p:scale>
          <a:sx n="59" d="100"/>
          <a:sy n="59" d="100"/>
        </p:scale>
        <p:origin x="8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0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69BC3-DBC5-4129-972C-413AC90DB5A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76AB2-EE53-4C4F-9BEF-0F9E87402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f(i, j) </a:t>
            </a:r>
            <a:r>
              <a:rPr lang="en-US" sz="1200" dirty="0"/>
              <a:t>&lt; </a:t>
            </a:r>
            <a:r>
              <a:rPr lang="en-US" sz="1200" i="1" dirty="0"/>
              <a:t>u(i, j) ; flow</a:t>
            </a:r>
            <a:r>
              <a:rPr lang="en-US" sz="1200" i="1" baseline="0" dirty="0"/>
              <a:t> on edge is less than capacity of edge</a:t>
            </a:r>
          </a:p>
          <a:p>
            <a:endParaRPr lang="en-US" sz="1200" i="1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i="1" dirty="0"/>
              <a:t>b</a:t>
            </a:r>
            <a:r>
              <a:rPr lang="en-US" sz="3500" i="1" baseline="-25000" dirty="0"/>
              <a:t>j</a:t>
            </a:r>
            <a:r>
              <a:rPr lang="en-US" sz="3500" i="1" dirty="0"/>
              <a:t> </a:t>
            </a:r>
            <a:r>
              <a:rPr lang="en-US" sz="3500" dirty="0"/>
              <a:t>= </a:t>
            </a:r>
            <a:r>
              <a:rPr lang="en-US" sz="3500" i="1" dirty="0"/>
              <a:t>min(b</a:t>
            </a:r>
            <a:r>
              <a:rPr lang="en-US" sz="3500" i="1" baseline="-25000" dirty="0"/>
              <a:t>i</a:t>
            </a:r>
            <a:r>
              <a:rPr lang="en-US" sz="3500" dirty="0"/>
              <a:t>, </a:t>
            </a:r>
            <a:r>
              <a:rPr lang="en-US" sz="3500" i="1" dirty="0"/>
              <a:t>u(i, j) – f(i, j));</a:t>
            </a:r>
            <a:r>
              <a:rPr lang="en-US" sz="3500" i="1" baseline="0" dirty="0"/>
              <a:t> capacity of the chain from source to node j (</a:t>
            </a:r>
            <a:r>
              <a:rPr lang="en-US" sz="3500" b="1" i="1" baseline="0" dirty="0"/>
              <a:t>or incoming potential flow</a:t>
            </a:r>
            <a:r>
              <a:rPr lang="en-US" sz="3500" i="1" baseline="0" dirty="0"/>
              <a:t>), capacity of the edge minus flow of edge (</a:t>
            </a:r>
            <a:r>
              <a:rPr lang="en-US" sz="3500" b="1" i="1" baseline="0" dirty="0"/>
              <a:t>or residual capacity of the edge</a:t>
            </a:r>
            <a:r>
              <a:rPr lang="en-US" sz="3500" i="1" baseline="0" dirty="0"/>
              <a:t>)</a:t>
            </a:r>
            <a:endParaRPr lang="en-US" sz="3500" dirty="0"/>
          </a:p>
          <a:p>
            <a:endParaRPr lang="en-US" dirty="0"/>
          </a:p>
          <a:p>
            <a:r>
              <a:rPr lang="en-US" sz="1200" i="1" dirty="0"/>
              <a:t>b</a:t>
            </a:r>
            <a:r>
              <a:rPr lang="en-US" sz="1200" i="1" baseline="-25000" dirty="0"/>
              <a:t>t</a:t>
            </a:r>
            <a:r>
              <a:rPr lang="en-US" sz="1200" i="1" baseline="0" dirty="0"/>
              <a:t>, </a:t>
            </a:r>
            <a:r>
              <a:rPr lang="en-US" sz="1200" b="1" i="1" baseline="0" dirty="0"/>
              <a:t>residual capacity of the augmenting path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68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5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5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0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0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76AB2-EE53-4C4F-9BEF-0F9E87402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54C5-2F4C-4488-AB46-798C299B546D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7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D51C-1C55-412A-BA18-1AF3521FD9B5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558D-C71D-42B0-8FC7-7991863BF377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3EC6-95C2-4488-AB34-97611957F76C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2003"/>
            <a:ext cx="10058400" cy="7420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95400"/>
            <a:ext cx="10058400" cy="494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BF61-B132-4E3C-A8FF-81FCB1FBD2FC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884B-8154-423A-A3A0-D002901970F4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16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16A5-A993-48BA-9180-BE6461D4F699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8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780B-8BE0-4B8C-B03C-A8CBCFFB178A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D2C9-83E5-4C6D-987D-B5D02A1BCFC0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0527-71D4-4481-8798-409DD82BB040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3EFCB0-9776-41C7-8FD7-2EE8C4F3FE49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9AEC-55A2-44EE-A920-5F0E74929426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00903"/>
            <a:ext cx="10058400" cy="780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19200"/>
            <a:ext cx="10058400" cy="4965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66323B-5AC4-4208-BD33-34DBEA3F5E1B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230ED2-5511-4019-8D78-AF96C8A443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06232" y="1102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1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rgbClr val="00000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rgbClr val="00000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00000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rgbClr val="00000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ADFE-93F4-42D0-8A8E-F1167B5C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38072"/>
            <a:ext cx="10058400" cy="138704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MaxFlow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ABB3C-36E4-4C51-9FC8-14E4FAA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92055" y="209155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60046" y="47996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0906" y="4563359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7978" y="3586528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44651" y="23682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231" y="2552891"/>
            <a:ext cx="17950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C(A,B) = 2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27C50-5F8C-4018-9378-33ED1F25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11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89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12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036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13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770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14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742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15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352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16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140725" y="254825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4712719-7D4C-42D1-8BB3-801ECB2C7C87}"/>
              </a:ext>
            </a:extLst>
          </p:cNvPr>
          <p:cNvSpPr/>
          <p:nvPr/>
        </p:nvSpPr>
        <p:spPr>
          <a:xfrm>
            <a:off x="3742827" y="3218130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BD89388-57D4-4D50-A068-5DAC940D0B96}"/>
              </a:ext>
            </a:extLst>
          </p:cNvPr>
          <p:cNvSpPr/>
          <p:nvPr/>
        </p:nvSpPr>
        <p:spPr>
          <a:xfrm>
            <a:off x="7151341" y="280932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B77AA6-6E1E-4D4A-AD3B-508A1994DF3C}"/>
              </a:ext>
            </a:extLst>
          </p:cNvPr>
          <p:cNvCxnSpPr/>
          <p:nvPr/>
        </p:nvCxnSpPr>
        <p:spPr>
          <a:xfrm flipV="1">
            <a:off x="5923446" y="2755555"/>
            <a:ext cx="904074" cy="307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9DDA5F7-3108-4674-ACB7-68993C0A8D66}"/>
              </a:ext>
            </a:extLst>
          </p:cNvPr>
          <p:cNvSpPr/>
          <p:nvPr/>
        </p:nvSpPr>
        <p:spPr>
          <a:xfrm>
            <a:off x="4825348" y="1195002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04AA49-886D-4022-9B78-AB85BB393F9F}"/>
              </a:ext>
            </a:extLst>
          </p:cNvPr>
          <p:cNvCxnSpPr/>
          <p:nvPr/>
        </p:nvCxnSpPr>
        <p:spPr>
          <a:xfrm flipV="1">
            <a:off x="3917124" y="1093817"/>
            <a:ext cx="904074" cy="307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5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with reverse flow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17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140725" y="254825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4712719-7D4C-42D1-8BB3-801ECB2C7C87}"/>
              </a:ext>
            </a:extLst>
          </p:cNvPr>
          <p:cNvSpPr/>
          <p:nvPr/>
        </p:nvSpPr>
        <p:spPr>
          <a:xfrm>
            <a:off x="3742827" y="3218130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DACBE-2F61-4B0B-98B7-592DCED84429}"/>
              </a:ext>
            </a:extLst>
          </p:cNvPr>
          <p:cNvSpPr/>
          <p:nvPr/>
        </p:nvSpPr>
        <p:spPr>
          <a:xfrm>
            <a:off x="4849947" y="5868305"/>
            <a:ext cx="3171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BD89388-57D4-4D50-A068-5DAC940D0B96}"/>
              </a:ext>
            </a:extLst>
          </p:cNvPr>
          <p:cNvSpPr/>
          <p:nvPr/>
        </p:nvSpPr>
        <p:spPr>
          <a:xfrm>
            <a:off x="7151341" y="280932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92177-C3E7-46A9-9503-F4DBEAFA8644}"/>
              </a:ext>
            </a:extLst>
          </p:cNvPr>
          <p:cNvSpPr txBox="1"/>
          <p:nvPr/>
        </p:nvSpPr>
        <p:spPr>
          <a:xfrm>
            <a:off x="7926259" y="4662240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Maxflow =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B77AA6-6E1E-4D4A-AD3B-508A1994DF3C}"/>
              </a:ext>
            </a:extLst>
          </p:cNvPr>
          <p:cNvCxnSpPr/>
          <p:nvPr/>
        </p:nvCxnSpPr>
        <p:spPr>
          <a:xfrm flipV="1">
            <a:off x="5923446" y="2755555"/>
            <a:ext cx="904074" cy="307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766691-3025-4A66-91AA-42DAEDC7E437}"/>
              </a:ext>
            </a:extLst>
          </p:cNvPr>
          <p:cNvCxnSpPr/>
          <p:nvPr/>
        </p:nvCxnSpPr>
        <p:spPr>
          <a:xfrm flipV="1">
            <a:off x="3945873" y="1156490"/>
            <a:ext cx="904074" cy="307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EAE22F6-D8F3-4618-9FC5-0B7001729E7C}"/>
              </a:ext>
            </a:extLst>
          </p:cNvPr>
          <p:cNvSpPr/>
          <p:nvPr/>
        </p:nvSpPr>
        <p:spPr>
          <a:xfrm>
            <a:off x="4825348" y="1195002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6946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14" y="33090"/>
            <a:ext cx="10058400" cy="613805"/>
          </a:xfrm>
        </p:spPr>
        <p:txBody>
          <a:bodyPr/>
          <a:lstStyle/>
          <a:p>
            <a:r>
              <a:rPr lang="en-US" sz="4000" dirty="0"/>
              <a:t>Formal Statement of the Max Flow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53648"/>
            <a:ext cx="12192000" cy="6004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4258"/>
            <a:ext cx="10947400" cy="6304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Step 0: (Initialization)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Give each edge a feasible flow, ensure that flow is conserved at each node other than the </a:t>
            </a:r>
            <a:r>
              <a:rPr lang="en-US" sz="1500" b="1" i="1" dirty="0"/>
              <a:t>s </a:t>
            </a:r>
            <a:r>
              <a:rPr lang="en-US" sz="1500" b="1" dirty="0"/>
              <a:t>and </a:t>
            </a:r>
            <a:r>
              <a:rPr lang="en-US" sz="1500" b="1" i="1" dirty="0"/>
              <a:t>t </a:t>
            </a:r>
            <a:r>
              <a:rPr lang="en-US" sz="1500" b="1" dirty="0"/>
              <a:t>(This may be done by assigning a zero flow to each edge)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Make a list of edges/edge capacities for scanning </a:t>
            </a:r>
          </a:p>
          <a:p>
            <a:pPr marL="0" indent="0">
              <a:buNone/>
            </a:pPr>
            <a:r>
              <a:rPr lang="en-US" sz="1500" b="1" dirty="0"/>
              <a:t>Step 1: Label node </a:t>
            </a:r>
            <a:r>
              <a:rPr lang="en-US" sz="1500" b="1" i="1" dirty="0"/>
              <a:t>s </a:t>
            </a:r>
            <a:r>
              <a:rPr lang="en-US" sz="1500" b="1" dirty="0"/>
              <a:t>with the label (*, ∞), and ensure that no other node is labeled </a:t>
            </a:r>
          </a:p>
          <a:p>
            <a:pPr marL="0" indent="0">
              <a:buNone/>
            </a:pPr>
            <a:r>
              <a:rPr lang="en-US" sz="1500" b="1" dirty="0"/>
              <a:t>Step 2: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Scan through the edges sequentially FROM THE TOP OF YOUR SCAN LIST until one edge (</a:t>
            </a:r>
            <a:r>
              <a:rPr lang="en-US" sz="1500" b="1" i="1" dirty="0" err="1"/>
              <a:t>i</a:t>
            </a:r>
            <a:r>
              <a:rPr lang="en-US" sz="1500" b="1" i="1" dirty="0"/>
              <a:t>, j</a:t>
            </a:r>
            <a:r>
              <a:rPr lang="en-US" sz="1500" b="1" dirty="0"/>
              <a:t>) is found for which: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A) node </a:t>
            </a:r>
            <a:r>
              <a:rPr lang="en-US" sz="1500" b="1" i="1" dirty="0" err="1"/>
              <a:t>i</a:t>
            </a:r>
            <a:r>
              <a:rPr lang="en-US" sz="1500" b="1" i="1" dirty="0"/>
              <a:t> </a:t>
            </a:r>
            <a:r>
              <a:rPr lang="en-US" sz="1500" b="1" dirty="0"/>
              <a:t>is labeled and node </a:t>
            </a:r>
            <a:r>
              <a:rPr lang="en-US" sz="1500" b="1" i="1" dirty="0"/>
              <a:t>j </a:t>
            </a:r>
            <a:r>
              <a:rPr lang="en-US" sz="1500" b="1" dirty="0"/>
              <a:t>is not labeled and </a:t>
            </a:r>
            <a:r>
              <a:rPr lang="en-US" sz="1500" b="1" i="1" dirty="0"/>
              <a:t>f(</a:t>
            </a:r>
            <a:r>
              <a:rPr lang="en-US" sz="1500" b="1" i="1" dirty="0" err="1"/>
              <a:t>i</a:t>
            </a:r>
            <a:r>
              <a:rPr lang="en-US" sz="1500" b="1" i="1" dirty="0"/>
              <a:t>, j) </a:t>
            </a:r>
            <a:r>
              <a:rPr lang="en-US" sz="1500" b="1" dirty="0"/>
              <a:t>&lt; </a:t>
            </a:r>
            <a:r>
              <a:rPr lang="en-US" sz="1500" b="1" i="1" dirty="0"/>
              <a:t>u(</a:t>
            </a:r>
            <a:r>
              <a:rPr lang="en-US" sz="1500" b="1" i="1" dirty="0" err="1"/>
              <a:t>i</a:t>
            </a:r>
            <a:r>
              <a:rPr lang="en-US" sz="1500" b="1" i="1" dirty="0"/>
              <a:t>, j) </a:t>
            </a:r>
            <a:r>
              <a:rPr lang="en-US" sz="1500" b="1" dirty="0"/>
              <a:t>(forward edge) or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B) node </a:t>
            </a:r>
            <a:r>
              <a:rPr lang="en-US" sz="1500" b="1" i="1" dirty="0"/>
              <a:t>j </a:t>
            </a:r>
            <a:r>
              <a:rPr lang="en-US" sz="1500" b="1" dirty="0"/>
              <a:t>is labeled and node </a:t>
            </a:r>
            <a:r>
              <a:rPr lang="en-US" sz="1500" b="1" i="1" dirty="0" err="1"/>
              <a:t>i</a:t>
            </a:r>
            <a:r>
              <a:rPr lang="en-US" sz="1500" b="1" i="1" dirty="0"/>
              <a:t> </a:t>
            </a:r>
            <a:r>
              <a:rPr lang="en-US" sz="1500" b="1" dirty="0"/>
              <a:t>is not labeled and </a:t>
            </a:r>
            <a:r>
              <a:rPr lang="en-US" sz="1500" b="1" i="1" dirty="0"/>
              <a:t>f(</a:t>
            </a:r>
            <a:r>
              <a:rPr lang="en-US" sz="1500" b="1" i="1" dirty="0" err="1"/>
              <a:t>i</a:t>
            </a:r>
            <a:r>
              <a:rPr lang="en-US" sz="1500" b="1" i="1" dirty="0"/>
              <a:t>, j) </a:t>
            </a:r>
            <a:r>
              <a:rPr lang="en-US" sz="1500" b="1" dirty="0"/>
              <a:t>&gt; 0 (reverse edge)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If no such arc exists in the entire scan list go to Step 5, otherwise go to Step 3 </a:t>
            </a:r>
          </a:p>
          <a:p>
            <a:pPr marL="0" indent="0">
              <a:buNone/>
            </a:pPr>
            <a:r>
              <a:rPr lang="en-US" sz="1500" b="1" dirty="0"/>
              <a:t>Step 3: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if A) in Step 2 was true, label node </a:t>
            </a:r>
            <a:r>
              <a:rPr lang="en-US" sz="1500" b="1" i="1" dirty="0"/>
              <a:t>j </a:t>
            </a:r>
            <a:r>
              <a:rPr lang="en-US" sz="1500" b="1" dirty="0"/>
              <a:t>with the label (</a:t>
            </a:r>
            <a:r>
              <a:rPr lang="en-US" sz="1500" b="1" i="1" dirty="0" err="1"/>
              <a:t>a</a:t>
            </a:r>
            <a:r>
              <a:rPr lang="en-US" sz="1500" b="1" i="1" baseline="-25000" dirty="0" err="1"/>
              <a:t>j</a:t>
            </a:r>
            <a:r>
              <a:rPr lang="en-US" sz="1500" b="1" i="1" dirty="0"/>
              <a:t>, 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j</a:t>
            </a:r>
            <a:r>
              <a:rPr lang="en-US" sz="1500" b="1" dirty="0"/>
              <a:t>) where </a:t>
            </a:r>
            <a:r>
              <a:rPr lang="en-US" sz="1500" b="1" i="1" dirty="0" err="1"/>
              <a:t>a</a:t>
            </a:r>
            <a:r>
              <a:rPr lang="en-US" sz="1500" b="1" i="1" baseline="-25000" dirty="0" err="1"/>
              <a:t>j</a:t>
            </a:r>
            <a:r>
              <a:rPr lang="en-US" sz="1500" b="1" i="1" dirty="0"/>
              <a:t> </a:t>
            </a:r>
            <a:r>
              <a:rPr lang="en-US" sz="1500" b="1" dirty="0"/>
              <a:t>= </a:t>
            </a:r>
            <a:r>
              <a:rPr lang="en-US" sz="1500" b="1" i="1" dirty="0" err="1"/>
              <a:t>i</a:t>
            </a:r>
            <a:r>
              <a:rPr lang="en-US" sz="1500" b="1" dirty="0"/>
              <a:t>, 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j</a:t>
            </a:r>
            <a:r>
              <a:rPr lang="en-US" sz="1500" b="1" i="1" dirty="0"/>
              <a:t> </a:t>
            </a:r>
            <a:r>
              <a:rPr lang="en-US" sz="1500" b="1" dirty="0"/>
              <a:t>= </a:t>
            </a:r>
            <a:r>
              <a:rPr lang="en-US" sz="1500" b="1" i="1" dirty="0"/>
              <a:t>min(b</a:t>
            </a:r>
            <a:r>
              <a:rPr lang="en-US" sz="1500" b="1" i="1" baseline="-25000" dirty="0"/>
              <a:t>i</a:t>
            </a:r>
            <a:r>
              <a:rPr lang="en-US" sz="1500" b="1" dirty="0"/>
              <a:t>, </a:t>
            </a:r>
            <a:r>
              <a:rPr lang="en-US" sz="1500" b="1" i="1" dirty="0"/>
              <a:t>u(</a:t>
            </a:r>
            <a:r>
              <a:rPr lang="en-US" sz="1500" b="1" i="1" dirty="0" err="1"/>
              <a:t>i</a:t>
            </a:r>
            <a:r>
              <a:rPr lang="en-US" sz="1500" b="1" i="1" dirty="0"/>
              <a:t>, j) – f(</a:t>
            </a:r>
            <a:r>
              <a:rPr lang="en-US" sz="1500" b="1" i="1" dirty="0" err="1"/>
              <a:t>i</a:t>
            </a:r>
            <a:r>
              <a:rPr lang="en-US" sz="1500" b="1" i="1" dirty="0"/>
              <a:t>, j)) </a:t>
            </a:r>
            <a:endParaRPr lang="en-US" sz="15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if B) in Step 2 was true, label node </a:t>
            </a:r>
            <a:r>
              <a:rPr lang="en-US" sz="1500" b="1" i="1" dirty="0" err="1"/>
              <a:t>i</a:t>
            </a:r>
            <a:r>
              <a:rPr lang="en-US" sz="1500" b="1" i="1" dirty="0"/>
              <a:t> </a:t>
            </a:r>
            <a:r>
              <a:rPr lang="en-US" sz="1500" b="1" dirty="0"/>
              <a:t>with the label (</a:t>
            </a:r>
            <a:r>
              <a:rPr lang="en-US" sz="1500" b="1" i="1" dirty="0"/>
              <a:t>a</a:t>
            </a:r>
            <a:r>
              <a:rPr lang="en-US" sz="1500" b="1" i="1" baseline="-25000" dirty="0"/>
              <a:t>i</a:t>
            </a:r>
            <a:r>
              <a:rPr lang="en-US" sz="1500" b="1" i="1" dirty="0"/>
              <a:t>, b</a:t>
            </a:r>
            <a:r>
              <a:rPr lang="en-US" sz="1500" b="1" i="1" baseline="-25000" dirty="0"/>
              <a:t>i</a:t>
            </a:r>
            <a:r>
              <a:rPr lang="en-US" sz="1500" b="1" dirty="0"/>
              <a:t>) where </a:t>
            </a:r>
            <a:r>
              <a:rPr lang="en-US" sz="1500" b="1" i="1" dirty="0"/>
              <a:t>a</a:t>
            </a:r>
            <a:r>
              <a:rPr lang="en-US" sz="1500" b="1" i="1" baseline="-25000" dirty="0"/>
              <a:t>i</a:t>
            </a:r>
            <a:r>
              <a:rPr lang="en-US" sz="1500" b="1" i="1" dirty="0"/>
              <a:t> </a:t>
            </a:r>
            <a:r>
              <a:rPr lang="en-US" sz="1500" b="1" dirty="0"/>
              <a:t>= </a:t>
            </a:r>
            <a:r>
              <a:rPr lang="en-US" sz="1500" b="1" i="1" dirty="0"/>
              <a:t>-j</a:t>
            </a:r>
            <a:r>
              <a:rPr lang="en-US" sz="1500" b="1" dirty="0"/>
              <a:t>, </a:t>
            </a:r>
            <a:r>
              <a:rPr lang="en-US" sz="1500" b="1" i="1" dirty="0"/>
              <a:t>b</a:t>
            </a:r>
            <a:r>
              <a:rPr lang="en-US" sz="1500" b="1" i="1" baseline="-25000" dirty="0"/>
              <a:t>i</a:t>
            </a:r>
            <a:r>
              <a:rPr lang="en-US" sz="1500" b="1" i="1" dirty="0"/>
              <a:t> </a:t>
            </a:r>
            <a:r>
              <a:rPr lang="en-US" sz="1500" b="1" dirty="0"/>
              <a:t>= </a:t>
            </a:r>
            <a:r>
              <a:rPr lang="en-US" sz="1500" b="1" i="1" dirty="0"/>
              <a:t>min(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j</a:t>
            </a:r>
            <a:r>
              <a:rPr lang="en-US" sz="1500" b="1" i="1" dirty="0"/>
              <a:t>, f(</a:t>
            </a:r>
            <a:r>
              <a:rPr lang="en-US" sz="1500" b="1" i="1" dirty="0" err="1"/>
              <a:t>i</a:t>
            </a:r>
            <a:r>
              <a:rPr lang="en-US" sz="1500" b="1" i="1" dirty="0"/>
              <a:t>, j)) </a:t>
            </a:r>
            <a:endParaRPr lang="en-US" sz="15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If node </a:t>
            </a:r>
            <a:r>
              <a:rPr lang="en-US" sz="1500" b="1" i="1" dirty="0"/>
              <a:t>t </a:t>
            </a:r>
            <a:r>
              <a:rPr lang="en-US" sz="1500" b="1" dirty="0"/>
              <a:t>is labeled you found a Flow Augmenting Chain go to step 4, otherwise go to step 2 </a:t>
            </a:r>
          </a:p>
          <a:p>
            <a:pPr marL="0" indent="0">
              <a:buNone/>
            </a:pPr>
            <a:r>
              <a:rPr lang="en-US" sz="1500" b="1" dirty="0"/>
              <a:t>Step 4: (A Flow Augmenting Chain has been found)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Increase the flow on each of the edges of the flow-augmenting chain by the amount 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t</a:t>
            </a:r>
            <a:r>
              <a:rPr lang="en-US" sz="1500" b="1" dirty="0" err="1"/>
              <a:t>.</a:t>
            </a:r>
            <a:r>
              <a:rPr lang="en-US" sz="1500" b="1" dirty="0"/>
              <a:t>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If a node is labeled (</a:t>
            </a:r>
            <a:r>
              <a:rPr lang="en-US" sz="1500" b="1" i="1" dirty="0"/>
              <a:t>a, b</a:t>
            </a:r>
            <a:r>
              <a:rPr lang="en-US" sz="1500" b="1" dirty="0"/>
              <a:t>), then increase the flow on the edge going to it by 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t</a:t>
            </a:r>
            <a:r>
              <a:rPr lang="en-US" sz="1500" b="1" i="1" dirty="0"/>
              <a:t> </a:t>
            </a:r>
            <a:endParaRPr lang="en-US" sz="15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If a node is labeled (</a:t>
            </a:r>
            <a:r>
              <a:rPr lang="en-US" sz="1500" b="1" i="1" dirty="0"/>
              <a:t>-a, b</a:t>
            </a:r>
            <a:r>
              <a:rPr lang="en-US" sz="1500" b="1" dirty="0"/>
              <a:t>) then decrease the flow on the edge going to it by 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t</a:t>
            </a:r>
            <a:r>
              <a:rPr lang="en-US" sz="1500" b="1" i="1" dirty="0"/>
              <a:t> </a:t>
            </a:r>
            <a:endParaRPr lang="en-US" sz="15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Examine all labels in the chain, increasing or decreasing flow, always changing by </a:t>
            </a:r>
            <a:r>
              <a:rPr lang="en-US" sz="1500" b="1" i="1" dirty="0" err="1"/>
              <a:t>b</a:t>
            </a:r>
            <a:r>
              <a:rPr lang="en-US" sz="1500" b="1" i="1" baseline="-25000" dirty="0" err="1"/>
              <a:t>t</a:t>
            </a:r>
            <a:r>
              <a:rPr lang="en-US" sz="1500" b="1" dirty="0" err="1"/>
              <a:t>.</a:t>
            </a:r>
            <a:r>
              <a:rPr lang="en-US" sz="1500" b="1" dirty="0"/>
              <a:t>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 dirty="0"/>
              <a:t>Go to Step 1 </a:t>
            </a:r>
          </a:p>
          <a:p>
            <a:pPr marL="0" indent="0">
              <a:buNone/>
            </a:pPr>
            <a:r>
              <a:rPr lang="en-US" sz="1500" b="1" dirty="0"/>
              <a:t>Step 5: The optimal flow has been found. Stop. </a:t>
            </a:r>
          </a:p>
          <a:p>
            <a:endParaRPr lang="en-US" sz="15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D96F-0390-4319-BAA2-825BBFDF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4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088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5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29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6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131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7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441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8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97C7E4AB-5B9D-448B-81E6-63E5C56990A4}"/>
              </a:ext>
            </a:extLst>
          </p:cNvPr>
          <p:cNvSpPr/>
          <p:nvPr/>
        </p:nvSpPr>
        <p:spPr>
          <a:xfrm rot="2382289">
            <a:off x="3747920" y="3867705"/>
            <a:ext cx="1319143" cy="35561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4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8" name="Oval 17"/>
          <p:cNvSpPr/>
          <p:nvPr/>
        </p:nvSpPr>
        <p:spPr>
          <a:xfrm>
            <a:off x="2013841" y="338363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6042279" y="3299820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37526" y="4998847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37526" y="1600793"/>
            <a:ext cx="672228" cy="65043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954" y="517563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4652" y="22467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6377" y="46622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36869" y="4584216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4" name="Straight Arrow Connector 43"/>
          <p:cNvCxnSpPr>
            <a:stCxn id="18" idx="5"/>
            <a:endCxn id="20" idx="1"/>
          </p:cNvCxnSpPr>
          <p:nvPr/>
        </p:nvCxnSpPr>
        <p:spPr>
          <a:xfrm>
            <a:off x="2587623" y="3938814"/>
            <a:ext cx="1548349" cy="115528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0" idx="0"/>
          </p:cNvCxnSpPr>
          <p:nvPr/>
        </p:nvCxnSpPr>
        <p:spPr>
          <a:xfrm>
            <a:off x="4373640" y="2251231"/>
            <a:ext cx="0" cy="274761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7"/>
            <a:endCxn id="24" idx="3"/>
          </p:cNvCxnSpPr>
          <p:nvPr/>
        </p:nvCxnSpPr>
        <p:spPr>
          <a:xfrm flipV="1">
            <a:off x="2587623" y="2155977"/>
            <a:ext cx="1548349" cy="132290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5"/>
            <a:endCxn id="19" idx="1"/>
          </p:cNvCxnSpPr>
          <p:nvPr/>
        </p:nvCxnSpPr>
        <p:spPr>
          <a:xfrm>
            <a:off x="4611308" y="2155977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7"/>
            <a:endCxn id="19" idx="3"/>
          </p:cNvCxnSpPr>
          <p:nvPr/>
        </p:nvCxnSpPr>
        <p:spPr>
          <a:xfrm flipV="1">
            <a:off x="4611308" y="3855004"/>
            <a:ext cx="1529417" cy="123909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216925" y="3474597"/>
            <a:ext cx="475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48287" y="3474597"/>
            <a:ext cx="301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21760" y="23862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361680" y="2173126"/>
            <a:ext cx="279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Scan order</a:t>
            </a:r>
          </a:p>
          <a:p>
            <a:r>
              <a:rPr lang="en-US" sz="2000" b="1" dirty="0"/>
              <a:t>C(S,A) = 2</a:t>
            </a:r>
          </a:p>
          <a:p>
            <a:r>
              <a:rPr lang="en-US" sz="2000" b="1" dirty="0"/>
              <a:t>C(A,T) = 3</a:t>
            </a:r>
          </a:p>
          <a:p>
            <a:r>
              <a:rPr lang="en-US" sz="2000" b="1" dirty="0"/>
              <a:t>C(S,B) = 4</a:t>
            </a:r>
          </a:p>
          <a:p>
            <a:r>
              <a:rPr lang="en-US" sz="2000" b="1" dirty="0"/>
              <a:t>C(B,T) = 2</a:t>
            </a:r>
          </a:p>
          <a:p>
            <a:r>
              <a:rPr lang="en-US" sz="2000" b="1" dirty="0"/>
              <a:t>C(A,B) = 2</a:t>
            </a:r>
          </a:p>
          <a:p>
            <a:endParaRPr lang="en-US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566C1-F24D-4AD7-9BAC-2CACD271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30ED2-5511-4019-8D78-AF96C8A4432A}" type="slidenum">
              <a:rPr lang="en-US" smtClean="0"/>
              <a:t>9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A7C3CFE-9F14-4C75-85F5-B7544CA73737}"/>
              </a:ext>
            </a:extLst>
          </p:cNvPr>
          <p:cNvSpPr/>
          <p:nvPr/>
        </p:nvSpPr>
        <p:spPr>
          <a:xfrm>
            <a:off x="4121921" y="987704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63D031B-A80A-40E9-9136-11B832113A9D}"/>
              </a:ext>
            </a:extLst>
          </p:cNvPr>
          <p:cNvSpPr/>
          <p:nvPr/>
        </p:nvSpPr>
        <p:spPr>
          <a:xfrm>
            <a:off x="6344713" y="2625397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0DD24CF-771C-4475-8EBD-12DC7FEA39A5}"/>
              </a:ext>
            </a:extLst>
          </p:cNvPr>
          <p:cNvSpPr/>
          <p:nvPr/>
        </p:nvSpPr>
        <p:spPr>
          <a:xfrm>
            <a:off x="4199352" y="5699598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9753997-689F-4EA4-97CC-ADA8382A81F9}"/>
              </a:ext>
            </a:extLst>
          </p:cNvPr>
          <p:cNvSpPr/>
          <p:nvPr/>
        </p:nvSpPr>
        <p:spPr>
          <a:xfrm>
            <a:off x="6556819" y="3978111"/>
            <a:ext cx="499765" cy="53834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97C7E4AB-5B9D-448B-81E6-63E5C56990A4}"/>
              </a:ext>
            </a:extLst>
          </p:cNvPr>
          <p:cNvSpPr/>
          <p:nvPr/>
        </p:nvSpPr>
        <p:spPr>
          <a:xfrm rot="2382289">
            <a:off x="3747920" y="3867705"/>
            <a:ext cx="1319143" cy="35561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413F01-7F7A-4898-B83A-84279B6234D1}"/>
              </a:ext>
            </a:extLst>
          </p:cNvPr>
          <p:cNvSpPr txBox="1"/>
          <p:nvPr/>
        </p:nvSpPr>
        <p:spPr>
          <a:xfrm>
            <a:off x="7926259" y="4662240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Maxflow = 4</a:t>
            </a:r>
          </a:p>
        </p:txBody>
      </p:sp>
    </p:spTree>
    <p:extLst>
      <p:ext uri="{BB962C8B-B14F-4D97-AF65-F5344CB8AC3E}">
        <p14:creationId xmlns:p14="http://schemas.microsoft.com/office/powerpoint/2010/main" val="12222271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18452</TotalTime>
  <Words>1374</Words>
  <Application>Microsoft Office PowerPoint</Application>
  <PresentationFormat>Widescreen</PresentationFormat>
  <Paragraphs>349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1_Retrospect</vt:lpstr>
      <vt:lpstr>MaxFlow</vt:lpstr>
      <vt:lpstr>Formal Statement of the Max Flow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- with reverse flow</vt:lpstr>
      <vt:lpstr>Example - with reverse flow</vt:lpstr>
      <vt:lpstr>Example - with reverse flow</vt:lpstr>
      <vt:lpstr>Example - with reverse flow</vt:lpstr>
      <vt:lpstr>Example - with reverse flow</vt:lpstr>
      <vt:lpstr>Example - with reverse flow</vt:lpstr>
      <vt:lpstr>Example - with reverse flow</vt:lpstr>
      <vt:lpstr>Example - with reverse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Mike Wolf</cp:lastModifiedBy>
  <cp:revision>495</cp:revision>
  <cp:lastPrinted>2018-02-05T13:01:28Z</cp:lastPrinted>
  <dcterms:created xsi:type="dcterms:W3CDTF">2016-05-22T18:22:33Z</dcterms:created>
  <dcterms:modified xsi:type="dcterms:W3CDTF">2021-01-30T15:58:29Z</dcterms:modified>
</cp:coreProperties>
</file>