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61"/>
  </p:notesMasterIdLst>
  <p:sldIdLst>
    <p:sldId id="494" r:id="rId2"/>
    <p:sldId id="428" r:id="rId3"/>
    <p:sldId id="490" r:id="rId4"/>
    <p:sldId id="495" r:id="rId5"/>
    <p:sldId id="496" r:id="rId6"/>
    <p:sldId id="497" r:id="rId7"/>
    <p:sldId id="503" r:id="rId8"/>
    <p:sldId id="498" r:id="rId9"/>
    <p:sldId id="499" r:id="rId10"/>
    <p:sldId id="500" r:id="rId11"/>
    <p:sldId id="501" r:id="rId12"/>
    <p:sldId id="502" r:id="rId13"/>
    <p:sldId id="429" r:id="rId14"/>
    <p:sldId id="491" r:id="rId15"/>
    <p:sldId id="504" r:id="rId16"/>
    <p:sldId id="505" r:id="rId17"/>
    <p:sldId id="506" r:id="rId18"/>
    <p:sldId id="507" r:id="rId19"/>
    <p:sldId id="508" r:id="rId20"/>
    <p:sldId id="509" r:id="rId21"/>
    <p:sldId id="510" r:id="rId22"/>
    <p:sldId id="511" r:id="rId23"/>
    <p:sldId id="519" r:id="rId24"/>
    <p:sldId id="527" r:id="rId25"/>
    <p:sldId id="439" r:id="rId26"/>
    <p:sldId id="451" r:id="rId27"/>
    <p:sldId id="441" r:id="rId28"/>
    <p:sldId id="455" r:id="rId29"/>
    <p:sldId id="456" r:id="rId30"/>
    <p:sldId id="442" r:id="rId31"/>
    <p:sldId id="457" r:id="rId32"/>
    <p:sldId id="458" r:id="rId33"/>
    <p:sldId id="459" r:id="rId34"/>
    <p:sldId id="460" r:id="rId35"/>
    <p:sldId id="463" r:id="rId36"/>
    <p:sldId id="464" r:id="rId37"/>
    <p:sldId id="461" r:id="rId38"/>
    <p:sldId id="465" r:id="rId39"/>
    <p:sldId id="466" r:id="rId40"/>
    <p:sldId id="467" r:id="rId41"/>
    <p:sldId id="468" r:id="rId42"/>
    <p:sldId id="469" r:id="rId43"/>
    <p:sldId id="470" r:id="rId44"/>
    <p:sldId id="471" r:id="rId45"/>
    <p:sldId id="472" r:id="rId46"/>
    <p:sldId id="473" r:id="rId47"/>
    <p:sldId id="474" r:id="rId48"/>
    <p:sldId id="475" r:id="rId49"/>
    <p:sldId id="478" r:id="rId50"/>
    <p:sldId id="476" r:id="rId51"/>
    <p:sldId id="477" r:id="rId52"/>
    <p:sldId id="479" r:id="rId53"/>
    <p:sldId id="480" r:id="rId54"/>
    <p:sldId id="481" r:id="rId55"/>
    <p:sldId id="482" r:id="rId56"/>
    <p:sldId id="483" r:id="rId57"/>
    <p:sldId id="484" r:id="rId58"/>
    <p:sldId id="493" r:id="rId59"/>
    <p:sldId id="49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432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2184" autoAdjust="0"/>
  </p:normalViewPr>
  <p:slideViewPr>
    <p:cSldViewPr snapToGrid="0">
      <p:cViewPr varScale="1">
        <p:scale>
          <a:sx n="60" d="100"/>
          <a:sy n="60" d="100"/>
        </p:scale>
        <p:origin x="8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0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69BC3-DBC5-4129-972C-413AC90DB5AF}"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76AB2-EE53-4C4F-9BEF-0F9E874026DD}" type="slidenum">
              <a:rPr lang="en-US" smtClean="0"/>
              <a:t>‹#›</a:t>
            </a:fld>
            <a:endParaRPr lang="en-US"/>
          </a:p>
        </p:txBody>
      </p:sp>
    </p:spTree>
    <p:extLst>
      <p:ext uri="{BB962C8B-B14F-4D97-AF65-F5344CB8AC3E}">
        <p14:creationId xmlns:p14="http://schemas.microsoft.com/office/powerpoint/2010/main" val="23706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Greedy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r>
              <a:rPr lang="en-US"/>
              <a:t>This algorithm first appeared in Proceedings of the American Mathematical Society, pp. 48–50 in 1956, and was written by Joseph </a:t>
            </a:r>
            <a:r>
              <a:rPr lang="en-US" err="1"/>
              <a:t>Kruskal</a:t>
            </a:r>
            <a:r>
              <a:rPr lang="en-US"/>
              <a:t>.</a:t>
            </a:r>
          </a:p>
        </p:txBody>
      </p:sp>
      <p:sp>
        <p:nvSpPr>
          <p:cNvPr id="4" name="Slide Number Placeholder 3"/>
          <p:cNvSpPr>
            <a:spLocks noGrp="1"/>
          </p:cNvSpPr>
          <p:nvPr>
            <p:ph type="sldNum" sz="quarter" idx="10"/>
          </p:nvPr>
        </p:nvSpPr>
        <p:spPr/>
        <p:txBody>
          <a:bodyPr/>
          <a:lstStyle/>
          <a:p>
            <a:fld id="{ED076AB2-EE53-4C4F-9BEF-0F9E874026DD}" type="slidenum">
              <a:rPr lang="en-US" smtClean="0"/>
              <a:t>1</a:t>
            </a:fld>
            <a:endParaRPr lang="en-US"/>
          </a:p>
        </p:txBody>
      </p:sp>
    </p:spTree>
    <p:extLst>
      <p:ext uri="{BB962C8B-B14F-4D97-AF65-F5344CB8AC3E}">
        <p14:creationId xmlns:p14="http://schemas.microsoft.com/office/powerpoint/2010/main" val="219936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10</a:t>
            </a:fld>
            <a:endParaRPr lang="en-US"/>
          </a:p>
        </p:txBody>
      </p:sp>
    </p:spTree>
    <p:extLst>
      <p:ext uri="{BB962C8B-B14F-4D97-AF65-F5344CB8AC3E}">
        <p14:creationId xmlns:p14="http://schemas.microsoft.com/office/powerpoint/2010/main" val="3909926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11</a:t>
            </a:fld>
            <a:endParaRPr lang="en-US"/>
          </a:p>
        </p:txBody>
      </p:sp>
    </p:spTree>
    <p:extLst>
      <p:ext uri="{BB962C8B-B14F-4D97-AF65-F5344CB8AC3E}">
        <p14:creationId xmlns:p14="http://schemas.microsoft.com/office/powerpoint/2010/main" val="76439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12</a:t>
            </a:fld>
            <a:endParaRPr lang="en-US"/>
          </a:p>
        </p:txBody>
      </p:sp>
    </p:spTree>
    <p:extLst>
      <p:ext uri="{BB962C8B-B14F-4D97-AF65-F5344CB8AC3E}">
        <p14:creationId xmlns:p14="http://schemas.microsoft.com/office/powerpoint/2010/main" val="39425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13</a:t>
            </a:fld>
            <a:endParaRPr lang="en-US"/>
          </a:p>
        </p:txBody>
      </p:sp>
    </p:spTree>
    <p:extLst>
      <p:ext uri="{BB962C8B-B14F-4D97-AF65-F5344CB8AC3E}">
        <p14:creationId xmlns:p14="http://schemas.microsoft.com/office/powerpoint/2010/main" val="1936088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14</a:t>
            </a:fld>
            <a:endParaRPr lang="en-US"/>
          </a:p>
        </p:txBody>
      </p:sp>
    </p:spTree>
    <p:extLst>
      <p:ext uri="{BB962C8B-B14F-4D97-AF65-F5344CB8AC3E}">
        <p14:creationId xmlns:p14="http://schemas.microsoft.com/office/powerpoint/2010/main" val="181933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15</a:t>
            </a:fld>
            <a:endParaRPr lang="en-US"/>
          </a:p>
        </p:txBody>
      </p:sp>
    </p:spTree>
    <p:extLst>
      <p:ext uri="{BB962C8B-B14F-4D97-AF65-F5344CB8AC3E}">
        <p14:creationId xmlns:p14="http://schemas.microsoft.com/office/powerpoint/2010/main" val="100212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16</a:t>
            </a:fld>
            <a:endParaRPr lang="en-US"/>
          </a:p>
        </p:txBody>
      </p:sp>
    </p:spTree>
    <p:extLst>
      <p:ext uri="{BB962C8B-B14F-4D97-AF65-F5344CB8AC3E}">
        <p14:creationId xmlns:p14="http://schemas.microsoft.com/office/powerpoint/2010/main" val="392327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17</a:t>
            </a:fld>
            <a:endParaRPr lang="en-US"/>
          </a:p>
        </p:txBody>
      </p:sp>
    </p:spTree>
    <p:extLst>
      <p:ext uri="{BB962C8B-B14F-4D97-AF65-F5344CB8AC3E}">
        <p14:creationId xmlns:p14="http://schemas.microsoft.com/office/powerpoint/2010/main" val="17813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18</a:t>
            </a:fld>
            <a:endParaRPr lang="en-US"/>
          </a:p>
        </p:txBody>
      </p:sp>
    </p:spTree>
    <p:extLst>
      <p:ext uri="{BB962C8B-B14F-4D97-AF65-F5344CB8AC3E}">
        <p14:creationId xmlns:p14="http://schemas.microsoft.com/office/powerpoint/2010/main" val="177941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19</a:t>
            </a:fld>
            <a:endParaRPr lang="en-US"/>
          </a:p>
        </p:txBody>
      </p:sp>
    </p:spTree>
    <p:extLst>
      <p:ext uri="{BB962C8B-B14F-4D97-AF65-F5344CB8AC3E}">
        <p14:creationId xmlns:p14="http://schemas.microsoft.com/office/powerpoint/2010/main" val="37883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2</a:t>
            </a:fld>
            <a:endParaRPr lang="en-US"/>
          </a:p>
        </p:txBody>
      </p:sp>
    </p:spTree>
    <p:extLst>
      <p:ext uri="{BB962C8B-B14F-4D97-AF65-F5344CB8AC3E}">
        <p14:creationId xmlns:p14="http://schemas.microsoft.com/office/powerpoint/2010/main" val="2317473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20</a:t>
            </a:fld>
            <a:endParaRPr lang="en-US"/>
          </a:p>
        </p:txBody>
      </p:sp>
    </p:spTree>
    <p:extLst>
      <p:ext uri="{BB962C8B-B14F-4D97-AF65-F5344CB8AC3E}">
        <p14:creationId xmlns:p14="http://schemas.microsoft.com/office/powerpoint/2010/main" val="2755907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21</a:t>
            </a:fld>
            <a:endParaRPr lang="en-US"/>
          </a:p>
        </p:txBody>
      </p:sp>
    </p:spTree>
    <p:extLst>
      <p:ext uri="{BB962C8B-B14F-4D97-AF65-F5344CB8AC3E}">
        <p14:creationId xmlns:p14="http://schemas.microsoft.com/office/powerpoint/2010/main" val="1311315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22</a:t>
            </a:fld>
            <a:endParaRPr lang="en-US"/>
          </a:p>
        </p:txBody>
      </p:sp>
    </p:spTree>
    <p:extLst>
      <p:ext uri="{BB962C8B-B14F-4D97-AF65-F5344CB8AC3E}">
        <p14:creationId xmlns:p14="http://schemas.microsoft.com/office/powerpoint/2010/main" val="1381683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57</a:t>
            </a:fld>
            <a:endParaRPr lang="en-US"/>
          </a:p>
        </p:txBody>
      </p:sp>
    </p:spTree>
    <p:extLst>
      <p:ext uri="{BB962C8B-B14F-4D97-AF65-F5344CB8AC3E}">
        <p14:creationId xmlns:p14="http://schemas.microsoft.com/office/powerpoint/2010/main" val="3365331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59</a:t>
            </a:fld>
            <a:endParaRPr lang="en-US"/>
          </a:p>
        </p:txBody>
      </p:sp>
    </p:spTree>
    <p:extLst>
      <p:ext uri="{BB962C8B-B14F-4D97-AF65-F5344CB8AC3E}">
        <p14:creationId xmlns:p14="http://schemas.microsoft.com/office/powerpoint/2010/main" val="54929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3</a:t>
            </a:fld>
            <a:endParaRPr lang="en-US"/>
          </a:p>
        </p:txBody>
      </p:sp>
    </p:spTree>
    <p:extLst>
      <p:ext uri="{BB962C8B-B14F-4D97-AF65-F5344CB8AC3E}">
        <p14:creationId xmlns:p14="http://schemas.microsoft.com/office/powerpoint/2010/main" val="194677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4</a:t>
            </a:fld>
            <a:endParaRPr lang="en-US"/>
          </a:p>
        </p:txBody>
      </p:sp>
    </p:spTree>
    <p:extLst>
      <p:ext uri="{BB962C8B-B14F-4D97-AF65-F5344CB8AC3E}">
        <p14:creationId xmlns:p14="http://schemas.microsoft.com/office/powerpoint/2010/main" val="53255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5</a:t>
            </a:fld>
            <a:endParaRPr lang="en-US"/>
          </a:p>
        </p:txBody>
      </p:sp>
    </p:spTree>
    <p:extLst>
      <p:ext uri="{BB962C8B-B14F-4D97-AF65-F5344CB8AC3E}">
        <p14:creationId xmlns:p14="http://schemas.microsoft.com/office/powerpoint/2010/main" val="171584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6</a:t>
            </a:fld>
            <a:endParaRPr lang="en-US"/>
          </a:p>
        </p:txBody>
      </p:sp>
    </p:spTree>
    <p:extLst>
      <p:ext uri="{BB962C8B-B14F-4D97-AF65-F5344CB8AC3E}">
        <p14:creationId xmlns:p14="http://schemas.microsoft.com/office/powerpoint/2010/main" val="107094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7</a:t>
            </a:fld>
            <a:endParaRPr lang="en-US"/>
          </a:p>
        </p:txBody>
      </p:sp>
    </p:spTree>
    <p:extLst>
      <p:ext uri="{BB962C8B-B14F-4D97-AF65-F5344CB8AC3E}">
        <p14:creationId xmlns:p14="http://schemas.microsoft.com/office/powerpoint/2010/main" val="424226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8</a:t>
            </a:fld>
            <a:endParaRPr lang="en-US"/>
          </a:p>
        </p:txBody>
      </p:sp>
    </p:spTree>
    <p:extLst>
      <p:ext uri="{BB962C8B-B14F-4D97-AF65-F5344CB8AC3E}">
        <p14:creationId xmlns:p14="http://schemas.microsoft.com/office/powerpoint/2010/main" val="3629363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076AB2-EE53-4C4F-9BEF-0F9E874026DD}" type="slidenum">
              <a:rPr lang="en-US" smtClean="0"/>
              <a:t>9</a:t>
            </a:fld>
            <a:endParaRPr lang="en-US"/>
          </a:p>
        </p:txBody>
      </p:sp>
    </p:spTree>
    <p:extLst>
      <p:ext uri="{BB962C8B-B14F-4D97-AF65-F5344CB8AC3E}">
        <p14:creationId xmlns:p14="http://schemas.microsoft.com/office/powerpoint/2010/main" val="220383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700EBC-87CD-49E1-AA3D-E4002DE81688}" type="datetime1">
              <a:rPr lang="en-US" smtClean="0"/>
              <a:t>2/16/2021</a:t>
            </a:fld>
            <a:endParaRPr lang="en-US"/>
          </a:p>
        </p:txBody>
      </p:sp>
      <p:sp>
        <p:nvSpPr>
          <p:cNvPr id="5" name="Footer Placeholder 4"/>
          <p:cNvSpPr>
            <a:spLocks noGrp="1"/>
          </p:cNvSpPr>
          <p:nvPr>
            <p:ph type="ftr" sz="quarter" idx="11"/>
          </p:nvPr>
        </p:nvSpPr>
        <p:spPr/>
        <p:txBody>
          <a:bodyPr/>
          <a:lstStyle/>
          <a:p>
            <a:r>
              <a:rPr lang="en-US"/>
              <a:t>Wolf GGS-675 Spring 2020</a:t>
            </a:r>
          </a:p>
        </p:txBody>
      </p:sp>
      <p:sp>
        <p:nvSpPr>
          <p:cNvPr id="6" name="Slide Number Placeholder 5"/>
          <p:cNvSpPr>
            <a:spLocks noGrp="1"/>
          </p:cNvSpPr>
          <p:nvPr>
            <p:ph type="sldNum" sz="quarter" idx="12"/>
          </p:nvPr>
        </p:nvSpPr>
        <p:spPr/>
        <p:txBody>
          <a:bodyPr/>
          <a:lstStyle/>
          <a:p>
            <a:fld id="{19230ED2-5511-4019-8D78-AF96C8A443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87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DAF5A-EECE-41EA-9FAC-06EE4B5655BD}" type="datetime1">
              <a:rPr lang="en-US" smtClean="0"/>
              <a:t>2/16/2021</a:t>
            </a:fld>
            <a:endParaRPr lang="en-US"/>
          </a:p>
        </p:txBody>
      </p:sp>
      <p:sp>
        <p:nvSpPr>
          <p:cNvPr id="5" name="Footer Placeholder 4"/>
          <p:cNvSpPr>
            <a:spLocks noGrp="1"/>
          </p:cNvSpPr>
          <p:nvPr>
            <p:ph type="ftr" sz="quarter" idx="11"/>
          </p:nvPr>
        </p:nvSpPr>
        <p:spPr/>
        <p:txBody>
          <a:bodyPr/>
          <a:lstStyle/>
          <a:p>
            <a:r>
              <a:rPr lang="en-US"/>
              <a:t>Wolf GGS-675 Spring 2020</a:t>
            </a:r>
          </a:p>
        </p:txBody>
      </p:sp>
      <p:sp>
        <p:nvSpPr>
          <p:cNvPr id="6" name="Slide Number Placeholder 5"/>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08083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1FC7D-6CF2-4605-AABE-011A1B625DE3}" type="datetime1">
              <a:rPr lang="en-US" smtClean="0"/>
              <a:t>2/16/2021</a:t>
            </a:fld>
            <a:endParaRPr lang="en-US"/>
          </a:p>
        </p:txBody>
      </p:sp>
      <p:sp>
        <p:nvSpPr>
          <p:cNvPr id="5" name="Footer Placeholder 4"/>
          <p:cNvSpPr>
            <a:spLocks noGrp="1"/>
          </p:cNvSpPr>
          <p:nvPr>
            <p:ph type="ftr" sz="quarter" idx="11"/>
          </p:nvPr>
        </p:nvSpPr>
        <p:spPr/>
        <p:txBody>
          <a:bodyPr/>
          <a:lstStyle/>
          <a:p>
            <a:r>
              <a:rPr lang="en-US"/>
              <a:t>Wolf GGS-675 Spring 2020</a:t>
            </a:r>
          </a:p>
        </p:txBody>
      </p:sp>
      <p:sp>
        <p:nvSpPr>
          <p:cNvPr id="6" name="Slide Number Placeholder 5"/>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105819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A61FCC-985E-4294-A90A-6509D23C7898}" type="datetime1">
              <a:rPr lang="en-US" smtClean="0"/>
              <a:t>2/16/2021</a:t>
            </a:fld>
            <a:endParaRPr lang="en-US"/>
          </a:p>
        </p:txBody>
      </p:sp>
      <p:sp>
        <p:nvSpPr>
          <p:cNvPr id="4" name="Footer Placeholder 3"/>
          <p:cNvSpPr>
            <a:spLocks noGrp="1"/>
          </p:cNvSpPr>
          <p:nvPr>
            <p:ph type="ftr" sz="quarter" idx="11"/>
          </p:nvPr>
        </p:nvSpPr>
        <p:spPr/>
        <p:txBody>
          <a:bodyPr/>
          <a:lstStyle/>
          <a:p>
            <a:r>
              <a:rPr lang="en-US"/>
              <a:t>Wolf GGS-675 Spring 2020</a:t>
            </a:r>
          </a:p>
        </p:txBody>
      </p:sp>
      <p:sp>
        <p:nvSpPr>
          <p:cNvPr id="5" name="Slide Number Placeholder 4"/>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75947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12003"/>
            <a:ext cx="10058400" cy="742097"/>
          </a:xfrm>
        </p:spPr>
        <p:txBody>
          <a:bodyPr/>
          <a:lstStyle/>
          <a:p>
            <a:r>
              <a:rPr lang="en-US" dirty="0"/>
              <a:t>Click to edit Master title style</a:t>
            </a:r>
          </a:p>
        </p:txBody>
      </p:sp>
      <p:sp>
        <p:nvSpPr>
          <p:cNvPr id="3" name="Content Placeholder 2"/>
          <p:cNvSpPr>
            <a:spLocks noGrp="1"/>
          </p:cNvSpPr>
          <p:nvPr>
            <p:ph idx="1"/>
          </p:nvPr>
        </p:nvSpPr>
        <p:spPr>
          <a:xfrm>
            <a:off x="1097280" y="1295400"/>
            <a:ext cx="10058400" cy="494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76DDC-311C-4963-B1FE-534657325500}" type="datetime1">
              <a:rPr lang="en-US" smtClean="0"/>
              <a:t>2/16/2021</a:t>
            </a:fld>
            <a:endParaRPr lang="en-US"/>
          </a:p>
        </p:txBody>
      </p:sp>
      <p:sp>
        <p:nvSpPr>
          <p:cNvPr id="5" name="Footer Placeholder 4"/>
          <p:cNvSpPr>
            <a:spLocks noGrp="1"/>
          </p:cNvSpPr>
          <p:nvPr>
            <p:ph type="ftr" sz="quarter" idx="11"/>
          </p:nvPr>
        </p:nvSpPr>
        <p:spPr/>
        <p:txBody>
          <a:bodyPr/>
          <a:lstStyle/>
          <a:p>
            <a:r>
              <a:rPr lang="en-US"/>
              <a:t>Wolf GGS-675 Spring 2020</a:t>
            </a:r>
          </a:p>
        </p:txBody>
      </p:sp>
      <p:sp>
        <p:nvSpPr>
          <p:cNvPr id="6" name="Slide Number Placeholder 5"/>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46862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C7603-C9D2-48C4-A8A2-1EFF7F40FB08}" type="datetime1">
              <a:rPr lang="en-US" smtClean="0"/>
              <a:t>2/16/2021</a:t>
            </a:fld>
            <a:endParaRPr lang="en-US"/>
          </a:p>
        </p:txBody>
      </p:sp>
      <p:sp>
        <p:nvSpPr>
          <p:cNvPr id="5" name="Footer Placeholder 4"/>
          <p:cNvSpPr>
            <a:spLocks noGrp="1"/>
          </p:cNvSpPr>
          <p:nvPr>
            <p:ph type="ftr" sz="quarter" idx="11"/>
          </p:nvPr>
        </p:nvSpPr>
        <p:spPr/>
        <p:txBody>
          <a:bodyPr/>
          <a:lstStyle/>
          <a:p>
            <a:r>
              <a:rPr lang="en-US"/>
              <a:t>Wolf GGS-675 Spring 2020</a:t>
            </a:r>
          </a:p>
        </p:txBody>
      </p:sp>
      <p:sp>
        <p:nvSpPr>
          <p:cNvPr id="6" name="Slide Number Placeholder 5"/>
          <p:cNvSpPr>
            <a:spLocks noGrp="1"/>
          </p:cNvSpPr>
          <p:nvPr>
            <p:ph type="sldNum" sz="quarter" idx="12"/>
          </p:nvPr>
        </p:nvSpPr>
        <p:spPr/>
        <p:txBody>
          <a:bodyPr/>
          <a:lstStyle/>
          <a:p>
            <a:fld id="{19230ED2-5511-4019-8D78-AF96C8A443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36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71669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DE77C-8D5E-4941-AB72-5467226A4BCB}" type="datetime1">
              <a:rPr lang="en-US" smtClean="0"/>
              <a:t>2/16/2021</a:t>
            </a:fld>
            <a:endParaRPr lang="en-US"/>
          </a:p>
        </p:txBody>
      </p:sp>
      <p:sp>
        <p:nvSpPr>
          <p:cNvPr id="6" name="Footer Placeholder 5"/>
          <p:cNvSpPr>
            <a:spLocks noGrp="1"/>
          </p:cNvSpPr>
          <p:nvPr>
            <p:ph type="ftr" sz="quarter" idx="11"/>
          </p:nvPr>
        </p:nvSpPr>
        <p:spPr/>
        <p:txBody>
          <a:bodyPr/>
          <a:lstStyle/>
          <a:p>
            <a:r>
              <a:rPr lang="en-US"/>
              <a:t>Wolf GGS-675 Spring 2020</a:t>
            </a:r>
          </a:p>
        </p:txBody>
      </p:sp>
      <p:sp>
        <p:nvSpPr>
          <p:cNvPr id="7" name="Slide Number Placeholder 6"/>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309368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D6498-6B7C-4020-8D56-261D124BA652}" type="datetime1">
              <a:rPr lang="en-US" smtClean="0"/>
              <a:t>2/16/2021</a:t>
            </a:fld>
            <a:endParaRPr lang="en-US"/>
          </a:p>
        </p:txBody>
      </p:sp>
      <p:sp>
        <p:nvSpPr>
          <p:cNvPr id="8" name="Footer Placeholder 7"/>
          <p:cNvSpPr>
            <a:spLocks noGrp="1"/>
          </p:cNvSpPr>
          <p:nvPr>
            <p:ph type="ftr" sz="quarter" idx="11"/>
          </p:nvPr>
        </p:nvSpPr>
        <p:spPr/>
        <p:txBody>
          <a:bodyPr/>
          <a:lstStyle/>
          <a:p>
            <a:r>
              <a:rPr lang="en-US"/>
              <a:t>Wolf GGS-675 Spring 2020</a:t>
            </a:r>
          </a:p>
        </p:txBody>
      </p:sp>
      <p:sp>
        <p:nvSpPr>
          <p:cNvPr id="9" name="Slide Number Placeholder 8"/>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4581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9617D-DA89-4EA8-A07A-88E58925197E}" type="datetime1">
              <a:rPr lang="en-US" smtClean="0"/>
              <a:t>2/16/2021</a:t>
            </a:fld>
            <a:endParaRPr lang="en-US"/>
          </a:p>
        </p:txBody>
      </p:sp>
      <p:sp>
        <p:nvSpPr>
          <p:cNvPr id="4" name="Footer Placeholder 3"/>
          <p:cNvSpPr>
            <a:spLocks noGrp="1"/>
          </p:cNvSpPr>
          <p:nvPr>
            <p:ph type="ftr" sz="quarter" idx="11"/>
          </p:nvPr>
        </p:nvSpPr>
        <p:spPr/>
        <p:txBody>
          <a:bodyPr/>
          <a:lstStyle/>
          <a:p>
            <a:r>
              <a:rPr lang="en-US"/>
              <a:t>Wolf GGS-675 Spring 2020</a:t>
            </a:r>
          </a:p>
        </p:txBody>
      </p:sp>
      <p:sp>
        <p:nvSpPr>
          <p:cNvPr id="5" name="Slide Number Placeholder 4"/>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49407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5C0EC4-412B-4732-AEC5-05D059209CF6}" type="datetime1">
              <a:rPr lang="en-US" smtClean="0"/>
              <a:t>2/16/2021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Wolf GGS-675 Spring 2020</a:t>
            </a:r>
          </a:p>
        </p:txBody>
      </p:sp>
      <p:sp>
        <p:nvSpPr>
          <p:cNvPr id="9" name="Slide Number Placeholder 8"/>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98836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F210C0-E48A-46C7-95E9-C89C9568CED6}" type="datetime1">
              <a:rPr lang="en-US" smtClean="0"/>
              <a:t>2/16/2021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Wolf GGS-675 Spring 2020</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230ED2-5511-4019-8D78-AF96C8A4432A}" type="slidenum">
              <a:rPr lang="en-US" smtClean="0"/>
              <a:t>‹#›</a:t>
            </a:fld>
            <a:endParaRPr lang="en-US"/>
          </a:p>
        </p:txBody>
      </p:sp>
    </p:spTree>
    <p:extLst>
      <p:ext uri="{BB962C8B-B14F-4D97-AF65-F5344CB8AC3E}">
        <p14:creationId xmlns:p14="http://schemas.microsoft.com/office/powerpoint/2010/main" val="199588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E82EBC-70A0-4ACD-9CB8-03B695839133}" type="datetime1">
              <a:rPr lang="en-US" smtClean="0"/>
              <a:t>2/16/2021</a:t>
            </a:fld>
            <a:endParaRPr lang="en-US"/>
          </a:p>
        </p:txBody>
      </p:sp>
      <p:sp>
        <p:nvSpPr>
          <p:cNvPr id="6" name="Footer Placeholder 5"/>
          <p:cNvSpPr>
            <a:spLocks noGrp="1"/>
          </p:cNvSpPr>
          <p:nvPr>
            <p:ph type="ftr" sz="quarter" idx="11"/>
          </p:nvPr>
        </p:nvSpPr>
        <p:spPr/>
        <p:txBody>
          <a:bodyPr/>
          <a:lstStyle/>
          <a:p>
            <a:r>
              <a:rPr lang="en-US"/>
              <a:t>Wolf GGS-675 Spring 2020</a:t>
            </a:r>
          </a:p>
        </p:txBody>
      </p:sp>
      <p:sp>
        <p:nvSpPr>
          <p:cNvPr id="7" name="Slide Number Placeholder 6"/>
          <p:cNvSpPr>
            <a:spLocks noGrp="1"/>
          </p:cNvSpPr>
          <p:nvPr>
            <p:ph type="sldNum" sz="quarter" idx="12"/>
          </p:nvPr>
        </p:nvSpPr>
        <p:spPr/>
        <p:txBody>
          <a:bodyPr/>
          <a:lstStyle/>
          <a:p>
            <a:fld id="{19230ED2-5511-4019-8D78-AF96C8A4432A}" type="slidenum">
              <a:rPr lang="en-US" smtClean="0"/>
              <a:t>‹#›</a:t>
            </a:fld>
            <a:endParaRPr lang="en-US"/>
          </a:p>
        </p:txBody>
      </p:sp>
    </p:spTree>
    <p:extLst>
      <p:ext uri="{BB962C8B-B14F-4D97-AF65-F5344CB8AC3E}">
        <p14:creationId xmlns:p14="http://schemas.microsoft.com/office/powerpoint/2010/main" val="225959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400903"/>
            <a:ext cx="10058400" cy="78019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97280" y="1219200"/>
            <a:ext cx="10058400" cy="496570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CABDA2-B019-47A9-9593-CECA3E553FB2}" type="datetime1">
              <a:rPr lang="en-US" smtClean="0"/>
              <a:t>2/16/2021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Wolf GGS-675 Spring 2020</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230ED2-5511-4019-8D78-AF96C8A4432A}" type="slidenum">
              <a:rPr lang="en-US" smtClean="0"/>
              <a:t>‹#›</a:t>
            </a:fld>
            <a:endParaRPr lang="en-US"/>
          </a:p>
        </p:txBody>
      </p:sp>
      <p:cxnSp>
        <p:nvCxnSpPr>
          <p:cNvPr id="10" name="Straight Connector 9"/>
          <p:cNvCxnSpPr/>
          <p:nvPr/>
        </p:nvCxnSpPr>
        <p:spPr>
          <a:xfrm>
            <a:off x="1206232" y="1102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81664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dt="0"/>
  <p:txStyles>
    <p:titleStyle>
      <a:lvl1pPr algn="l" defTabSz="914400" rtl="0" eaLnBrk="1" latinLnBrk="0" hangingPunct="1">
        <a:lnSpc>
          <a:spcPct val="85000"/>
        </a:lnSpc>
        <a:spcBef>
          <a:spcPct val="0"/>
        </a:spcBef>
        <a:buNone/>
        <a:defRPr sz="4800" b="1" kern="1200" spc="-50" baseline="0">
          <a:solidFill>
            <a:schemeClr val="tx1"/>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rgbClr val="000000"/>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rgbClr val="000000"/>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rgbClr val="000000"/>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rgbClr val="000000"/>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rgbClr val="00000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12003"/>
            <a:ext cx="4833620" cy="742097"/>
          </a:xfrm>
        </p:spPr>
        <p:txBody>
          <a:bodyPr/>
          <a:lstStyle/>
          <a:p>
            <a:r>
              <a:rPr lang="en-US" sz="4000" dirty="0"/>
              <a:t>Kruskal’s Algorithm</a:t>
            </a:r>
          </a:p>
        </p:txBody>
      </p:sp>
      <p:sp>
        <p:nvSpPr>
          <p:cNvPr id="4" name="Footer Placeholder 3"/>
          <p:cNvSpPr>
            <a:spLocks noGrp="1"/>
          </p:cNvSpPr>
          <p:nvPr>
            <p:ph type="ftr" sz="quarter" idx="11"/>
          </p:nvPr>
        </p:nvSpPr>
        <p:spPr/>
        <p:txBody>
          <a:bodyPr/>
          <a:lstStyle/>
          <a:p>
            <a:r>
              <a:rPr lang="en-US" dirty="0"/>
              <a:t>Wolf GGS-675 Spring 2020</a:t>
            </a:r>
          </a:p>
        </p:txBody>
      </p:sp>
      <p:sp>
        <p:nvSpPr>
          <p:cNvPr id="6" name="Content Placeholder 2"/>
          <p:cNvSpPr txBox="1">
            <a:spLocks/>
          </p:cNvSpPr>
          <p:nvPr/>
        </p:nvSpPr>
        <p:spPr>
          <a:xfrm>
            <a:off x="6134100" y="1295400"/>
            <a:ext cx="5059680" cy="49403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rgbClr val="000000"/>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rgbClr val="000000"/>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rgbClr val="000000"/>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rgbClr val="000000"/>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rgbClr val="00000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200" b="1" dirty="0"/>
              <a:t>1. Pick a vertex in the network randomly, add that vertex to the spanning tree</a:t>
            </a:r>
          </a:p>
          <a:p>
            <a:r>
              <a:rPr lang="en-US" sz="2200" b="1" dirty="0"/>
              <a:t>2. Examine all edges connected from a vertex in the spanning tree to a vertex NOT in the spanning tree</a:t>
            </a:r>
          </a:p>
          <a:p>
            <a:pPr lvl="2">
              <a:buClr>
                <a:schemeClr val="tx1"/>
              </a:buClr>
              <a:buFont typeface="Wingdings" panose="05000000000000000000" pitchFamily="2" charset="2"/>
              <a:buChar char="§"/>
            </a:pPr>
            <a:r>
              <a:rPr lang="en-US" sz="2200" b="1" dirty="0"/>
              <a:t>Of those edges, choose the one with the lowest (minimum) cost and add its attached vertex to the spanning tree</a:t>
            </a:r>
          </a:p>
          <a:p>
            <a:pPr lvl="2">
              <a:buClr>
                <a:schemeClr val="tx1"/>
              </a:buClr>
              <a:buFont typeface="Wingdings" panose="05000000000000000000" pitchFamily="2" charset="2"/>
              <a:buChar char="§"/>
            </a:pPr>
            <a:r>
              <a:rPr lang="en-US" sz="2200" b="1" dirty="0"/>
              <a:t>Break ties arbitrarily</a:t>
            </a:r>
          </a:p>
          <a:p>
            <a:r>
              <a:rPr lang="en-US" sz="2200" b="1" dirty="0"/>
              <a:t>3. Are all vertices attached to the spanning tree?</a:t>
            </a:r>
          </a:p>
          <a:p>
            <a:pPr lvl="2">
              <a:buClr>
                <a:schemeClr val="tx1"/>
              </a:buClr>
              <a:buFont typeface="Wingdings" panose="05000000000000000000" pitchFamily="2" charset="2"/>
              <a:buChar char="§"/>
            </a:pPr>
            <a:r>
              <a:rPr lang="en-US" sz="2200" b="1" dirty="0"/>
              <a:t>If yes, stop</a:t>
            </a:r>
          </a:p>
          <a:p>
            <a:pPr lvl="2">
              <a:buClr>
                <a:schemeClr val="tx1"/>
              </a:buClr>
              <a:buFont typeface="Wingdings" panose="05000000000000000000" pitchFamily="2" charset="2"/>
              <a:buChar char="§"/>
            </a:pPr>
            <a:r>
              <a:rPr lang="en-US" sz="2200" b="1" dirty="0"/>
              <a:t>If no, go to step 2.</a:t>
            </a:r>
          </a:p>
          <a:p>
            <a:pPr lvl="2"/>
            <a:endParaRPr lang="en-US" sz="2200" b="1" dirty="0"/>
          </a:p>
          <a:p>
            <a:endParaRPr lang="en-US" sz="2200" b="1" dirty="0"/>
          </a:p>
        </p:txBody>
      </p:sp>
      <p:sp>
        <p:nvSpPr>
          <p:cNvPr id="7" name="Title 1"/>
          <p:cNvSpPr txBox="1">
            <a:spLocks/>
          </p:cNvSpPr>
          <p:nvPr/>
        </p:nvSpPr>
        <p:spPr>
          <a:xfrm>
            <a:off x="6096000" y="329218"/>
            <a:ext cx="4833620" cy="74209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b="1" kern="1200" spc="-50" baseline="0">
                <a:solidFill>
                  <a:schemeClr val="tx1"/>
                </a:solidFill>
                <a:latin typeface="+mn-lt"/>
                <a:ea typeface="+mj-ea"/>
                <a:cs typeface="+mj-cs"/>
              </a:defRPr>
            </a:lvl1pPr>
          </a:lstStyle>
          <a:p>
            <a:r>
              <a:rPr lang="en-US" sz="4000" dirty="0"/>
              <a:t>Prim’s Algorithm</a:t>
            </a:r>
          </a:p>
        </p:txBody>
      </p:sp>
      <p:sp>
        <p:nvSpPr>
          <p:cNvPr id="5" name="Slide Number Placeholder 4">
            <a:extLst>
              <a:ext uri="{FF2B5EF4-FFF2-40B4-BE49-F238E27FC236}">
                <a16:creationId xmlns:a16="http://schemas.microsoft.com/office/drawing/2014/main" id="{4FBC4DA8-2E1F-4A27-A0C4-46FE46FC40CF}"/>
              </a:ext>
            </a:extLst>
          </p:cNvPr>
          <p:cNvSpPr>
            <a:spLocks noGrp="1"/>
          </p:cNvSpPr>
          <p:nvPr>
            <p:ph type="sldNum" sz="quarter" idx="12"/>
          </p:nvPr>
        </p:nvSpPr>
        <p:spPr/>
        <p:txBody>
          <a:bodyPr/>
          <a:lstStyle/>
          <a:p>
            <a:fld id="{19230ED2-5511-4019-8D78-AF96C8A4432A}" type="slidenum">
              <a:rPr lang="en-US" smtClean="0"/>
              <a:t>1</a:t>
            </a:fld>
            <a:endParaRPr lang="en-US"/>
          </a:p>
        </p:txBody>
      </p:sp>
      <p:sp>
        <p:nvSpPr>
          <p:cNvPr id="10" name="Content Placeholder 2">
            <a:extLst>
              <a:ext uri="{FF2B5EF4-FFF2-40B4-BE49-F238E27FC236}">
                <a16:creationId xmlns:a16="http://schemas.microsoft.com/office/drawing/2014/main" id="{188B27ED-B6DA-4E52-8B09-50ABCAD93A03}"/>
              </a:ext>
            </a:extLst>
          </p:cNvPr>
          <p:cNvSpPr txBox="1">
            <a:spLocks/>
          </p:cNvSpPr>
          <p:nvPr/>
        </p:nvSpPr>
        <p:spPr>
          <a:xfrm>
            <a:off x="824459" y="1295400"/>
            <a:ext cx="5271541" cy="49403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rgbClr val="000000"/>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rgbClr val="000000"/>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rgbClr val="000000"/>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rgbClr val="000000"/>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rgbClr val="00000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b="1" dirty="0"/>
              <a:t>1. Rank your edges from lowest to highest cost</a:t>
            </a:r>
          </a:p>
          <a:p>
            <a:r>
              <a:rPr lang="en-US" sz="2000" b="1" dirty="0"/>
              <a:t>2. Have all vertices been connected to the minimum spanning tree? </a:t>
            </a:r>
          </a:p>
          <a:p>
            <a:pPr marL="201168" lvl="1" indent="0">
              <a:buFont typeface="Calibri" pitchFamily="34" charset="0"/>
              <a:buNone/>
            </a:pPr>
            <a:r>
              <a:rPr lang="en-US" sz="2000" b="1" dirty="0"/>
              <a:t>A. If yes, stop. You have found the minimum spanning tree. </a:t>
            </a:r>
          </a:p>
          <a:p>
            <a:pPr marL="201168" lvl="1" indent="0">
              <a:buFont typeface="Calibri" pitchFamily="34" charset="0"/>
              <a:buNone/>
            </a:pPr>
            <a:r>
              <a:rPr lang="en-US" sz="2000" b="1" dirty="0"/>
              <a:t>B. If no, go to step 3.</a:t>
            </a:r>
          </a:p>
          <a:p>
            <a:r>
              <a:rPr lang="en-US" sz="2000" b="1" dirty="0"/>
              <a:t>3. Pick one edge with the lowest cost that has not yet been added to the minimum spanning tree  </a:t>
            </a:r>
          </a:p>
          <a:p>
            <a:pPr marL="201168" lvl="1" indent="0">
              <a:buFont typeface="Calibri" pitchFamily="34" charset="0"/>
              <a:buNone/>
            </a:pPr>
            <a:r>
              <a:rPr lang="en-US" sz="2000" b="1" dirty="0"/>
              <a:t>A. Does the edge create a cycle?</a:t>
            </a:r>
          </a:p>
          <a:p>
            <a:pPr marL="201168" lvl="1" indent="0">
              <a:buFont typeface="Calibri" pitchFamily="34" charset="0"/>
              <a:buNone/>
            </a:pPr>
            <a:r>
              <a:rPr lang="en-US" sz="2000" b="1" dirty="0"/>
              <a:t>     - If yes, eliminate the edge from consideration and go to step 3</a:t>
            </a:r>
          </a:p>
          <a:p>
            <a:pPr marL="201168" lvl="1" indent="0">
              <a:buFont typeface="Calibri" pitchFamily="34" charset="0"/>
              <a:buNone/>
            </a:pPr>
            <a:r>
              <a:rPr lang="en-US" sz="2000" b="1" dirty="0"/>
              <a:t>     - If no, add the edge to the minimum spanning tree and go to step 2</a:t>
            </a:r>
          </a:p>
          <a:p>
            <a:endParaRPr lang="en-US" sz="2000" b="1" dirty="0"/>
          </a:p>
        </p:txBody>
      </p:sp>
    </p:spTree>
    <p:extLst>
      <p:ext uri="{BB962C8B-B14F-4D97-AF65-F5344CB8AC3E}">
        <p14:creationId xmlns:p14="http://schemas.microsoft.com/office/powerpoint/2010/main" val="59328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10</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dirty="0"/>
              <a:t>E – G = 5</a:t>
            </a:r>
          </a:p>
          <a:p>
            <a:r>
              <a:rPr lang="en-US" dirty="0"/>
              <a:t>A – C = 6</a:t>
            </a:r>
          </a:p>
          <a:p>
            <a:r>
              <a:rPr lang="en-US" dirty="0"/>
              <a:t>G – H = 6</a:t>
            </a:r>
          </a:p>
          <a:p>
            <a:r>
              <a:rPr lang="en-US" dirty="0"/>
              <a:t>C – D = 7</a:t>
            </a:r>
          </a:p>
          <a:p>
            <a:r>
              <a:rPr lang="en-US" dirty="0">
                <a:highlight>
                  <a:srgbClr val="FFFF00"/>
                </a:highlight>
              </a:rPr>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224466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11</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dirty="0"/>
              <a:t>E – G = 5</a:t>
            </a:r>
          </a:p>
          <a:p>
            <a:r>
              <a:rPr lang="en-US" dirty="0"/>
              <a:t>A – C = 6</a:t>
            </a:r>
          </a:p>
          <a:p>
            <a:r>
              <a:rPr lang="en-US" dirty="0"/>
              <a:t>G – H = 6</a:t>
            </a:r>
          </a:p>
          <a:p>
            <a:r>
              <a:rPr lang="en-US" dirty="0"/>
              <a:t>C – D = 7</a:t>
            </a:r>
          </a:p>
          <a:p>
            <a:r>
              <a:rPr lang="en-US" dirty="0"/>
              <a:t>I – G = 7</a:t>
            </a:r>
          </a:p>
          <a:p>
            <a:r>
              <a:rPr lang="en-US" strike="sngStrike"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3390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12</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dirty="0"/>
              <a:t>E – G = 5</a:t>
            </a:r>
          </a:p>
          <a:p>
            <a:r>
              <a:rPr lang="en-US" dirty="0"/>
              <a:t>A – C = 6</a:t>
            </a:r>
          </a:p>
          <a:p>
            <a:r>
              <a:rPr lang="en-US" dirty="0"/>
              <a:t>G – H = 6</a:t>
            </a:r>
          </a:p>
          <a:p>
            <a:r>
              <a:rPr lang="en-US" dirty="0"/>
              <a:t>C – D = 7</a:t>
            </a:r>
          </a:p>
          <a:p>
            <a:r>
              <a:rPr lang="en-US" dirty="0"/>
              <a:t>I – G = 7</a:t>
            </a:r>
          </a:p>
          <a:p>
            <a:r>
              <a:rPr lang="en-US" strike="sngStrike" dirty="0"/>
              <a:t>A – B = 8</a:t>
            </a:r>
          </a:p>
          <a:p>
            <a:r>
              <a:rPr lang="en-US" dirty="0">
                <a:highlight>
                  <a:srgbClr val="FFFF00"/>
                </a:highlight>
              </a:rPr>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84455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dirty="0"/>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13</a:t>
            </a:fld>
            <a:endParaRPr lang="en-US"/>
          </a:p>
        </p:txBody>
      </p:sp>
    </p:spTree>
    <p:extLst>
      <p:ext uri="{BB962C8B-B14F-4D97-AF65-F5344CB8AC3E}">
        <p14:creationId xmlns:p14="http://schemas.microsoft.com/office/powerpoint/2010/main" val="230311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14</a:t>
            </a:fld>
            <a:endParaRPr lang="en-US"/>
          </a:p>
        </p:txBody>
      </p:sp>
    </p:spTree>
    <p:extLst>
      <p:ext uri="{BB962C8B-B14F-4D97-AF65-F5344CB8AC3E}">
        <p14:creationId xmlns:p14="http://schemas.microsoft.com/office/powerpoint/2010/main" val="382196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15</a:t>
            </a:fld>
            <a:endParaRPr lang="en-US"/>
          </a:p>
        </p:txBody>
      </p:sp>
    </p:spTree>
    <p:extLst>
      <p:ext uri="{BB962C8B-B14F-4D97-AF65-F5344CB8AC3E}">
        <p14:creationId xmlns:p14="http://schemas.microsoft.com/office/powerpoint/2010/main" val="218267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16</a:t>
            </a:fld>
            <a:endParaRPr lang="en-US"/>
          </a:p>
        </p:txBody>
      </p:sp>
    </p:spTree>
    <p:extLst>
      <p:ext uri="{BB962C8B-B14F-4D97-AF65-F5344CB8AC3E}">
        <p14:creationId xmlns:p14="http://schemas.microsoft.com/office/powerpoint/2010/main" val="101022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4188" y="2850004"/>
              <a:ext cx="523219" cy="369332"/>
            </a:xfrm>
            <a:prstGeom prst="rect">
              <a:avLst/>
            </a:prstGeom>
          </p:spPr>
          <p:txBody>
            <a:bodyPr wrap="square">
              <a:spAutoFit/>
            </a:bodyPr>
            <a:lstStyle/>
            <a:p>
              <a:r>
                <a:rPr lang="en-US" dirty="0"/>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17</a:t>
            </a:fld>
            <a:endParaRPr lang="en-US"/>
          </a:p>
        </p:txBody>
      </p:sp>
    </p:spTree>
    <p:extLst>
      <p:ext uri="{BB962C8B-B14F-4D97-AF65-F5344CB8AC3E}">
        <p14:creationId xmlns:p14="http://schemas.microsoft.com/office/powerpoint/2010/main" val="184834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18</a:t>
            </a:fld>
            <a:endParaRPr lang="en-US"/>
          </a:p>
        </p:txBody>
      </p:sp>
    </p:spTree>
    <p:extLst>
      <p:ext uri="{BB962C8B-B14F-4D97-AF65-F5344CB8AC3E}">
        <p14:creationId xmlns:p14="http://schemas.microsoft.com/office/powerpoint/2010/main" val="4105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19</a:t>
            </a:fld>
            <a:endParaRPr lang="en-US"/>
          </a:p>
        </p:txBody>
      </p:sp>
    </p:spTree>
    <p:extLst>
      <p:ext uri="{BB962C8B-B14F-4D97-AF65-F5344CB8AC3E}">
        <p14:creationId xmlns:p14="http://schemas.microsoft.com/office/powerpoint/2010/main" val="295160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452920" y="1664288"/>
            <a:ext cx="6657937" cy="3794009"/>
            <a:chOff x="920334" y="1664288"/>
            <a:chExt cx="6657937" cy="3794009"/>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1622913" y="2427591"/>
              <a:ext cx="1163002" cy="8468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3261251" y="2404714"/>
              <a:ext cx="134258" cy="86968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1494116" y="3734333"/>
              <a:ext cx="1291799" cy="94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3731623" y="2079495"/>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3242998" y="3734333"/>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3359697" y="2752810"/>
              <a:ext cx="1614783" cy="7515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3718334" y="3078029"/>
              <a:ext cx="1592260" cy="182508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5646708" y="2752810"/>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3816780" y="4015212"/>
              <a:ext cx="3114872" cy="11178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2687469" y="317914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974480" y="242759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833206" y="34600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059395" y="17542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2891477" y="3284776"/>
              <a:ext cx="308098" cy="369332"/>
            </a:xfrm>
            <a:prstGeom prst="rect">
              <a:avLst/>
            </a:prstGeom>
          </p:spPr>
          <p:txBody>
            <a:bodyPr wrap="none">
              <a:spAutoFit/>
            </a:bodyPr>
            <a:lstStyle/>
            <a:p>
              <a:r>
                <a:rPr lang="en-US"/>
                <a:t>C</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2106707" y="2540428"/>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8</a:t>
              </a:r>
            </a:p>
          </p:txBody>
        </p:sp>
        <p:sp>
          <p:nvSpPr>
            <p:cNvPr id="33" name="Rectangle 32"/>
            <p:cNvSpPr/>
            <p:nvPr/>
          </p:nvSpPr>
          <p:spPr>
            <a:xfrm>
              <a:off x="3238243" y="4113308"/>
              <a:ext cx="301686" cy="369332"/>
            </a:xfrm>
            <a:prstGeom prst="rect">
              <a:avLst/>
            </a:prstGeom>
          </p:spPr>
          <p:txBody>
            <a:bodyPr wrap="none">
              <a:spAutoFit/>
            </a:bodyPr>
            <a:lstStyle/>
            <a:p>
              <a:r>
                <a:rPr lang="en-US"/>
                <a:t>8</a:t>
              </a:r>
            </a:p>
          </p:txBody>
        </p:sp>
        <p:sp>
          <p:nvSpPr>
            <p:cNvPr id="34" name="Rectangle 33"/>
            <p:cNvSpPr/>
            <p:nvPr/>
          </p:nvSpPr>
          <p:spPr>
            <a:xfrm>
              <a:off x="4611118" y="3871545"/>
              <a:ext cx="390288" cy="477842"/>
            </a:xfrm>
            <a:prstGeom prst="rect">
              <a:avLst/>
            </a:prstGeom>
          </p:spPr>
          <p:txBody>
            <a:bodyPr wrap="none">
              <a:spAutoFit/>
            </a:bodyPr>
            <a:lstStyle/>
            <a:p>
              <a:r>
                <a:rPr lang="en-US"/>
                <a:t>3</a:t>
              </a:r>
            </a:p>
          </p:txBody>
        </p:sp>
        <p:sp>
          <p:nvSpPr>
            <p:cNvPr id="35" name="Rectangle 34"/>
            <p:cNvSpPr/>
            <p:nvPr/>
          </p:nvSpPr>
          <p:spPr>
            <a:xfrm>
              <a:off x="4005972" y="2742910"/>
              <a:ext cx="301686" cy="369332"/>
            </a:xfrm>
            <a:prstGeom prst="rect">
              <a:avLst/>
            </a:prstGeom>
          </p:spPr>
          <p:txBody>
            <a:bodyPr wrap="none">
              <a:spAutoFit/>
            </a:bodyPr>
            <a:lstStyle/>
            <a:p>
              <a:r>
                <a:rPr lang="en-US"/>
                <a:t>8</a:t>
              </a:r>
            </a:p>
          </p:txBody>
        </p:sp>
        <p:sp>
          <p:nvSpPr>
            <p:cNvPr id="36" name="Rectangle 35"/>
            <p:cNvSpPr/>
            <p:nvPr/>
          </p:nvSpPr>
          <p:spPr>
            <a:xfrm>
              <a:off x="4363621" y="1974063"/>
              <a:ext cx="301686" cy="369332"/>
            </a:xfrm>
            <a:prstGeom prst="rect">
              <a:avLst/>
            </a:prstGeom>
          </p:spPr>
          <p:txBody>
            <a:bodyPr wrap="none">
              <a:spAutoFit/>
            </a:bodyPr>
            <a:lstStyle/>
            <a:p>
              <a:r>
                <a:rPr lang="en-US"/>
                <a:t>9</a:t>
              </a:r>
            </a:p>
          </p:txBody>
        </p:sp>
        <p:sp>
          <p:nvSpPr>
            <p:cNvPr id="37" name="Rectangle 36"/>
            <p:cNvSpPr/>
            <p:nvPr/>
          </p:nvSpPr>
          <p:spPr>
            <a:xfrm>
              <a:off x="6051411" y="2064951"/>
              <a:ext cx="301686" cy="369332"/>
            </a:xfrm>
            <a:prstGeom prst="rect">
              <a:avLst/>
            </a:prstGeom>
          </p:spPr>
          <p:txBody>
            <a:bodyPr wrap="none">
              <a:spAutoFit/>
            </a:bodyPr>
            <a:lstStyle/>
            <a:p>
              <a:r>
                <a:rPr lang="en-US"/>
                <a:t>8</a:t>
              </a:r>
            </a:p>
          </p:txBody>
        </p:sp>
        <p:sp>
          <p:nvSpPr>
            <p:cNvPr id="38" name="Rectangle 37"/>
            <p:cNvSpPr/>
            <p:nvPr/>
          </p:nvSpPr>
          <p:spPr>
            <a:xfrm>
              <a:off x="7187983" y="2848077"/>
              <a:ext cx="390288" cy="477842"/>
            </a:xfrm>
            <a:prstGeom prst="rect">
              <a:avLst/>
            </a:prstGeom>
          </p:spPr>
          <p:txBody>
            <a:bodyPr wrap="none">
              <a:spAutoFit/>
            </a:bodyPr>
            <a:lstStyle/>
            <a:p>
              <a:r>
                <a:rPr lang="en-US"/>
                <a:t>7</a:t>
              </a:r>
            </a:p>
          </p:txBody>
        </p:sp>
        <p:sp>
          <p:nvSpPr>
            <p:cNvPr id="39" name="Rectangle 38"/>
            <p:cNvSpPr/>
            <p:nvPr/>
          </p:nvSpPr>
          <p:spPr>
            <a:xfrm>
              <a:off x="3295780" y="2631136"/>
              <a:ext cx="301686" cy="369332"/>
            </a:xfrm>
            <a:prstGeom prst="rect">
              <a:avLst/>
            </a:prstGeom>
          </p:spPr>
          <p:txBody>
            <a:bodyPr wrap="none">
              <a:spAutoFit/>
            </a:bodyPr>
            <a:lstStyle/>
            <a:p>
              <a:r>
                <a:rPr lang="en-US"/>
                <a:t>3</a:t>
              </a:r>
            </a:p>
          </p:txBody>
        </p:sp>
        <p:sp>
          <p:nvSpPr>
            <p:cNvPr id="40" name="Rectangle 39"/>
            <p:cNvSpPr/>
            <p:nvPr/>
          </p:nvSpPr>
          <p:spPr>
            <a:xfrm>
              <a:off x="2146783" y="1664288"/>
              <a:ext cx="523219" cy="369332"/>
            </a:xfrm>
            <a:prstGeom prst="rect">
              <a:avLst/>
            </a:prstGeom>
          </p:spPr>
          <p:txBody>
            <a:bodyPr wrap="square">
              <a:spAutoFit/>
            </a:bodyPr>
            <a:lstStyle/>
            <a:p>
              <a:r>
                <a:rPr lang="en-US"/>
                <a:t>8</a:t>
              </a:r>
            </a:p>
          </p:txBody>
        </p:sp>
        <p:sp>
          <p:nvSpPr>
            <p:cNvPr id="41" name="Rectangle 40"/>
            <p:cNvSpPr/>
            <p:nvPr/>
          </p:nvSpPr>
          <p:spPr>
            <a:xfrm>
              <a:off x="6245127" y="2831436"/>
              <a:ext cx="301686" cy="369332"/>
            </a:xfrm>
            <a:prstGeom prst="rect">
              <a:avLst/>
            </a:prstGeom>
          </p:spPr>
          <p:txBody>
            <a:bodyPr wrap="none">
              <a:spAutoFit/>
            </a:bodyPr>
            <a:lstStyle/>
            <a:p>
              <a:r>
                <a:rPr lang="en-US"/>
                <a:t>5</a:t>
              </a:r>
            </a:p>
          </p:txBody>
        </p:sp>
        <p:sp>
          <p:nvSpPr>
            <p:cNvPr id="91" name="Oval 90"/>
            <p:cNvSpPr/>
            <p:nvPr/>
          </p:nvSpPr>
          <p:spPr>
            <a:xfrm>
              <a:off x="5715297" y="470941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70533" y="198291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5194290" y="2552610"/>
              <a:ext cx="296876" cy="369332"/>
            </a:xfrm>
            <a:prstGeom prst="rect">
              <a:avLst/>
            </a:prstGeom>
          </p:spPr>
          <p:txBody>
            <a:bodyPr wrap="none">
              <a:spAutoFit/>
            </a:bodyPr>
            <a:lstStyle/>
            <a:p>
              <a:r>
                <a:rPr lang="en-US"/>
                <a:t>E</a:t>
              </a:r>
            </a:p>
          </p:txBody>
        </p:sp>
        <p:sp>
          <p:nvSpPr>
            <p:cNvPr id="122" name="Rectangle 121"/>
            <p:cNvSpPr/>
            <p:nvPr/>
          </p:nvSpPr>
          <p:spPr>
            <a:xfrm>
              <a:off x="7026621" y="3556549"/>
              <a:ext cx="478813" cy="369332"/>
            </a:xfrm>
            <a:prstGeom prst="rect">
              <a:avLst/>
            </a:prstGeom>
          </p:spPr>
          <p:txBody>
            <a:bodyPr wrap="square">
              <a:spAutoFit/>
            </a:bodyPr>
            <a:lstStyle/>
            <a:p>
              <a:r>
                <a:rPr lang="en-US"/>
                <a:t>G</a:t>
              </a:r>
            </a:p>
          </p:txBody>
        </p:sp>
        <p:sp>
          <p:nvSpPr>
            <p:cNvPr id="27" name="Rectangle 26"/>
            <p:cNvSpPr/>
            <p:nvPr/>
          </p:nvSpPr>
          <p:spPr>
            <a:xfrm>
              <a:off x="5916914" y="4877132"/>
              <a:ext cx="479056" cy="369332"/>
            </a:xfrm>
            <a:prstGeom prst="rect">
              <a:avLst/>
            </a:prstGeom>
          </p:spPr>
          <p:txBody>
            <a:bodyPr wrap="square">
              <a:spAutoFit/>
            </a:bodyPr>
            <a:lstStyle/>
            <a:p>
              <a:r>
                <a:rPr lang="en-US"/>
                <a:t>H</a:t>
              </a:r>
            </a:p>
          </p:txBody>
        </p:sp>
        <p:sp>
          <p:nvSpPr>
            <p:cNvPr id="29" name="Rectangle 28"/>
            <p:cNvSpPr/>
            <p:nvPr/>
          </p:nvSpPr>
          <p:spPr>
            <a:xfrm>
              <a:off x="7130400" y="2151245"/>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5548262" y="2308131"/>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7169320" y="2633350"/>
              <a:ext cx="37327" cy="8266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6387525" y="4110466"/>
              <a:ext cx="781795" cy="9241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64595"/>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6508745" y="4372104"/>
              <a:ext cx="301686" cy="369332"/>
            </a:xfrm>
            <a:prstGeom prst="rect">
              <a:avLst/>
            </a:prstGeom>
          </p:spPr>
          <p:txBody>
            <a:bodyPr wrap="none">
              <a:spAutoFit/>
            </a:bodyPr>
            <a:lstStyle/>
            <a:p>
              <a:r>
                <a:rPr lang="en-US"/>
                <a:t>6</a:t>
              </a:r>
            </a:p>
          </p:txBody>
        </p:sp>
        <p:sp>
          <p:nvSpPr>
            <p:cNvPr id="141" name="Rectangle 140"/>
            <p:cNvSpPr/>
            <p:nvPr/>
          </p:nvSpPr>
          <p:spPr>
            <a:xfrm>
              <a:off x="5286211" y="4197447"/>
              <a:ext cx="301686" cy="369332"/>
            </a:xfrm>
            <a:prstGeom prst="rect">
              <a:avLst/>
            </a:prstGeom>
          </p:spPr>
          <p:txBody>
            <a:bodyPr wrap="none">
              <a:spAutoFit/>
            </a:bodyPr>
            <a:lstStyle/>
            <a:p>
              <a:r>
                <a:rPr lang="en-US"/>
                <a:t>4</a:t>
              </a:r>
            </a:p>
          </p:txBody>
        </p:sp>
        <p:sp>
          <p:nvSpPr>
            <p:cNvPr id="142" name="Rectangle 141"/>
            <p:cNvSpPr/>
            <p:nvPr/>
          </p:nvSpPr>
          <p:spPr>
            <a:xfrm>
              <a:off x="1900325" y="3436838"/>
              <a:ext cx="390288" cy="477842"/>
            </a:xfrm>
            <a:prstGeom prst="rect">
              <a:avLst/>
            </a:prstGeom>
          </p:spPr>
          <p:txBody>
            <a:bodyPr wrap="none">
              <a:spAutoFit/>
            </a:bodyPr>
            <a:lstStyle/>
            <a:p>
              <a:r>
                <a:rPr lang="en-US"/>
                <a:t>7</a:t>
              </a:r>
            </a:p>
          </p:txBody>
        </p:sp>
      </p:gr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2</a:t>
            </a:fld>
            <a:endParaRPr lang="en-US"/>
          </a:p>
        </p:txBody>
      </p:sp>
    </p:spTree>
    <p:extLst>
      <p:ext uri="{BB962C8B-B14F-4D97-AF65-F5344CB8AC3E}">
        <p14:creationId xmlns:p14="http://schemas.microsoft.com/office/powerpoint/2010/main" val="19069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20</a:t>
            </a:fld>
            <a:endParaRPr lang="en-US"/>
          </a:p>
        </p:txBody>
      </p:sp>
    </p:spTree>
    <p:extLst>
      <p:ext uri="{BB962C8B-B14F-4D97-AF65-F5344CB8AC3E}">
        <p14:creationId xmlns:p14="http://schemas.microsoft.com/office/powerpoint/2010/main" val="70776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21</a:t>
            </a:fld>
            <a:endParaRPr lang="en-US"/>
          </a:p>
        </p:txBody>
      </p:sp>
    </p:spTree>
    <p:extLst>
      <p:ext uri="{BB962C8B-B14F-4D97-AF65-F5344CB8AC3E}">
        <p14:creationId xmlns:p14="http://schemas.microsoft.com/office/powerpoint/2010/main" val="3960839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Prim’s Algorithm</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A2DBC0FD-E2D5-4093-9D85-A4A0F3FBBBBC}"/>
              </a:ext>
            </a:extLst>
          </p:cNvPr>
          <p:cNvSpPr>
            <a:spLocks noGrp="1"/>
          </p:cNvSpPr>
          <p:nvPr>
            <p:ph type="sldNum" sz="quarter" idx="12"/>
          </p:nvPr>
        </p:nvSpPr>
        <p:spPr/>
        <p:txBody>
          <a:bodyPr/>
          <a:lstStyle/>
          <a:p>
            <a:fld id="{19230ED2-5511-4019-8D78-AF96C8A4432A}" type="slidenum">
              <a:rPr lang="en-US" smtClean="0"/>
              <a:t>22</a:t>
            </a:fld>
            <a:endParaRPr lang="en-US"/>
          </a:p>
        </p:txBody>
      </p:sp>
    </p:spTree>
    <p:extLst>
      <p:ext uri="{BB962C8B-B14F-4D97-AF65-F5344CB8AC3E}">
        <p14:creationId xmlns:p14="http://schemas.microsoft.com/office/powerpoint/2010/main" val="191718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 Shortest Path Algorithm</a:t>
            </a:r>
          </a:p>
        </p:txBody>
      </p:sp>
      <p:sp>
        <p:nvSpPr>
          <p:cNvPr id="3" name="Content Placeholder 2"/>
          <p:cNvSpPr>
            <a:spLocks noGrp="1"/>
          </p:cNvSpPr>
          <p:nvPr>
            <p:ph idx="1"/>
          </p:nvPr>
        </p:nvSpPr>
        <p:spPr>
          <a:xfrm>
            <a:off x="299024" y="1180816"/>
            <a:ext cx="7298809" cy="5053729"/>
          </a:xfrm>
        </p:spPr>
        <p:txBody>
          <a:bodyPr>
            <a:noAutofit/>
          </a:bodyPr>
          <a:lstStyle/>
          <a:p>
            <a:r>
              <a:rPr lang="en-US" sz="2200" b="1" dirty="0"/>
              <a:t>Guaranteed to give the optimal solution </a:t>
            </a:r>
          </a:p>
          <a:p>
            <a:r>
              <a:rPr lang="en-US" sz="2200" b="1" dirty="0"/>
              <a:t>Label setting algorithm </a:t>
            </a:r>
          </a:p>
          <a:p>
            <a:r>
              <a:rPr lang="en-US" sz="2200" b="1" dirty="0"/>
              <a:t>Two types of labels</a:t>
            </a:r>
          </a:p>
          <a:p>
            <a:pPr lvl="1">
              <a:buClr>
                <a:schemeClr val="tx1"/>
              </a:buClr>
              <a:buFont typeface="Wingdings" panose="05000000000000000000" pitchFamily="2" charset="2"/>
              <a:buChar char="§"/>
            </a:pPr>
            <a:r>
              <a:rPr lang="en-US" sz="2200" b="1" dirty="0"/>
              <a:t>Temporary labels on Edges:</a:t>
            </a:r>
          </a:p>
          <a:p>
            <a:pPr lvl="2">
              <a:buClr>
                <a:schemeClr val="tx1"/>
              </a:buClr>
              <a:buFont typeface="Arial" panose="020B0604020202020204" pitchFamily="34" charset="0"/>
              <a:buChar char="•"/>
            </a:pPr>
            <a:r>
              <a:rPr lang="en-US" sz="2200" b="1" dirty="0"/>
              <a:t>A representation of </a:t>
            </a:r>
            <a:r>
              <a:rPr lang="en-US" sz="2200" b="1" i="1" dirty="0"/>
              <a:t>total cost </a:t>
            </a:r>
            <a:r>
              <a:rPr lang="en-US" sz="2200" b="1" dirty="0"/>
              <a:t>to cross that edge </a:t>
            </a:r>
            <a:r>
              <a:rPr lang="en-US" sz="2200" b="1" i="1" dirty="0"/>
              <a:t>from the origin</a:t>
            </a:r>
          </a:p>
          <a:p>
            <a:pPr lvl="2">
              <a:buClr>
                <a:schemeClr val="tx1"/>
              </a:buClr>
              <a:buFont typeface="Arial" panose="020B0604020202020204" pitchFamily="34" charset="0"/>
              <a:buChar char="•"/>
            </a:pPr>
            <a:r>
              <a:rPr lang="en-US" sz="2200" b="1" dirty="0"/>
              <a:t>Designated by a number surrounded by a triangle</a:t>
            </a:r>
          </a:p>
          <a:p>
            <a:pPr marL="201168" lvl="1" indent="0">
              <a:buNone/>
            </a:pPr>
            <a:r>
              <a:rPr lang="en-US" sz="2200" b="1" dirty="0"/>
              <a:t>Permanent labels on Nodes:</a:t>
            </a:r>
          </a:p>
          <a:p>
            <a:pPr lvl="2">
              <a:buClr>
                <a:schemeClr val="tx1"/>
              </a:buClr>
              <a:buFont typeface="Wingdings" panose="05000000000000000000" pitchFamily="2" charset="2"/>
              <a:buChar char="§"/>
            </a:pPr>
            <a:r>
              <a:rPr lang="en-US" sz="2200" b="1" dirty="0"/>
              <a:t>Are two-part labels represented by an ordered pair in parentheses </a:t>
            </a:r>
          </a:p>
          <a:p>
            <a:pPr lvl="3">
              <a:buClr>
                <a:schemeClr val="tx1"/>
              </a:buClr>
              <a:buFont typeface="Arial" panose="020B0604020202020204" pitchFamily="34" charset="0"/>
              <a:buChar char="•"/>
            </a:pPr>
            <a:r>
              <a:rPr lang="en-US" sz="2200" b="1" dirty="0"/>
              <a:t>The first part is the node from which you traveled to get to the node you are labeling </a:t>
            </a:r>
          </a:p>
          <a:p>
            <a:pPr lvl="3">
              <a:buClr>
                <a:schemeClr val="tx1"/>
              </a:buClr>
              <a:buFont typeface="Arial" panose="020B0604020202020204" pitchFamily="34" charset="0"/>
              <a:buChar char="•"/>
            </a:pPr>
            <a:r>
              <a:rPr lang="en-US" sz="2200" b="1" dirty="0"/>
              <a:t>The second part is the total cost you have incurred to reach the node you are labeling from the origin </a:t>
            </a:r>
          </a:p>
          <a:p>
            <a:pPr marL="384048" lvl="2" indent="0">
              <a:buNone/>
            </a:pPr>
            <a:endParaRPr lang="en-US" sz="2200" b="1" dirty="0"/>
          </a:p>
        </p:txBody>
      </p:sp>
      <p:sp>
        <p:nvSpPr>
          <p:cNvPr id="4" name="Footer Placeholder 3"/>
          <p:cNvSpPr>
            <a:spLocks noGrp="1"/>
          </p:cNvSpPr>
          <p:nvPr>
            <p:ph type="ftr" sz="quarter" idx="11"/>
          </p:nvPr>
        </p:nvSpPr>
        <p:spPr/>
        <p:txBody>
          <a:bodyPr/>
          <a:lstStyle/>
          <a:p>
            <a:r>
              <a:rPr lang="en-US"/>
              <a:t>Wolf GGS-675 Spring 2020</a:t>
            </a:r>
          </a:p>
        </p:txBody>
      </p:sp>
      <p:sp>
        <p:nvSpPr>
          <p:cNvPr id="5" name="Slide Number Placeholder 4"/>
          <p:cNvSpPr>
            <a:spLocks noGrp="1"/>
          </p:cNvSpPr>
          <p:nvPr>
            <p:ph type="sldNum" sz="quarter" idx="12"/>
          </p:nvPr>
        </p:nvSpPr>
        <p:spPr/>
        <p:txBody>
          <a:bodyPr/>
          <a:lstStyle/>
          <a:p>
            <a:fld id="{19230ED2-5511-4019-8D78-AF96C8A4432A}" type="slidenum">
              <a:rPr lang="en-US" smtClean="0"/>
              <a:t>23</a:t>
            </a:fld>
            <a:endParaRPr lang="en-US"/>
          </a:p>
        </p:txBody>
      </p:sp>
      <p:pic>
        <p:nvPicPr>
          <p:cNvPr id="7" name="Picture 6" descr="Screen Shot 2018-01-27 at 9.02.39 A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6887" y="2281046"/>
            <a:ext cx="3507141" cy="2853267"/>
          </a:xfrm>
          <a:prstGeom prst="rect">
            <a:avLst/>
          </a:prstGeom>
        </p:spPr>
      </p:pic>
    </p:spTree>
    <p:extLst>
      <p:ext uri="{BB962C8B-B14F-4D97-AF65-F5344CB8AC3E}">
        <p14:creationId xmlns:p14="http://schemas.microsoft.com/office/powerpoint/2010/main" val="59309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3" name="Content Placeholder 2"/>
          <p:cNvSpPr>
            <a:spLocks noGrp="1"/>
          </p:cNvSpPr>
          <p:nvPr>
            <p:ph idx="1"/>
          </p:nvPr>
        </p:nvSpPr>
        <p:spPr>
          <a:xfrm>
            <a:off x="265472" y="1237493"/>
            <a:ext cx="11592232" cy="5038898"/>
          </a:xfrm>
        </p:spPr>
        <p:txBody>
          <a:bodyPr>
            <a:noAutofit/>
          </a:bodyPr>
          <a:lstStyle/>
          <a:p>
            <a:pPr marL="0" indent="0">
              <a:buNone/>
            </a:pPr>
            <a:r>
              <a:rPr lang="en-US" sz="1800" b="1" dirty="0"/>
              <a:t>1) Start at the origin vertex (S) and give it a permanent label</a:t>
            </a:r>
          </a:p>
          <a:p>
            <a:pPr marL="201168" lvl="1" indent="0">
              <a:buClr>
                <a:schemeClr val="tx1"/>
              </a:buClr>
              <a:buNone/>
            </a:pPr>
            <a:r>
              <a:rPr lang="en-US" sz="1800" b="1" dirty="0"/>
              <a:t>A) This permanent label will be(-,0) to represent coming from nowhere at zero cost</a:t>
            </a:r>
          </a:p>
          <a:p>
            <a:pPr marL="201168" lvl="1" indent="0">
              <a:buClr>
                <a:schemeClr val="tx1"/>
              </a:buClr>
              <a:buNone/>
            </a:pPr>
            <a:r>
              <a:rPr lang="en-US" sz="1800" b="1" dirty="0"/>
              <a:t>B) All other edges and vertices are unlabeled </a:t>
            </a:r>
          </a:p>
          <a:p>
            <a:pPr marL="0" indent="0">
              <a:buNone/>
            </a:pPr>
            <a:r>
              <a:rPr lang="en-US" sz="1800" b="1" dirty="0"/>
              <a:t> 2) For each permanently labeled vertex </a:t>
            </a:r>
          </a:p>
          <a:p>
            <a:pPr marL="201168" lvl="1" indent="0">
              <a:buClr>
                <a:schemeClr val="tx1"/>
              </a:buClr>
              <a:buNone/>
            </a:pPr>
            <a:r>
              <a:rPr lang="en-US" sz="1800" b="1" dirty="0"/>
              <a:t>A) Give each edge connected from it to an unlabeled vertex a temporary label denoting the total least cost to travel across that edge </a:t>
            </a:r>
            <a:r>
              <a:rPr lang="en-US" sz="1800" b="1" i="1" dirty="0"/>
              <a:t>from the origin </a:t>
            </a:r>
            <a:endParaRPr lang="en-US" sz="1800" b="1" dirty="0"/>
          </a:p>
          <a:p>
            <a:pPr marL="201168" lvl="1" indent="0">
              <a:buClr>
                <a:schemeClr val="tx1"/>
              </a:buClr>
              <a:buNone/>
            </a:pPr>
            <a:r>
              <a:rPr lang="en-US" sz="1800" b="1" dirty="0"/>
              <a:t>B) Choose the edge with the smallest total cost (the smallest temporary label) and permanently label its connected vertex with the name of the vertex you traveled from and the cost to get there </a:t>
            </a:r>
            <a:r>
              <a:rPr lang="en-US" sz="1800" b="1" i="1" dirty="0"/>
              <a:t>from the origin</a:t>
            </a:r>
          </a:p>
          <a:p>
            <a:pPr marL="201168" lvl="1" indent="0">
              <a:buClr>
                <a:schemeClr val="tx1"/>
              </a:buClr>
              <a:buNone/>
            </a:pPr>
            <a:r>
              <a:rPr lang="en-US" sz="1800" b="1" dirty="0"/>
              <a:t>C) Identify that edge as possibly being part of the final path solution (highlight the edge) </a:t>
            </a:r>
          </a:p>
          <a:p>
            <a:pPr marL="201168" lvl="1" indent="0">
              <a:buClr>
                <a:schemeClr val="tx1"/>
              </a:buClr>
              <a:buNone/>
            </a:pPr>
            <a:r>
              <a:rPr lang="en-US" sz="1800" b="1" dirty="0"/>
              <a:t>D) Eliminate temporary labels on edges between permanently labeled vertices </a:t>
            </a:r>
          </a:p>
          <a:p>
            <a:pPr marL="0" indent="0">
              <a:buNone/>
            </a:pPr>
            <a:r>
              <a:rPr lang="en-US" sz="1800" b="1" dirty="0"/>
              <a:t>3) If vertex T has been permanently labeled stop since a shortest path from S to T has been found. If vertex T has not been labeled go to step 2. </a:t>
            </a:r>
          </a:p>
          <a:p>
            <a:pPr marL="0" indent="0">
              <a:buNone/>
            </a:pPr>
            <a:r>
              <a:rPr lang="en-US" sz="1800" b="1" dirty="0"/>
              <a:t>4) When T is reached use the permanent labels on the vertices to work backwards to the origin defining the shortest path </a:t>
            </a:r>
          </a:p>
          <a:p>
            <a:pPr marL="0" indent="0">
              <a:buNone/>
            </a:pPr>
            <a:r>
              <a:rPr lang="en-US" sz="1800" b="1" dirty="0"/>
              <a:t>BREAK TIES ARBITRARILY. IT DOESN'T MATTER WHICH VERTEX YOU LABEL. </a:t>
            </a:r>
          </a:p>
          <a:p>
            <a:pPr marL="201168" lvl="1" indent="0">
              <a:buClr>
                <a:schemeClr val="tx1"/>
              </a:buClr>
              <a:buNone/>
            </a:pPr>
            <a:r>
              <a:rPr lang="en-US" sz="1800" b="1" dirty="0"/>
              <a:t>You might not get the same path (alternate optima) but you will get the same cost</a:t>
            </a:r>
          </a:p>
        </p:txBody>
      </p:sp>
      <p:sp>
        <p:nvSpPr>
          <p:cNvPr id="4" name="Footer Placeholder 3"/>
          <p:cNvSpPr>
            <a:spLocks noGrp="1"/>
          </p:cNvSpPr>
          <p:nvPr>
            <p:ph type="ftr" sz="quarter" idx="11"/>
          </p:nvPr>
        </p:nvSpPr>
        <p:spPr/>
        <p:txBody>
          <a:bodyPr/>
          <a:lstStyle/>
          <a:p>
            <a:r>
              <a:rPr lang="en-US"/>
              <a:t>Wolf GGS-675 Spring 2020</a:t>
            </a:r>
          </a:p>
        </p:txBody>
      </p:sp>
      <p:sp>
        <p:nvSpPr>
          <p:cNvPr id="5" name="Slide Number Placeholder 4"/>
          <p:cNvSpPr>
            <a:spLocks noGrp="1"/>
          </p:cNvSpPr>
          <p:nvPr>
            <p:ph type="sldNum" sz="quarter" idx="12"/>
          </p:nvPr>
        </p:nvSpPr>
        <p:spPr/>
        <p:txBody>
          <a:bodyPr/>
          <a:lstStyle/>
          <a:p>
            <a:fld id="{19230ED2-5511-4019-8D78-AF96C8A4432A}" type="slidenum">
              <a:rPr lang="en-US" smtClean="0"/>
              <a:t>24</a:t>
            </a:fld>
            <a:endParaRPr lang="en-US"/>
          </a:p>
        </p:txBody>
      </p:sp>
    </p:spTree>
    <p:extLst>
      <p:ext uri="{BB962C8B-B14F-4D97-AF65-F5344CB8AC3E}">
        <p14:creationId xmlns:p14="http://schemas.microsoft.com/office/powerpoint/2010/main" val="356628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25</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46945" cy="307777"/>
          </a:xfrm>
          <a:prstGeom prst="rect">
            <a:avLst/>
          </a:prstGeom>
          <a:noFill/>
        </p:spPr>
        <p:txBody>
          <a:bodyPr wrap="none" rtlCol="0">
            <a:spAutoFit/>
          </a:bodyPr>
          <a:lstStyle/>
          <a:p>
            <a:r>
              <a:rPr lang="en-US" sz="1400" b="1" dirty="0"/>
              <a:t>(-, A)</a:t>
            </a:r>
          </a:p>
        </p:txBody>
      </p:sp>
    </p:spTree>
    <p:extLst>
      <p:ext uri="{BB962C8B-B14F-4D97-AF65-F5344CB8AC3E}">
        <p14:creationId xmlns:p14="http://schemas.microsoft.com/office/powerpoint/2010/main" val="1203241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26</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1851589" y="2146440"/>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Tree>
    <p:extLst>
      <p:ext uri="{BB962C8B-B14F-4D97-AF65-F5344CB8AC3E}">
        <p14:creationId xmlns:p14="http://schemas.microsoft.com/office/powerpoint/2010/main" val="2879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27</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9" name="TextBox 58">
            <a:extLst>
              <a:ext uri="{FF2B5EF4-FFF2-40B4-BE49-F238E27FC236}">
                <a16:creationId xmlns:a16="http://schemas.microsoft.com/office/drawing/2014/main" id="{8EB23994-5973-44F3-8221-42EF65CBCF21}"/>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5785BBD9-3375-43CB-B152-FD7223192B44}"/>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Tree>
    <p:extLst>
      <p:ext uri="{BB962C8B-B14F-4D97-AF65-F5344CB8AC3E}">
        <p14:creationId xmlns:p14="http://schemas.microsoft.com/office/powerpoint/2010/main" val="2130134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28</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9" name="TextBox 58">
            <a:extLst>
              <a:ext uri="{FF2B5EF4-FFF2-40B4-BE49-F238E27FC236}">
                <a16:creationId xmlns:a16="http://schemas.microsoft.com/office/drawing/2014/main" id="{8EB23994-5973-44F3-8221-42EF65CBCF21}"/>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5785BBD9-3375-43CB-B152-FD7223192B44}"/>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Tree>
    <p:extLst>
      <p:ext uri="{BB962C8B-B14F-4D97-AF65-F5344CB8AC3E}">
        <p14:creationId xmlns:p14="http://schemas.microsoft.com/office/powerpoint/2010/main" val="8451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29</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9" name="TextBox 58">
            <a:extLst>
              <a:ext uri="{FF2B5EF4-FFF2-40B4-BE49-F238E27FC236}">
                <a16:creationId xmlns:a16="http://schemas.microsoft.com/office/drawing/2014/main" id="{8EB23994-5973-44F3-8221-42EF65CBCF21}"/>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5785BBD9-3375-43CB-B152-FD7223192B44}"/>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14" name="Straight Connector 13">
            <a:extLst>
              <a:ext uri="{FF2B5EF4-FFF2-40B4-BE49-F238E27FC236}">
                <a16:creationId xmlns:a16="http://schemas.microsoft.com/office/drawing/2014/main" id="{964D63BE-A485-4762-8142-1DD3E99F264D}"/>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0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3</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highlight>
                  <a:srgbClr val="FFFF00"/>
                </a:highlight>
              </a:rPr>
              <a:t>B – C = 3</a:t>
            </a:r>
          </a:p>
          <a:p>
            <a:r>
              <a:rPr lang="en-US" dirty="0"/>
              <a:t>E – F = 3</a:t>
            </a:r>
          </a:p>
          <a:p>
            <a:r>
              <a:rPr lang="en-US" dirty="0"/>
              <a:t>F – G = 4</a:t>
            </a:r>
          </a:p>
          <a:p>
            <a:r>
              <a:rPr lang="en-US" dirty="0"/>
              <a:t>E – G = 5</a:t>
            </a:r>
          </a:p>
          <a:p>
            <a:r>
              <a:rPr lang="en-US" dirty="0"/>
              <a:t>A – C = 6</a:t>
            </a:r>
          </a:p>
          <a:p>
            <a:r>
              <a:rPr lang="en-US" dirty="0"/>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4249654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30</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spTree>
    <p:extLst>
      <p:ext uri="{BB962C8B-B14F-4D97-AF65-F5344CB8AC3E}">
        <p14:creationId xmlns:p14="http://schemas.microsoft.com/office/powerpoint/2010/main" val="3623983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31</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spTree>
    <p:extLst>
      <p:ext uri="{BB962C8B-B14F-4D97-AF65-F5344CB8AC3E}">
        <p14:creationId xmlns:p14="http://schemas.microsoft.com/office/powerpoint/2010/main" val="275693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32</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4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33</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Tree>
    <p:extLst>
      <p:ext uri="{BB962C8B-B14F-4D97-AF65-F5344CB8AC3E}">
        <p14:creationId xmlns:p14="http://schemas.microsoft.com/office/powerpoint/2010/main" val="1936191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34</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Tree>
    <p:extLst>
      <p:ext uri="{BB962C8B-B14F-4D97-AF65-F5344CB8AC3E}">
        <p14:creationId xmlns:p14="http://schemas.microsoft.com/office/powerpoint/2010/main" val="1042095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35</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Tree>
    <p:extLst>
      <p:ext uri="{BB962C8B-B14F-4D97-AF65-F5344CB8AC3E}">
        <p14:creationId xmlns:p14="http://schemas.microsoft.com/office/powerpoint/2010/main" val="3502726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36</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cxnSp>
        <p:nvCxnSpPr>
          <p:cNvPr id="67" name="Straight Connector 66">
            <a:extLst>
              <a:ext uri="{FF2B5EF4-FFF2-40B4-BE49-F238E27FC236}">
                <a16:creationId xmlns:a16="http://schemas.microsoft.com/office/drawing/2014/main" id="{E76BE895-EB33-498F-94DD-E6AED2F612B0}"/>
              </a:ext>
            </a:extLst>
          </p:cNvPr>
          <p:cNvCxnSpPr>
            <a:cxnSpLocks/>
          </p:cNvCxnSpPr>
          <p:nvPr/>
        </p:nvCxnSpPr>
        <p:spPr>
          <a:xfrm flipV="1">
            <a:off x="3953146" y="3728527"/>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529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37</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7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38</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spTree>
    <p:extLst>
      <p:ext uri="{BB962C8B-B14F-4D97-AF65-F5344CB8AC3E}">
        <p14:creationId xmlns:p14="http://schemas.microsoft.com/office/powerpoint/2010/main" val="285827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39</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spTree>
    <p:extLst>
      <p:ext uri="{BB962C8B-B14F-4D97-AF65-F5344CB8AC3E}">
        <p14:creationId xmlns:p14="http://schemas.microsoft.com/office/powerpoint/2010/main" val="244546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4</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highlight>
                  <a:srgbClr val="FFFF00"/>
                </a:highlight>
              </a:rPr>
              <a:t>E – F = 3</a:t>
            </a:r>
          </a:p>
          <a:p>
            <a:r>
              <a:rPr lang="en-US" dirty="0"/>
              <a:t>F – G = 4</a:t>
            </a:r>
          </a:p>
          <a:p>
            <a:r>
              <a:rPr lang="en-US" dirty="0"/>
              <a:t>E – G = 5</a:t>
            </a:r>
          </a:p>
          <a:p>
            <a:r>
              <a:rPr lang="en-US" dirty="0"/>
              <a:t>A – C = 6</a:t>
            </a:r>
          </a:p>
          <a:p>
            <a:r>
              <a:rPr lang="en-US" dirty="0"/>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1706115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40</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89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41</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Tree>
    <p:extLst>
      <p:ext uri="{BB962C8B-B14F-4D97-AF65-F5344CB8AC3E}">
        <p14:creationId xmlns:p14="http://schemas.microsoft.com/office/powerpoint/2010/main" val="1330749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42</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spTree>
    <p:extLst>
      <p:ext uri="{BB962C8B-B14F-4D97-AF65-F5344CB8AC3E}">
        <p14:creationId xmlns:p14="http://schemas.microsoft.com/office/powerpoint/2010/main" val="25068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43</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spTree>
    <p:extLst>
      <p:ext uri="{BB962C8B-B14F-4D97-AF65-F5344CB8AC3E}">
        <p14:creationId xmlns:p14="http://schemas.microsoft.com/office/powerpoint/2010/main" val="466361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44</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043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45</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Tree>
    <p:extLst>
      <p:ext uri="{BB962C8B-B14F-4D97-AF65-F5344CB8AC3E}">
        <p14:creationId xmlns:p14="http://schemas.microsoft.com/office/powerpoint/2010/main" val="2032162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46</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spTree>
    <p:extLst>
      <p:ext uri="{BB962C8B-B14F-4D97-AF65-F5344CB8AC3E}">
        <p14:creationId xmlns:p14="http://schemas.microsoft.com/office/powerpoint/2010/main" val="1372296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47</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spTree>
    <p:extLst>
      <p:ext uri="{BB962C8B-B14F-4D97-AF65-F5344CB8AC3E}">
        <p14:creationId xmlns:p14="http://schemas.microsoft.com/office/powerpoint/2010/main" val="229291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48</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36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49</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42520"/>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F3F1B20-3E8C-4C6D-8777-6F7CCD5959B3}"/>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Tree>
    <p:extLst>
      <p:ext uri="{BB962C8B-B14F-4D97-AF65-F5344CB8AC3E}">
        <p14:creationId xmlns:p14="http://schemas.microsoft.com/office/powerpoint/2010/main" val="143837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5</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highlight>
                  <a:srgbClr val="FFFF00"/>
                </a:highlight>
              </a:rPr>
              <a:t>F – G = 4</a:t>
            </a:r>
          </a:p>
          <a:p>
            <a:r>
              <a:rPr lang="en-US" dirty="0"/>
              <a:t>E – G = 5</a:t>
            </a:r>
          </a:p>
          <a:p>
            <a:r>
              <a:rPr lang="en-US" dirty="0"/>
              <a:t>A – C = 6</a:t>
            </a:r>
          </a:p>
          <a:p>
            <a:r>
              <a:rPr lang="en-US" dirty="0"/>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3489029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50</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C047DC6-61EC-4759-8ED6-6BEB1F64104C}"/>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Tree>
    <p:extLst>
      <p:ext uri="{BB962C8B-B14F-4D97-AF65-F5344CB8AC3E}">
        <p14:creationId xmlns:p14="http://schemas.microsoft.com/office/powerpoint/2010/main" val="1457611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51</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Tree>
    <p:extLst>
      <p:ext uri="{BB962C8B-B14F-4D97-AF65-F5344CB8AC3E}">
        <p14:creationId xmlns:p14="http://schemas.microsoft.com/office/powerpoint/2010/main" val="1008833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52</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
        <p:nvSpPr>
          <p:cNvPr id="82" name="Isosceles Triangle 81">
            <a:extLst>
              <a:ext uri="{FF2B5EF4-FFF2-40B4-BE49-F238E27FC236}">
                <a16:creationId xmlns:a16="http://schemas.microsoft.com/office/drawing/2014/main" id="{3E9E22DE-014E-41B7-B3D9-091CDDA8FADC}"/>
              </a:ext>
            </a:extLst>
          </p:cNvPr>
          <p:cNvSpPr/>
          <p:nvPr/>
        </p:nvSpPr>
        <p:spPr>
          <a:xfrm>
            <a:off x="6231043" y="5423275"/>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21</a:t>
            </a:r>
          </a:p>
        </p:txBody>
      </p:sp>
    </p:spTree>
    <p:extLst>
      <p:ext uri="{BB962C8B-B14F-4D97-AF65-F5344CB8AC3E}">
        <p14:creationId xmlns:p14="http://schemas.microsoft.com/office/powerpoint/2010/main" val="240693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53</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
        <p:nvSpPr>
          <p:cNvPr id="82" name="Isosceles Triangle 81">
            <a:extLst>
              <a:ext uri="{FF2B5EF4-FFF2-40B4-BE49-F238E27FC236}">
                <a16:creationId xmlns:a16="http://schemas.microsoft.com/office/drawing/2014/main" id="{3E9E22DE-014E-41B7-B3D9-091CDDA8FADC}"/>
              </a:ext>
            </a:extLst>
          </p:cNvPr>
          <p:cNvSpPr/>
          <p:nvPr/>
        </p:nvSpPr>
        <p:spPr>
          <a:xfrm>
            <a:off x="6231043" y="5423275"/>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21</a:t>
            </a:r>
          </a:p>
        </p:txBody>
      </p:sp>
      <p:sp>
        <p:nvSpPr>
          <p:cNvPr id="83" name="TextBox 82">
            <a:extLst>
              <a:ext uri="{FF2B5EF4-FFF2-40B4-BE49-F238E27FC236}">
                <a16:creationId xmlns:a16="http://schemas.microsoft.com/office/drawing/2014/main" id="{C5EF7F22-867B-440B-A486-800C58D9271F}"/>
              </a:ext>
            </a:extLst>
          </p:cNvPr>
          <p:cNvSpPr txBox="1"/>
          <p:nvPr/>
        </p:nvSpPr>
        <p:spPr>
          <a:xfrm>
            <a:off x="4503528" y="5216885"/>
            <a:ext cx="679994" cy="307777"/>
          </a:xfrm>
          <a:prstGeom prst="rect">
            <a:avLst/>
          </a:prstGeom>
          <a:noFill/>
        </p:spPr>
        <p:txBody>
          <a:bodyPr wrap="none" rtlCol="0">
            <a:spAutoFit/>
          </a:bodyPr>
          <a:lstStyle/>
          <a:p>
            <a:r>
              <a:rPr lang="en-US" sz="1400" b="1" dirty="0"/>
              <a:t>(G, 19)</a:t>
            </a:r>
          </a:p>
        </p:txBody>
      </p:sp>
    </p:spTree>
    <p:extLst>
      <p:ext uri="{BB962C8B-B14F-4D97-AF65-F5344CB8AC3E}">
        <p14:creationId xmlns:p14="http://schemas.microsoft.com/office/powerpoint/2010/main" val="2628284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54</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
        <p:nvSpPr>
          <p:cNvPr id="82" name="Isosceles Triangle 81">
            <a:extLst>
              <a:ext uri="{FF2B5EF4-FFF2-40B4-BE49-F238E27FC236}">
                <a16:creationId xmlns:a16="http://schemas.microsoft.com/office/drawing/2014/main" id="{3E9E22DE-014E-41B7-B3D9-091CDDA8FADC}"/>
              </a:ext>
            </a:extLst>
          </p:cNvPr>
          <p:cNvSpPr/>
          <p:nvPr/>
        </p:nvSpPr>
        <p:spPr>
          <a:xfrm>
            <a:off x="6231043" y="5423275"/>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21</a:t>
            </a:r>
          </a:p>
        </p:txBody>
      </p:sp>
      <p:sp>
        <p:nvSpPr>
          <p:cNvPr id="83" name="TextBox 82">
            <a:extLst>
              <a:ext uri="{FF2B5EF4-FFF2-40B4-BE49-F238E27FC236}">
                <a16:creationId xmlns:a16="http://schemas.microsoft.com/office/drawing/2014/main" id="{C5EF7F22-867B-440B-A486-800C58D9271F}"/>
              </a:ext>
            </a:extLst>
          </p:cNvPr>
          <p:cNvSpPr txBox="1"/>
          <p:nvPr/>
        </p:nvSpPr>
        <p:spPr>
          <a:xfrm>
            <a:off x="4503528" y="5216885"/>
            <a:ext cx="679994" cy="307777"/>
          </a:xfrm>
          <a:prstGeom prst="rect">
            <a:avLst/>
          </a:prstGeom>
          <a:noFill/>
        </p:spPr>
        <p:txBody>
          <a:bodyPr wrap="none" rtlCol="0">
            <a:spAutoFit/>
          </a:bodyPr>
          <a:lstStyle/>
          <a:p>
            <a:r>
              <a:rPr lang="en-US" sz="1400" b="1" dirty="0"/>
              <a:t>(G, 19)</a:t>
            </a:r>
          </a:p>
        </p:txBody>
      </p:sp>
    </p:spTree>
    <p:extLst>
      <p:ext uri="{BB962C8B-B14F-4D97-AF65-F5344CB8AC3E}">
        <p14:creationId xmlns:p14="http://schemas.microsoft.com/office/powerpoint/2010/main" val="401613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55</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
        <p:nvSpPr>
          <p:cNvPr id="82" name="Isosceles Triangle 81">
            <a:extLst>
              <a:ext uri="{FF2B5EF4-FFF2-40B4-BE49-F238E27FC236}">
                <a16:creationId xmlns:a16="http://schemas.microsoft.com/office/drawing/2014/main" id="{3E9E22DE-014E-41B7-B3D9-091CDDA8FADC}"/>
              </a:ext>
            </a:extLst>
          </p:cNvPr>
          <p:cNvSpPr/>
          <p:nvPr/>
        </p:nvSpPr>
        <p:spPr>
          <a:xfrm>
            <a:off x="6231043" y="5423275"/>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21</a:t>
            </a:r>
          </a:p>
        </p:txBody>
      </p:sp>
      <p:sp>
        <p:nvSpPr>
          <p:cNvPr id="83" name="TextBox 82">
            <a:extLst>
              <a:ext uri="{FF2B5EF4-FFF2-40B4-BE49-F238E27FC236}">
                <a16:creationId xmlns:a16="http://schemas.microsoft.com/office/drawing/2014/main" id="{C5EF7F22-867B-440B-A486-800C58D9271F}"/>
              </a:ext>
            </a:extLst>
          </p:cNvPr>
          <p:cNvSpPr txBox="1"/>
          <p:nvPr/>
        </p:nvSpPr>
        <p:spPr>
          <a:xfrm>
            <a:off x="4503528" y="5216885"/>
            <a:ext cx="654346" cy="307777"/>
          </a:xfrm>
          <a:prstGeom prst="rect">
            <a:avLst/>
          </a:prstGeom>
          <a:noFill/>
        </p:spPr>
        <p:txBody>
          <a:bodyPr wrap="none" rtlCol="0">
            <a:spAutoFit/>
          </a:bodyPr>
          <a:lstStyle/>
          <a:p>
            <a:r>
              <a:rPr lang="en-US" sz="1400" b="1" dirty="0"/>
              <a:t>(E, 19)</a:t>
            </a:r>
          </a:p>
        </p:txBody>
      </p:sp>
      <p:cxnSp>
        <p:nvCxnSpPr>
          <p:cNvPr id="84" name="Straight Connector 83">
            <a:extLst>
              <a:ext uri="{FF2B5EF4-FFF2-40B4-BE49-F238E27FC236}">
                <a16:creationId xmlns:a16="http://schemas.microsoft.com/office/drawing/2014/main" id="{2E48D6EB-DEC1-44B5-AD59-697311CA7B78}"/>
              </a:ext>
            </a:extLst>
          </p:cNvPr>
          <p:cNvCxnSpPr>
            <a:cxnSpLocks/>
          </p:cNvCxnSpPr>
          <p:nvPr/>
        </p:nvCxnSpPr>
        <p:spPr>
          <a:xfrm flipV="1">
            <a:off x="4187065" y="469279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42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6009-F79D-4509-BE9A-DC543E670152}"/>
              </a:ext>
            </a:extLst>
          </p:cNvPr>
          <p:cNvSpPr>
            <a:spLocks noGrp="1"/>
          </p:cNvSpPr>
          <p:nvPr>
            <p:ph type="title"/>
          </p:nvPr>
        </p:nvSpPr>
        <p:spPr/>
        <p:txBody>
          <a:bodyPr/>
          <a:lstStyle/>
          <a:p>
            <a:r>
              <a:rPr lang="en-US" sz="4000" dirty="0"/>
              <a:t>Dijkstra Shortest Path Algorithm: A to H</a:t>
            </a:r>
          </a:p>
        </p:txBody>
      </p:sp>
      <p:sp>
        <p:nvSpPr>
          <p:cNvPr id="3" name="Footer Placeholder 2">
            <a:extLst>
              <a:ext uri="{FF2B5EF4-FFF2-40B4-BE49-F238E27FC236}">
                <a16:creationId xmlns:a16="http://schemas.microsoft.com/office/drawing/2014/main" id="{D8772255-8A87-41ED-B50C-C1507F93EBB2}"/>
              </a:ext>
            </a:extLst>
          </p:cNvPr>
          <p:cNvSpPr>
            <a:spLocks noGrp="1"/>
          </p:cNvSpPr>
          <p:nvPr>
            <p:ph type="ftr" sz="quarter" idx="11"/>
          </p:nvPr>
        </p:nvSpPr>
        <p:spPr/>
        <p:txBody>
          <a:bodyPr/>
          <a:lstStyle/>
          <a:p>
            <a:r>
              <a:rPr lang="en-US"/>
              <a:t>Wolf GGS-675 Spring 2020</a:t>
            </a:r>
          </a:p>
        </p:txBody>
      </p:sp>
      <p:sp>
        <p:nvSpPr>
          <p:cNvPr id="4" name="Slide Number Placeholder 3">
            <a:extLst>
              <a:ext uri="{FF2B5EF4-FFF2-40B4-BE49-F238E27FC236}">
                <a16:creationId xmlns:a16="http://schemas.microsoft.com/office/drawing/2014/main" id="{31296543-555F-40FB-9F07-08651A49A3E5}"/>
              </a:ext>
            </a:extLst>
          </p:cNvPr>
          <p:cNvSpPr>
            <a:spLocks noGrp="1"/>
          </p:cNvSpPr>
          <p:nvPr>
            <p:ph type="sldNum" sz="quarter" idx="12"/>
          </p:nvPr>
        </p:nvSpPr>
        <p:spPr/>
        <p:txBody>
          <a:bodyPr/>
          <a:lstStyle/>
          <a:p>
            <a:fld id="{19230ED2-5511-4019-8D78-AF96C8A4432A}" type="slidenum">
              <a:rPr lang="en-US" smtClean="0"/>
              <a:t>56</a:t>
            </a:fld>
            <a:endParaRPr lang="en-US"/>
          </a:p>
        </p:txBody>
      </p:sp>
      <p:sp>
        <p:nvSpPr>
          <p:cNvPr id="5" name="Oval 4">
            <a:extLst>
              <a:ext uri="{FF2B5EF4-FFF2-40B4-BE49-F238E27FC236}">
                <a16:creationId xmlns:a16="http://schemas.microsoft.com/office/drawing/2014/main" id="{3165B3A3-30D9-4AB0-BA79-FE431A123ADC}"/>
              </a:ext>
            </a:extLst>
          </p:cNvPr>
          <p:cNvSpPr/>
          <p:nvPr/>
        </p:nvSpPr>
        <p:spPr>
          <a:xfrm>
            <a:off x="1219200" y="3115733"/>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8D729A-41EF-4E92-BAA6-B913DC8A1EC1}"/>
              </a:ext>
            </a:extLst>
          </p:cNvPr>
          <p:cNvSpPr/>
          <p:nvPr/>
        </p:nvSpPr>
        <p:spPr>
          <a:xfrm>
            <a:off x="2624667"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7" name="Oval 6">
            <a:extLst>
              <a:ext uri="{FF2B5EF4-FFF2-40B4-BE49-F238E27FC236}">
                <a16:creationId xmlns:a16="http://schemas.microsoft.com/office/drawing/2014/main" id="{E2354A0E-F7D5-41C9-8625-72AECC75968A}"/>
              </a:ext>
            </a:extLst>
          </p:cNvPr>
          <p:cNvSpPr/>
          <p:nvPr/>
        </p:nvSpPr>
        <p:spPr>
          <a:xfrm>
            <a:off x="4521198" y="4074584"/>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8" name="Oval 7">
            <a:extLst>
              <a:ext uri="{FF2B5EF4-FFF2-40B4-BE49-F238E27FC236}">
                <a16:creationId xmlns:a16="http://schemas.microsoft.com/office/drawing/2014/main" id="{9B727196-F011-481E-89C3-F131912CEF17}"/>
              </a:ext>
            </a:extLst>
          </p:cNvPr>
          <p:cNvSpPr/>
          <p:nvPr/>
        </p:nvSpPr>
        <p:spPr>
          <a:xfrm>
            <a:off x="4521199" y="2146440"/>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a:extLst>
              <a:ext uri="{FF2B5EF4-FFF2-40B4-BE49-F238E27FC236}">
                <a16:creationId xmlns:a16="http://schemas.microsoft.com/office/drawing/2014/main" id="{D30AEA70-5005-4262-B7C6-08F080B96845}"/>
              </a:ext>
            </a:extLst>
          </p:cNvPr>
          <p:cNvSpPr/>
          <p:nvPr/>
        </p:nvSpPr>
        <p:spPr>
          <a:xfrm>
            <a:off x="2624667" y="2148417"/>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a:extLst>
              <a:ext uri="{FF2B5EF4-FFF2-40B4-BE49-F238E27FC236}">
                <a16:creationId xmlns:a16="http://schemas.microsoft.com/office/drawing/2014/main" id="{366086C1-B6F6-418D-A867-8C78928ABE59}"/>
              </a:ext>
            </a:extLst>
          </p:cNvPr>
          <p:cNvSpPr/>
          <p:nvPr/>
        </p:nvSpPr>
        <p:spPr>
          <a:xfrm>
            <a:off x="5621867" y="311573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Connector 17">
            <a:extLst>
              <a:ext uri="{FF2B5EF4-FFF2-40B4-BE49-F238E27FC236}">
                <a16:creationId xmlns:a16="http://schemas.microsoft.com/office/drawing/2014/main" id="{2A2A3842-50F3-4FB0-AAD5-E513F91602CC}"/>
              </a:ext>
            </a:extLst>
          </p:cNvPr>
          <p:cNvCxnSpPr>
            <a:stCxn id="5" idx="7"/>
          </p:cNvCxnSpPr>
          <p:nvPr/>
        </p:nvCxnSpPr>
        <p:spPr>
          <a:xfrm flipV="1">
            <a:off x="1753979" y="2607733"/>
            <a:ext cx="870688" cy="5997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35E6A5-D83D-40FE-BCB3-B493B5954A6B}"/>
              </a:ext>
            </a:extLst>
          </p:cNvPr>
          <p:cNvCxnSpPr>
            <a:stCxn id="9" idx="6"/>
            <a:endCxn id="8" idx="2"/>
          </p:cNvCxnSpPr>
          <p:nvPr/>
        </p:nvCxnSpPr>
        <p:spPr>
          <a:xfrm flipV="1">
            <a:off x="3251200" y="2459707"/>
            <a:ext cx="1269999" cy="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26BC1-4797-4B20-88AD-2E6F7355B541}"/>
              </a:ext>
            </a:extLst>
          </p:cNvPr>
          <p:cNvCxnSpPr>
            <a:endCxn id="10" idx="1"/>
          </p:cNvCxnSpPr>
          <p:nvPr/>
        </p:nvCxnSpPr>
        <p:spPr>
          <a:xfrm>
            <a:off x="5147731" y="2607733"/>
            <a:ext cx="565890" cy="59975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ECA6E42-375A-4644-A053-6F7188B8AE8F}"/>
              </a:ext>
            </a:extLst>
          </p:cNvPr>
          <p:cNvCxnSpPr>
            <a:stCxn id="10" idx="3"/>
            <a:endCxn id="7" idx="7"/>
          </p:cNvCxnSpPr>
          <p:nvPr/>
        </p:nvCxnSpPr>
        <p:spPr>
          <a:xfrm flipH="1">
            <a:off x="5055977" y="3650511"/>
            <a:ext cx="657644" cy="5158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FC30E2-3D13-4852-90DE-F0681AAA9DB6}"/>
              </a:ext>
            </a:extLst>
          </p:cNvPr>
          <p:cNvCxnSpPr>
            <a:stCxn id="7" idx="2"/>
            <a:endCxn id="6" idx="6"/>
          </p:cNvCxnSpPr>
          <p:nvPr/>
        </p:nvCxnSpPr>
        <p:spPr>
          <a:xfrm flipH="1">
            <a:off x="3251200" y="4387851"/>
            <a:ext cx="1269998"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9F12EA-BD5F-490D-BD3F-EE94ED93FF21}"/>
              </a:ext>
            </a:extLst>
          </p:cNvPr>
          <p:cNvCxnSpPr>
            <a:stCxn id="6" idx="2"/>
            <a:endCxn id="5" idx="5"/>
          </p:cNvCxnSpPr>
          <p:nvPr/>
        </p:nvCxnSpPr>
        <p:spPr>
          <a:xfrm flipH="1" flipV="1">
            <a:off x="1753979" y="3650512"/>
            <a:ext cx="870688" cy="737339"/>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2CE842-D6EC-4BEF-933F-52DA8FD2BE81}"/>
              </a:ext>
            </a:extLst>
          </p:cNvPr>
          <p:cNvCxnSpPr>
            <a:cxnSpLocks/>
            <a:stCxn id="9" idx="4"/>
            <a:endCxn id="6" idx="0"/>
          </p:cNvCxnSpPr>
          <p:nvPr/>
        </p:nvCxnSpPr>
        <p:spPr>
          <a:xfrm>
            <a:off x="2937934" y="2774950"/>
            <a:ext cx="0" cy="129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CA5FE0-DE70-4BAC-805D-F07880E6ACD8}"/>
              </a:ext>
            </a:extLst>
          </p:cNvPr>
          <p:cNvCxnSpPr>
            <a:cxnSpLocks/>
            <a:stCxn id="8" idx="4"/>
            <a:endCxn id="7" idx="0"/>
          </p:cNvCxnSpPr>
          <p:nvPr/>
        </p:nvCxnSpPr>
        <p:spPr>
          <a:xfrm flipH="1">
            <a:off x="4834465" y="2772973"/>
            <a:ext cx="1" cy="13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68FE94-E0F8-44C6-B536-6084D970FF1C}"/>
              </a:ext>
            </a:extLst>
          </p:cNvPr>
          <p:cNvCxnSpPr>
            <a:cxnSpLocks/>
            <a:stCxn id="8" idx="3"/>
            <a:endCxn id="6" idx="7"/>
          </p:cNvCxnSpPr>
          <p:nvPr/>
        </p:nvCxnSpPr>
        <p:spPr>
          <a:xfrm flipH="1">
            <a:off x="3159446" y="2681219"/>
            <a:ext cx="1453507" cy="148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56FED2-8C3F-41F7-AF91-3F91B2F3C563}"/>
              </a:ext>
            </a:extLst>
          </p:cNvPr>
          <p:cNvSpPr txBox="1"/>
          <p:nvPr/>
        </p:nvSpPr>
        <p:spPr>
          <a:xfrm>
            <a:off x="1964267" y="2588307"/>
            <a:ext cx="301686" cy="369332"/>
          </a:xfrm>
          <a:prstGeom prst="rect">
            <a:avLst/>
          </a:prstGeom>
          <a:noFill/>
        </p:spPr>
        <p:txBody>
          <a:bodyPr wrap="none" rtlCol="0">
            <a:spAutoFit/>
          </a:bodyPr>
          <a:lstStyle/>
          <a:p>
            <a:r>
              <a:rPr lang="en-US" dirty="0"/>
              <a:t>5</a:t>
            </a:r>
          </a:p>
        </p:txBody>
      </p:sp>
      <p:sp>
        <p:nvSpPr>
          <p:cNvPr id="41" name="TextBox 40">
            <a:extLst>
              <a:ext uri="{FF2B5EF4-FFF2-40B4-BE49-F238E27FC236}">
                <a16:creationId xmlns:a16="http://schemas.microsoft.com/office/drawing/2014/main" id="{B82B7BA1-DC8E-48A7-96E2-71C7D10357D2}"/>
              </a:ext>
            </a:extLst>
          </p:cNvPr>
          <p:cNvSpPr txBox="1"/>
          <p:nvPr/>
        </p:nvSpPr>
        <p:spPr>
          <a:xfrm>
            <a:off x="2573867" y="3158427"/>
            <a:ext cx="301686" cy="369332"/>
          </a:xfrm>
          <a:prstGeom prst="rect">
            <a:avLst/>
          </a:prstGeom>
          <a:noFill/>
        </p:spPr>
        <p:txBody>
          <a:bodyPr wrap="none" rtlCol="0">
            <a:spAutoFit/>
          </a:bodyPr>
          <a:lstStyle/>
          <a:p>
            <a:r>
              <a:rPr lang="en-US" dirty="0"/>
              <a:t>7</a:t>
            </a:r>
          </a:p>
        </p:txBody>
      </p:sp>
      <p:sp>
        <p:nvSpPr>
          <p:cNvPr id="42" name="TextBox 41">
            <a:extLst>
              <a:ext uri="{FF2B5EF4-FFF2-40B4-BE49-F238E27FC236}">
                <a16:creationId xmlns:a16="http://schemas.microsoft.com/office/drawing/2014/main" id="{510725A5-1CAF-46A4-98A9-569C7D842B38}"/>
              </a:ext>
            </a:extLst>
          </p:cNvPr>
          <p:cNvSpPr txBox="1"/>
          <p:nvPr/>
        </p:nvSpPr>
        <p:spPr>
          <a:xfrm>
            <a:off x="1845733" y="3981672"/>
            <a:ext cx="301686"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2867D523-07F6-45C4-9B04-F84736878B06}"/>
              </a:ext>
            </a:extLst>
          </p:cNvPr>
          <p:cNvSpPr txBox="1"/>
          <p:nvPr/>
        </p:nvSpPr>
        <p:spPr>
          <a:xfrm>
            <a:off x="3570620" y="3044569"/>
            <a:ext cx="418704" cy="369332"/>
          </a:xfrm>
          <a:prstGeom prst="rect">
            <a:avLst/>
          </a:prstGeom>
          <a:noFill/>
        </p:spPr>
        <p:txBody>
          <a:bodyPr wrap="none" rtlCol="0">
            <a:spAutoFit/>
          </a:bodyPr>
          <a:lstStyle/>
          <a:p>
            <a:r>
              <a:rPr lang="en-US" dirty="0"/>
              <a:t>10</a:t>
            </a:r>
          </a:p>
        </p:txBody>
      </p:sp>
      <p:sp>
        <p:nvSpPr>
          <p:cNvPr id="44" name="TextBox 43">
            <a:extLst>
              <a:ext uri="{FF2B5EF4-FFF2-40B4-BE49-F238E27FC236}">
                <a16:creationId xmlns:a16="http://schemas.microsoft.com/office/drawing/2014/main" id="{247C2C2E-EF13-476B-82A7-4D98F59FB46B}"/>
              </a:ext>
            </a:extLst>
          </p:cNvPr>
          <p:cNvSpPr txBox="1"/>
          <p:nvPr/>
        </p:nvSpPr>
        <p:spPr>
          <a:xfrm>
            <a:off x="3686185" y="2131252"/>
            <a:ext cx="301686" cy="369332"/>
          </a:xfrm>
          <a:prstGeom prst="rect">
            <a:avLst/>
          </a:prstGeom>
          <a:noFill/>
        </p:spPr>
        <p:txBody>
          <a:bodyPr wrap="none" rtlCol="0">
            <a:spAutoFit/>
          </a:bodyPr>
          <a:lstStyle/>
          <a:p>
            <a:r>
              <a:rPr lang="en-US" dirty="0"/>
              <a:t>9</a:t>
            </a:r>
          </a:p>
        </p:txBody>
      </p:sp>
      <p:sp>
        <p:nvSpPr>
          <p:cNvPr id="46" name="TextBox 45">
            <a:extLst>
              <a:ext uri="{FF2B5EF4-FFF2-40B4-BE49-F238E27FC236}">
                <a16:creationId xmlns:a16="http://schemas.microsoft.com/office/drawing/2014/main" id="{6F7DC033-4181-4360-928F-AFD491B7D244}"/>
              </a:ext>
            </a:extLst>
          </p:cNvPr>
          <p:cNvSpPr txBox="1"/>
          <p:nvPr/>
        </p:nvSpPr>
        <p:spPr>
          <a:xfrm>
            <a:off x="5384799" y="2576062"/>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1BAD017A-0BAC-46D2-996B-A2FB34822C34}"/>
              </a:ext>
            </a:extLst>
          </p:cNvPr>
          <p:cNvSpPr txBox="1"/>
          <p:nvPr/>
        </p:nvSpPr>
        <p:spPr>
          <a:xfrm>
            <a:off x="5412515" y="3977641"/>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CAB99C2E-C89E-4A5B-9195-7F72014E1545}"/>
              </a:ext>
            </a:extLst>
          </p:cNvPr>
          <p:cNvSpPr txBox="1"/>
          <p:nvPr/>
        </p:nvSpPr>
        <p:spPr>
          <a:xfrm>
            <a:off x="4842522" y="3215998"/>
            <a:ext cx="301686" cy="369332"/>
          </a:xfrm>
          <a:prstGeom prst="rect">
            <a:avLst/>
          </a:prstGeom>
          <a:noFill/>
        </p:spPr>
        <p:txBody>
          <a:bodyPr wrap="none" rtlCol="0">
            <a:spAutoFit/>
          </a:bodyPr>
          <a:lstStyle/>
          <a:p>
            <a:r>
              <a:rPr lang="en-US" dirty="0"/>
              <a:t>5</a:t>
            </a:r>
          </a:p>
        </p:txBody>
      </p:sp>
      <p:sp>
        <p:nvSpPr>
          <p:cNvPr id="49" name="TextBox 48">
            <a:extLst>
              <a:ext uri="{FF2B5EF4-FFF2-40B4-BE49-F238E27FC236}">
                <a16:creationId xmlns:a16="http://schemas.microsoft.com/office/drawing/2014/main" id="{4081775B-5B62-4BC7-82E6-24AE93F59EFB}"/>
              </a:ext>
            </a:extLst>
          </p:cNvPr>
          <p:cNvSpPr txBox="1"/>
          <p:nvPr/>
        </p:nvSpPr>
        <p:spPr>
          <a:xfrm>
            <a:off x="3599880" y="3977641"/>
            <a:ext cx="301686" cy="369332"/>
          </a:xfrm>
          <a:prstGeom prst="rect">
            <a:avLst/>
          </a:prstGeom>
          <a:noFill/>
        </p:spPr>
        <p:txBody>
          <a:bodyPr wrap="none" rtlCol="0">
            <a:spAutoFit/>
          </a:bodyPr>
          <a:lstStyle/>
          <a:p>
            <a:r>
              <a:rPr lang="en-US" dirty="0"/>
              <a:t>4</a:t>
            </a:r>
          </a:p>
        </p:txBody>
      </p:sp>
      <p:sp>
        <p:nvSpPr>
          <p:cNvPr id="31" name="Oval 30">
            <a:extLst>
              <a:ext uri="{FF2B5EF4-FFF2-40B4-BE49-F238E27FC236}">
                <a16:creationId xmlns:a16="http://schemas.microsoft.com/office/drawing/2014/main" id="{6A68C115-C763-4B2A-B38E-F0B46BAFEE4C}"/>
              </a:ext>
            </a:extLst>
          </p:cNvPr>
          <p:cNvSpPr/>
          <p:nvPr/>
        </p:nvSpPr>
        <p:spPr>
          <a:xfrm>
            <a:off x="2624667" y="524794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32" name="Oval 31">
            <a:extLst>
              <a:ext uri="{FF2B5EF4-FFF2-40B4-BE49-F238E27FC236}">
                <a16:creationId xmlns:a16="http://schemas.microsoft.com/office/drawing/2014/main" id="{7B309763-FE08-4B2A-821C-C2537BF2DE82}"/>
              </a:ext>
            </a:extLst>
          </p:cNvPr>
          <p:cNvSpPr/>
          <p:nvPr/>
        </p:nvSpPr>
        <p:spPr>
          <a:xfrm>
            <a:off x="4529255" y="5234881"/>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p:txBody>
      </p:sp>
      <p:sp>
        <p:nvSpPr>
          <p:cNvPr id="34" name="Oval 33">
            <a:extLst>
              <a:ext uri="{FF2B5EF4-FFF2-40B4-BE49-F238E27FC236}">
                <a16:creationId xmlns:a16="http://schemas.microsoft.com/office/drawing/2014/main" id="{BCB31C73-5747-4DD4-BF3C-E4C16AB1A2A2}"/>
              </a:ext>
            </a:extLst>
          </p:cNvPr>
          <p:cNvSpPr/>
          <p:nvPr/>
        </p:nvSpPr>
        <p:spPr>
          <a:xfrm>
            <a:off x="6722947" y="4640652"/>
            <a:ext cx="626533" cy="6265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cxnSp>
        <p:nvCxnSpPr>
          <p:cNvPr id="12" name="Straight Connector 11">
            <a:extLst>
              <a:ext uri="{FF2B5EF4-FFF2-40B4-BE49-F238E27FC236}">
                <a16:creationId xmlns:a16="http://schemas.microsoft.com/office/drawing/2014/main" id="{82420248-CCC0-48EA-B167-A1E193239F65}"/>
              </a:ext>
            </a:extLst>
          </p:cNvPr>
          <p:cNvCxnSpPr>
            <a:stCxn id="6" idx="4"/>
            <a:endCxn id="31" idx="0"/>
          </p:cNvCxnSpPr>
          <p:nvPr/>
        </p:nvCxnSpPr>
        <p:spPr>
          <a:xfrm>
            <a:off x="2937934" y="4701117"/>
            <a:ext cx="0" cy="5468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71D667-6A8A-42DF-B556-AC10A7F51052}"/>
              </a:ext>
            </a:extLst>
          </p:cNvPr>
          <p:cNvCxnSpPr>
            <a:stCxn id="31" idx="6"/>
            <a:endCxn id="32" idx="2"/>
          </p:cNvCxnSpPr>
          <p:nvPr/>
        </p:nvCxnSpPr>
        <p:spPr>
          <a:xfrm flipV="1">
            <a:off x="3251200" y="5548148"/>
            <a:ext cx="1278055" cy="13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532E4-175F-48F0-BDD9-D46B4B1763FC}"/>
              </a:ext>
            </a:extLst>
          </p:cNvPr>
          <p:cNvCxnSpPr>
            <a:stCxn id="7" idx="4"/>
            <a:endCxn id="32" idx="0"/>
          </p:cNvCxnSpPr>
          <p:nvPr/>
        </p:nvCxnSpPr>
        <p:spPr>
          <a:xfrm>
            <a:off x="4834465" y="4701117"/>
            <a:ext cx="8057" cy="533764"/>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2B858E-EF2F-4369-BE3A-013E278C28DB}"/>
              </a:ext>
            </a:extLst>
          </p:cNvPr>
          <p:cNvCxnSpPr>
            <a:stCxn id="10" idx="5"/>
            <a:endCxn id="34" idx="1"/>
          </p:cNvCxnSpPr>
          <p:nvPr/>
        </p:nvCxnSpPr>
        <p:spPr>
          <a:xfrm>
            <a:off x="6156646" y="3650511"/>
            <a:ext cx="658055" cy="10818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AEFF82-8A3D-4468-A6D1-9732D96BDCC6}"/>
              </a:ext>
            </a:extLst>
          </p:cNvPr>
          <p:cNvCxnSpPr>
            <a:stCxn id="34" idx="3"/>
            <a:endCxn id="32" idx="6"/>
          </p:cNvCxnSpPr>
          <p:nvPr/>
        </p:nvCxnSpPr>
        <p:spPr>
          <a:xfrm flipH="1">
            <a:off x="5155788" y="5175431"/>
            <a:ext cx="1658913" cy="3727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7544B5-3B68-405D-8233-D071F9795DFA}"/>
              </a:ext>
            </a:extLst>
          </p:cNvPr>
          <p:cNvSpPr txBox="1"/>
          <p:nvPr/>
        </p:nvSpPr>
        <p:spPr>
          <a:xfrm>
            <a:off x="6513184" y="3956970"/>
            <a:ext cx="418704" cy="369332"/>
          </a:xfrm>
          <a:prstGeom prst="rect">
            <a:avLst/>
          </a:prstGeom>
          <a:noFill/>
        </p:spPr>
        <p:txBody>
          <a:bodyPr wrap="none" rtlCol="0">
            <a:spAutoFit/>
          </a:bodyPr>
          <a:lstStyle/>
          <a:p>
            <a:r>
              <a:rPr lang="en-US" dirty="0"/>
              <a:t>10</a:t>
            </a:r>
          </a:p>
        </p:txBody>
      </p:sp>
      <p:sp>
        <p:nvSpPr>
          <p:cNvPr id="51" name="TextBox 50">
            <a:extLst>
              <a:ext uri="{FF2B5EF4-FFF2-40B4-BE49-F238E27FC236}">
                <a16:creationId xmlns:a16="http://schemas.microsoft.com/office/drawing/2014/main" id="{C9B5114F-2336-42B2-AA8A-679433416192}"/>
              </a:ext>
            </a:extLst>
          </p:cNvPr>
          <p:cNvSpPr txBox="1"/>
          <p:nvPr/>
        </p:nvSpPr>
        <p:spPr>
          <a:xfrm>
            <a:off x="4934856" y="4810130"/>
            <a:ext cx="418704" cy="369332"/>
          </a:xfrm>
          <a:prstGeom prst="rect">
            <a:avLst/>
          </a:prstGeom>
          <a:noFill/>
        </p:spPr>
        <p:txBody>
          <a:bodyPr wrap="none" rtlCol="0">
            <a:spAutoFit/>
          </a:bodyPr>
          <a:lstStyle/>
          <a:p>
            <a:r>
              <a:rPr lang="en-US" dirty="0"/>
              <a:t>12</a:t>
            </a:r>
          </a:p>
        </p:txBody>
      </p:sp>
      <p:sp>
        <p:nvSpPr>
          <p:cNvPr id="52" name="TextBox 51">
            <a:extLst>
              <a:ext uri="{FF2B5EF4-FFF2-40B4-BE49-F238E27FC236}">
                <a16:creationId xmlns:a16="http://schemas.microsoft.com/office/drawing/2014/main" id="{884F954E-6127-4F12-80AC-6CE6310951FD}"/>
              </a:ext>
            </a:extLst>
          </p:cNvPr>
          <p:cNvSpPr txBox="1"/>
          <p:nvPr/>
        </p:nvSpPr>
        <p:spPr>
          <a:xfrm>
            <a:off x="2977811" y="4747646"/>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4BC7083E-AD01-4372-85CD-74564F7006E9}"/>
              </a:ext>
            </a:extLst>
          </p:cNvPr>
          <p:cNvSpPr txBox="1"/>
          <p:nvPr/>
        </p:nvSpPr>
        <p:spPr>
          <a:xfrm>
            <a:off x="5985244" y="5361789"/>
            <a:ext cx="301686"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6B50D781-9C22-4D03-A2E3-87FB8F486A57}"/>
              </a:ext>
            </a:extLst>
          </p:cNvPr>
          <p:cNvSpPr txBox="1"/>
          <p:nvPr/>
        </p:nvSpPr>
        <p:spPr>
          <a:xfrm>
            <a:off x="3680875" y="5588323"/>
            <a:ext cx="418704" cy="369332"/>
          </a:xfrm>
          <a:prstGeom prst="rect">
            <a:avLst/>
          </a:prstGeom>
          <a:noFill/>
        </p:spPr>
        <p:txBody>
          <a:bodyPr wrap="none" rtlCol="0">
            <a:spAutoFit/>
          </a:bodyPr>
          <a:lstStyle/>
          <a:p>
            <a:r>
              <a:rPr lang="en-US" dirty="0"/>
              <a:t>10</a:t>
            </a:r>
          </a:p>
        </p:txBody>
      </p:sp>
      <p:sp>
        <p:nvSpPr>
          <p:cNvPr id="11" name="TextBox 10">
            <a:extLst>
              <a:ext uri="{FF2B5EF4-FFF2-40B4-BE49-F238E27FC236}">
                <a16:creationId xmlns:a16="http://schemas.microsoft.com/office/drawing/2014/main" id="{A245C0B0-12C9-44BC-9789-B0847B32F4F6}"/>
              </a:ext>
            </a:extLst>
          </p:cNvPr>
          <p:cNvSpPr txBox="1"/>
          <p:nvPr/>
        </p:nvSpPr>
        <p:spPr>
          <a:xfrm>
            <a:off x="1264145" y="3115732"/>
            <a:ext cx="529312" cy="307777"/>
          </a:xfrm>
          <a:prstGeom prst="rect">
            <a:avLst/>
          </a:prstGeom>
          <a:noFill/>
        </p:spPr>
        <p:txBody>
          <a:bodyPr wrap="none" rtlCol="0">
            <a:spAutoFit/>
          </a:bodyPr>
          <a:lstStyle/>
          <a:p>
            <a:r>
              <a:rPr lang="en-US" sz="1400" b="1" dirty="0"/>
              <a:t>(-, 0)</a:t>
            </a:r>
          </a:p>
        </p:txBody>
      </p:sp>
      <p:sp>
        <p:nvSpPr>
          <p:cNvPr id="57" name="Isosceles Triangle 56">
            <a:extLst>
              <a:ext uri="{FF2B5EF4-FFF2-40B4-BE49-F238E27FC236}">
                <a16:creationId xmlns:a16="http://schemas.microsoft.com/office/drawing/2014/main" id="{36CFB596-F9BC-40CE-9216-0476DB35D187}"/>
              </a:ext>
            </a:extLst>
          </p:cNvPr>
          <p:cNvSpPr/>
          <p:nvPr/>
        </p:nvSpPr>
        <p:spPr>
          <a:xfrm>
            <a:off x="1481483" y="3977641"/>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sp>
        <p:nvSpPr>
          <p:cNvPr id="58" name="Isosceles Triangle 57">
            <a:extLst>
              <a:ext uri="{FF2B5EF4-FFF2-40B4-BE49-F238E27FC236}">
                <a16:creationId xmlns:a16="http://schemas.microsoft.com/office/drawing/2014/main" id="{DF4D81A9-8291-471E-B10A-14C2E1FC9367}"/>
              </a:ext>
            </a:extLst>
          </p:cNvPr>
          <p:cNvSpPr/>
          <p:nvPr/>
        </p:nvSpPr>
        <p:spPr>
          <a:xfrm>
            <a:off x="3952542" y="3753899"/>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a:t>
            </a:r>
          </a:p>
        </p:txBody>
      </p:sp>
      <p:sp>
        <p:nvSpPr>
          <p:cNvPr id="59" name="TextBox 58">
            <a:extLst>
              <a:ext uri="{FF2B5EF4-FFF2-40B4-BE49-F238E27FC236}">
                <a16:creationId xmlns:a16="http://schemas.microsoft.com/office/drawing/2014/main" id="{43D8AC44-30A5-4216-B55C-A273D6AA2D0B}"/>
              </a:ext>
            </a:extLst>
          </p:cNvPr>
          <p:cNvSpPr txBox="1"/>
          <p:nvPr/>
        </p:nvSpPr>
        <p:spPr>
          <a:xfrm>
            <a:off x="2682198" y="4078096"/>
            <a:ext cx="585994" cy="307777"/>
          </a:xfrm>
          <a:prstGeom prst="rect">
            <a:avLst/>
          </a:prstGeom>
          <a:noFill/>
        </p:spPr>
        <p:txBody>
          <a:bodyPr wrap="none" rtlCol="0">
            <a:spAutoFit/>
          </a:bodyPr>
          <a:lstStyle/>
          <a:p>
            <a:r>
              <a:rPr lang="en-US" sz="1400" b="1" dirty="0"/>
              <a:t>(A, 3)</a:t>
            </a:r>
          </a:p>
        </p:txBody>
      </p:sp>
      <p:sp>
        <p:nvSpPr>
          <p:cNvPr id="60" name="Isosceles Triangle 59">
            <a:extLst>
              <a:ext uri="{FF2B5EF4-FFF2-40B4-BE49-F238E27FC236}">
                <a16:creationId xmlns:a16="http://schemas.microsoft.com/office/drawing/2014/main" id="{0AA51638-03FC-4EF5-BD42-AEE5BD2B87AB}"/>
              </a:ext>
            </a:extLst>
          </p:cNvPr>
          <p:cNvSpPr/>
          <p:nvPr/>
        </p:nvSpPr>
        <p:spPr>
          <a:xfrm>
            <a:off x="2115110" y="3312643"/>
            <a:ext cx="87068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61" name="Isosceles Triangle 60">
            <a:extLst>
              <a:ext uri="{FF2B5EF4-FFF2-40B4-BE49-F238E27FC236}">
                <a16:creationId xmlns:a16="http://schemas.microsoft.com/office/drawing/2014/main" id="{1C99BD8B-72F4-46F9-8502-0B35D38FAEF2}"/>
              </a:ext>
            </a:extLst>
          </p:cNvPr>
          <p:cNvSpPr/>
          <p:nvPr/>
        </p:nvSpPr>
        <p:spPr>
          <a:xfrm>
            <a:off x="2347517" y="4701117"/>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13231061-22F6-4D3D-A376-D97D96DCB452}"/>
              </a:ext>
            </a:extLst>
          </p:cNvPr>
          <p:cNvSpPr/>
          <p:nvPr/>
        </p:nvSpPr>
        <p:spPr>
          <a:xfrm>
            <a:off x="3415183" y="260139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66" name="Isosceles Triangle 65">
            <a:extLst>
              <a:ext uri="{FF2B5EF4-FFF2-40B4-BE49-F238E27FC236}">
                <a16:creationId xmlns:a16="http://schemas.microsoft.com/office/drawing/2014/main" id="{2F80D529-5C5D-4F89-BA4A-CE8AB65EFC1E}"/>
              </a:ext>
            </a:extLst>
          </p:cNvPr>
          <p:cNvSpPr/>
          <p:nvPr/>
        </p:nvSpPr>
        <p:spPr>
          <a:xfrm>
            <a:off x="1649432" y="223251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cxnSp>
        <p:nvCxnSpPr>
          <p:cNvPr id="55" name="Straight Connector 54">
            <a:extLst>
              <a:ext uri="{FF2B5EF4-FFF2-40B4-BE49-F238E27FC236}">
                <a16:creationId xmlns:a16="http://schemas.microsoft.com/office/drawing/2014/main" id="{368F220E-5121-4EC4-9DAB-2560E983EB23}"/>
              </a:ext>
            </a:extLst>
          </p:cNvPr>
          <p:cNvCxnSpPr>
            <a:cxnSpLocks/>
          </p:cNvCxnSpPr>
          <p:nvPr/>
        </p:nvCxnSpPr>
        <p:spPr>
          <a:xfrm flipV="1">
            <a:off x="1450293" y="401918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45580CD-1F35-412D-8651-3522AFA1574E}"/>
              </a:ext>
            </a:extLst>
          </p:cNvPr>
          <p:cNvSpPr txBox="1"/>
          <p:nvPr/>
        </p:nvSpPr>
        <p:spPr>
          <a:xfrm>
            <a:off x="2623109" y="2155890"/>
            <a:ext cx="585994" cy="307777"/>
          </a:xfrm>
          <a:prstGeom prst="rect">
            <a:avLst/>
          </a:prstGeom>
          <a:noFill/>
        </p:spPr>
        <p:txBody>
          <a:bodyPr wrap="none" rtlCol="0">
            <a:spAutoFit/>
          </a:bodyPr>
          <a:lstStyle/>
          <a:p>
            <a:r>
              <a:rPr lang="en-US" sz="1400" b="1" dirty="0"/>
              <a:t>(A, 5)</a:t>
            </a:r>
          </a:p>
        </p:txBody>
      </p:sp>
      <p:cxnSp>
        <p:nvCxnSpPr>
          <p:cNvPr id="63" name="Straight Connector 62">
            <a:extLst>
              <a:ext uri="{FF2B5EF4-FFF2-40B4-BE49-F238E27FC236}">
                <a16:creationId xmlns:a16="http://schemas.microsoft.com/office/drawing/2014/main" id="{B639E16C-6779-4DFD-AE17-5E628CC0F699}"/>
              </a:ext>
            </a:extLst>
          </p:cNvPr>
          <p:cNvCxnSpPr>
            <a:cxnSpLocks/>
          </p:cNvCxnSpPr>
          <p:nvPr/>
        </p:nvCxnSpPr>
        <p:spPr>
          <a:xfrm flipV="1">
            <a:off x="1636458"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573A35E1-6879-4E9B-AE03-6C288117C95B}"/>
              </a:ext>
            </a:extLst>
          </p:cNvPr>
          <p:cNvSpPr/>
          <p:nvPr/>
        </p:nvSpPr>
        <p:spPr>
          <a:xfrm>
            <a:off x="3502025" y="171011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sp>
        <p:nvSpPr>
          <p:cNvPr id="65" name="TextBox 64">
            <a:extLst>
              <a:ext uri="{FF2B5EF4-FFF2-40B4-BE49-F238E27FC236}">
                <a16:creationId xmlns:a16="http://schemas.microsoft.com/office/drawing/2014/main" id="{7AF0FE19-90E0-481A-A6FF-7AE68CBD4091}"/>
              </a:ext>
            </a:extLst>
          </p:cNvPr>
          <p:cNvSpPr txBox="1"/>
          <p:nvPr/>
        </p:nvSpPr>
        <p:spPr>
          <a:xfrm>
            <a:off x="4531733" y="4084807"/>
            <a:ext cx="568745" cy="307777"/>
          </a:xfrm>
          <a:prstGeom prst="rect">
            <a:avLst/>
          </a:prstGeom>
          <a:noFill/>
        </p:spPr>
        <p:txBody>
          <a:bodyPr wrap="none" rtlCol="0">
            <a:spAutoFit/>
          </a:bodyPr>
          <a:lstStyle/>
          <a:p>
            <a:r>
              <a:rPr lang="en-US" sz="1400" b="1" dirty="0"/>
              <a:t>(C, 7)</a:t>
            </a:r>
          </a:p>
        </p:txBody>
      </p:sp>
      <p:sp>
        <p:nvSpPr>
          <p:cNvPr id="67" name="Isosceles Triangle 66">
            <a:extLst>
              <a:ext uri="{FF2B5EF4-FFF2-40B4-BE49-F238E27FC236}">
                <a16:creationId xmlns:a16="http://schemas.microsoft.com/office/drawing/2014/main" id="{883B797C-ADB5-4543-8BC2-84000C82FC3B}"/>
              </a:ext>
            </a:extLst>
          </p:cNvPr>
          <p:cNvSpPr/>
          <p:nvPr/>
        </p:nvSpPr>
        <p:spPr>
          <a:xfrm>
            <a:off x="4079872" y="3184571"/>
            <a:ext cx="829029"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68" name="Isosceles Triangle 67">
            <a:extLst>
              <a:ext uri="{FF2B5EF4-FFF2-40B4-BE49-F238E27FC236}">
                <a16:creationId xmlns:a16="http://schemas.microsoft.com/office/drawing/2014/main" id="{21456E98-9B0C-4D98-BB30-709D4B274AF6}"/>
              </a:ext>
            </a:extLst>
          </p:cNvPr>
          <p:cNvSpPr/>
          <p:nvPr/>
        </p:nvSpPr>
        <p:spPr>
          <a:xfrm>
            <a:off x="5740902" y="3809073"/>
            <a:ext cx="347144"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9" name="Isosceles Triangle 68">
            <a:extLst>
              <a:ext uri="{FF2B5EF4-FFF2-40B4-BE49-F238E27FC236}">
                <a16:creationId xmlns:a16="http://schemas.microsoft.com/office/drawing/2014/main" id="{5BAB7DEA-4156-4835-92A9-21351ABF4B79}"/>
              </a:ext>
            </a:extLst>
          </p:cNvPr>
          <p:cNvSpPr/>
          <p:nvPr/>
        </p:nvSpPr>
        <p:spPr>
          <a:xfrm>
            <a:off x="3925941" y="4679903"/>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cxnSp>
        <p:nvCxnSpPr>
          <p:cNvPr id="70" name="Straight Connector 69">
            <a:extLst>
              <a:ext uri="{FF2B5EF4-FFF2-40B4-BE49-F238E27FC236}">
                <a16:creationId xmlns:a16="http://schemas.microsoft.com/office/drawing/2014/main" id="{14653985-8D81-4FE4-B098-07AB391F7EB9}"/>
              </a:ext>
            </a:extLst>
          </p:cNvPr>
          <p:cNvCxnSpPr>
            <a:cxnSpLocks/>
          </p:cNvCxnSpPr>
          <p:nvPr/>
        </p:nvCxnSpPr>
        <p:spPr>
          <a:xfrm flipV="1">
            <a:off x="3938791" y="3699455"/>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11529E-CC77-4AAA-AB08-856470347521}"/>
              </a:ext>
            </a:extLst>
          </p:cNvPr>
          <p:cNvSpPr txBox="1"/>
          <p:nvPr/>
        </p:nvSpPr>
        <p:spPr>
          <a:xfrm>
            <a:off x="5668068" y="3158849"/>
            <a:ext cx="562975" cy="307777"/>
          </a:xfrm>
          <a:prstGeom prst="rect">
            <a:avLst/>
          </a:prstGeom>
          <a:noFill/>
        </p:spPr>
        <p:txBody>
          <a:bodyPr wrap="none" rtlCol="0">
            <a:spAutoFit/>
          </a:bodyPr>
          <a:lstStyle/>
          <a:p>
            <a:r>
              <a:rPr lang="en-US" sz="1400" b="1" dirty="0"/>
              <a:t>(E, 8)</a:t>
            </a:r>
          </a:p>
        </p:txBody>
      </p:sp>
      <p:cxnSp>
        <p:nvCxnSpPr>
          <p:cNvPr id="72" name="Straight Connector 71">
            <a:extLst>
              <a:ext uri="{FF2B5EF4-FFF2-40B4-BE49-F238E27FC236}">
                <a16:creationId xmlns:a16="http://schemas.microsoft.com/office/drawing/2014/main" id="{3638EAFE-DC83-4FE9-88F7-D05163C39811}"/>
              </a:ext>
            </a:extLst>
          </p:cNvPr>
          <p:cNvCxnSpPr>
            <a:cxnSpLocks/>
          </p:cNvCxnSpPr>
          <p:nvPr/>
        </p:nvCxnSpPr>
        <p:spPr>
          <a:xfrm flipV="1">
            <a:off x="5733482" y="387443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Isosceles Triangle 72">
            <a:extLst>
              <a:ext uri="{FF2B5EF4-FFF2-40B4-BE49-F238E27FC236}">
                <a16:creationId xmlns:a16="http://schemas.microsoft.com/office/drawing/2014/main" id="{C0F46115-CA2C-442F-B0CF-935226674C6D}"/>
              </a:ext>
            </a:extLst>
          </p:cNvPr>
          <p:cNvSpPr/>
          <p:nvPr/>
        </p:nvSpPr>
        <p:spPr>
          <a:xfrm>
            <a:off x="5729456" y="233110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p>
        </p:txBody>
      </p:sp>
      <p:sp>
        <p:nvSpPr>
          <p:cNvPr id="74" name="Isosceles Triangle 73">
            <a:extLst>
              <a:ext uri="{FF2B5EF4-FFF2-40B4-BE49-F238E27FC236}">
                <a16:creationId xmlns:a16="http://schemas.microsoft.com/office/drawing/2014/main" id="{91372030-7A88-44B4-BA87-6D61BC862C68}"/>
              </a:ext>
            </a:extLst>
          </p:cNvPr>
          <p:cNvSpPr/>
          <p:nvPr/>
        </p:nvSpPr>
        <p:spPr>
          <a:xfrm>
            <a:off x="6499127" y="342350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75" name="TextBox 74">
            <a:extLst>
              <a:ext uri="{FF2B5EF4-FFF2-40B4-BE49-F238E27FC236}">
                <a16:creationId xmlns:a16="http://schemas.microsoft.com/office/drawing/2014/main" id="{96FF50A4-8003-474D-8DC6-2559253E1C7D}"/>
              </a:ext>
            </a:extLst>
          </p:cNvPr>
          <p:cNvSpPr txBox="1"/>
          <p:nvPr/>
        </p:nvSpPr>
        <p:spPr>
          <a:xfrm>
            <a:off x="2669099" y="5220329"/>
            <a:ext cx="568745" cy="307777"/>
          </a:xfrm>
          <a:prstGeom prst="rect">
            <a:avLst/>
          </a:prstGeom>
          <a:noFill/>
        </p:spPr>
        <p:txBody>
          <a:bodyPr wrap="none" rtlCol="0">
            <a:spAutoFit/>
          </a:bodyPr>
          <a:lstStyle/>
          <a:p>
            <a:r>
              <a:rPr lang="en-US" sz="1400" b="1" dirty="0"/>
              <a:t>(C, 9)</a:t>
            </a:r>
          </a:p>
        </p:txBody>
      </p:sp>
      <p:cxnSp>
        <p:nvCxnSpPr>
          <p:cNvPr id="76" name="Straight Connector 75">
            <a:extLst>
              <a:ext uri="{FF2B5EF4-FFF2-40B4-BE49-F238E27FC236}">
                <a16:creationId xmlns:a16="http://schemas.microsoft.com/office/drawing/2014/main" id="{5DFAA7B0-EE91-4AD0-A42F-F6A23FBD943B}"/>
              </a:ext>
            </a:extLst>
          </p:cNvPr>
          <p:cNvCxnSpPr>
            <a:cxnSpLocks/>
          </p:cNvCxnSpPr>
          <p:nvPr/>
        </p:nvCxnSpPr>
        <p:spPr>
          <a:xfrm flipV="1">
            <a:off x="2319458" y="475352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6F38FB0B-B839-42CB-BA07-AF42E447A3CB}"/>
              </a:ext>
            </a:extLst>
          </p:cNvPr>
          <p:cNvSpPr/>
          <p:nvPr/>
        </p:nvSpPr>
        <p:spPr>
          <a:xfrm>
            <a:off x="3845644" y="5777568"/>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8" name="TextBox 77">
            <a:extLst>
              <a:ext uri="{FF2B5EF4-FFF2-40B4-BE49-F238E27FC236}">
                <a16:creationId xmlns:a16="http://schemas.microsoft.com/office/drawing/2014/main" id="{8E0BC616-F951-4A48-AC7D-0F1C7CACCC1B}"/>
              </a:ext>
            </a:extLst>
          </p:cNvPr>
          <p:cNvSpPr txBox="1"/>
          <p:nvPr/>
        </p:nvSpPr>
        <p:spPr>
          <a:xfrm>
            <a:off x="4561033" y="2102112"/>
            <a:ext cx="632609" cy="307777"/>
          </a:xfrm>
          <a:prstGeom prst="rect">
            <a:avLst/>
          </a:prstGeom>
          <a:noFill/>
        </p:spPr>
        <p:txBody>
          <a:bodyPr wrap="none" rtlCol="0">
            <a:spAutoFit/>
          </a:bodyPr>
          <a:lstStyle/>
          <a:p>
            <a:r>
              <a:rPr lang="en-US" sz="1400" b="1" dirty="0"/>
              <a:t>(F, 10)</a:t>
            </a:r>
          </a:p>
        </p:txBody>
      </p:sp>
      <p:cxnSp>
        <p:nvCxnSpPr>
          <p:cNvPr id="79" name="Straight Connector 78">
            <a:extLst>
              <a:ext uri="{FF2B5EF4-FFF2-40B4-BE49-F238E27FC236}">
                <a16:creationId xmlns:a16="http://schemas.microsoft.com/office/drawing/2014/main" id="{09913E91-0017-487E-8D3E-88C55AB15DA8}"/>
              </a:ext>
            </a:extLst>
          </p:cNvPr>
          <p:cNvCxnSpPr>
            <a:cxnSpLocks/>
          </p:cNvCxnSpPr>
          <p:nvPr/>
        </p:nvCxnSpPr>
        <p:spPr>
          <a:xfrm flipV="1">
            <a:off x="5935133" y="22768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1EEAB34-4125-47DB-9C72-2B8891C67484}"/>
              </a:ext>
            </a:extLst>
          </p:cNvPr>
          <p:cNvCxnSpPr>
            <a:cxnSpLocks/>
          </p:cNvCxnSpPr>
          <p:nvPr/>
        </p:nvCxnSpPr>
        <p:spPr>
          <a:xfrm flipV="1">
            <a:off x="6779241" y="34088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161FD19-4482-4198-9F99-8134964144DE}"/>
              </a:ext>
            </a:extLst>
          </p:cNvPr>
          <p:cNvSpPr txBox="1"/>
          <p:nvPr/>
        </p:nvSpPr>
        <p:spPr>
          <a:xfrm>
            <a:off x="6765238" y="4646141"/>
            <a:ext cx="632609" cy="307777"/>
          </a:xfrm>
          <a:prstGeom prst="rect">
            <a:avLst/>
          </a:prstGeom>
          <a:noFill/>
        </p:spPr>
        <p:txBody>
          <a:bodyPr wrap="none" rtlCol="0">
            <a:spAutoFit/>
          </a:bodyPr>
          <a:lstStyle/>
          <a:p>
            <a:r>
              <a:rPr lang="en-US" sz="1400" b="1" dirty="0"/>
              <a:t>(F, 18)</a:t>
            </a:r>
          </a:p>
        </p:txBody>
      </p:sp>
      <p:sp>
        <p:nvSpPr>
          <p:cNvPr id="82" name="Isosceles Triangle 81">
            <a:extLst>
              <a:ext uri="{FF2B5EF4-FFF2-40B4-BE49-F238E27FC236}">
                <a16:creationId xmlns:a16="http://schemas.microsoft.com/office/drawing/2014/main" id="{3E9E22DE-014E-41B7-B3D9-091CDDA8FADC}"/>
              </a:ext>
            </a:extLst>
          </p:cNvPr>
          <p:cNvSpPr/>
          <p:nvPr/>
        </p:nvSpPr>
        <p:spPr>
          <a:xfrm>
            <a:off x="6231043" y="5423275"/>
            <a:ext cx="793545"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21</a:t>
            </a:r>
          </a:p>
        </p:txBody>
      </p:sp>
      <p:sp>
        <p:nvSpPr>
          <p:cNvPr id="83" name="TextBox 82">
            <a:extLst>
              <a:ext uri="{FF2B5EF4-FFF2-40B4-BE49-F238E27FC236}">
                <a16:creationId xmlns:a16="http://schemas.microsoft.com/office/drawing/2014/main" id="{C5EF7F22-867B-440B-A486-800C58D9271F}"/>
              </a:ext>
            </a:extLst>
          </p:cNvPr>
          <p:cNvSpPr txBox="1"/>
          <p:nvPr/>
        </p:nvSpPr>
        <p:spPr>
          <a:xfrm>
            <a:off x="4503528" y="5216885"/>
            <a:ext cx="654346" cy="307777"/>
          </a:xfrm>
          <a:prstGeom prst="rect">
            <a:avLst/>
          </a:prstGeom>
          <a:noFill/>
        </p:spPr>
        <p:txBody>
          <a:bodyPr wrap="none" rtlCol="0">
            <a:spAutoFit/>
          </a:bodyPr>
          <a:lstStyle/>
          <a:p>
            <a:r>
              <a:rPr lang="en-US" sz="1400" b="1" dirty="0"/>
              <a:t>(E, 19)</a:t>
            </a:r>
          </a:p>
        </p:txBody>
      </p:sp>
      <p:cxnSp>
        <p:nvCxnSpPr>
          <p:cNvPr id="84" name="Straight Connector 83">
            <a:extLst>
              <a:ext uri="{FF2B5EF4-FFF2-40B4-BE49-F238E27FC236}">
                <a16:creationId xmlns:a16="http://schemas.microsoft.com/office/drawing/2014/main" id="{2E48D6EB-DEC1-44B5-AD59-697311CA7B78}"/>
              </a:ext>
            </a:extLst>
          </p:cNvPr>
          <p:cNvCxnSpPr>
            <a:cxnSpLocks/>
          </p:cNvCxnSpPr>
          <p:nvPr/>
        </p:nvCxnSpPr>
        <p:spPr>
          <a:xfrm flipV="1">
            <a:off x="4187065" y="4692790"/>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B69EFB-5E60-4ABA-B858-B394829152D5}"/>
              </a:ext>
            </a:extLst>
          </p:cNvPr>
          <p:cNvSpPr txBox="1"/>
          <p:nvPr/>
        </p:nvSpPr>
        <p:spPr>
          <a:xfrm>
            <a:off x="8343900" y="2409889"/>
            <a:ext cx="2037737" cy="830997"/>
          </a:xfrm>
          <a:prstGeom prst="rect">
            <a:avLst/>
          </a:prstGeom>
          <a:noFill/>
        </p:spPr>
        <p:txBody>
          <a:bodyPr wrap="none" rtlCol="0">
            <a:spAutoFit/>
          </a:bodyPr>
          <a:lstStyle/>
          <a:p>
            <a:r>
              <a:rPr lang="en-US" sz="2400" b="1" dirty="0"/>
              <a:t>Path:</a:t>
            </a:r>
          </a:p>
          <a:p>
            <a:r>
              <a:rPr lang="en-US" sz="2400" b="1" dirty="0"/>
              <a:t>A -&gt; C -&gt; E -&gt; H</a:t>
            </a:r>
          </a:p>
        </p:txBody>
      </p:sp>
    </p:spTree>
    <p:extLst>
      <p:ext uri="{BB962C8B-B14F-4D97-AF65-F5344CB8AC3E}">
        <p14:creationId xmlns:p14="http://schemas.microsoft.com/office/powerpoint/2010/main" val="4148782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Try Dijkstra’s Algorithm A - J</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662E4DFD-0BEF-4A74-A545-8696458D49A7}"/>
              </a:ext>
            </a:extLst>
          </p:cNvPr>
          <p:cNvSpPr>
            <a:spLocks noGrp="1"/>
          </p:cNvSpPr>
          <p:nvPr>
            <p:ph type="sldNum" sz="quarter" idx="12"/>
          </p:nvPr>
        </p:nvSpPr>
        <p:spPr/>
        <p:txBody>
          <a:bodyPr/>
          <a:lstStyle/>
          <a:p>
            <a:fld id="{19230ED2-5511-4019-8D78-AF96C8A4432A}" type="slidenum">
              <a:rPr lang="en-US" smtClean="0"/>
              <a:t>57</a:t>
            </a:fld>
            <a:endParaRPr lang="en-US"/>
          </a:p>
        </p:txBody>
      </p:sp>
    </p:spTree>
    <p:extLst>
      <p:ext uri="{BB962C8B-B14F-4D97-AF65-F5344CB8AC3E}">
        <p14:creationId xmlns:p14="http://schemas.microsoft.com/office/powerpoint/2010/main" val="2462989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3" name="Content Placeholder 2"/>
          <p:cNvSpPr>
            <a:spLocks noGrp="1"/>
          </p:cNvSpPr>
          <p:nvPr>
            <p:ph idx="1"/>
          </p:nvPr>
        </p:nvSpPr>
        <p:spPr>
          <a:xfrm>
            <a:off x="1097280" y="1295400"/>
            <a:ext cx="10058400" cy="5038898"/>
          </a:xfrm>
        </p:spPr>
        <p:txBody>
          <a:bodyPr>
            <a:normAutofit fontScale="55000" lnSpcReduction="20000"/>
          </a:bodyPr>
          <a:lstStyle/>
          <a:p>
            <a:r>
              <a:rPr lang="en-US" sz="4400" b="1" dirty="0"/>
              <a:t>1) Start at the origin vertex (S) and give it a permanent label</a:t>
            </a:r>
          </a:p>
          <a:p>
            <a:pPr lvl="1">
              <a:buFont typeface="Arial" panose="020B0604020202020204" pitchFamily="34" charset="0"/>
              <a:buChar char="•"/>
            </a:pPr>
            <a:r>
              <a:rPr lang="en-US" b="1" dirty="0"/>
              <a:t>A) This permanent label will be(-,0) to represent coming from nowhere at zero cost</a:t>
            </a:r>
          </a:p>
          <a:p>
            <a:pPr lvl="1">
              <a:buFont typeface="Arial" panose="020B0604020202020204" pitchFamily="34" charset="0"/>
              <a:buChar char="•"/>
            </a:pPr>
            <a:r>
              <a:rPr lang="en-US" b="1" dirty="0"/>
              <a:t>B) All other edges and vertices are unlabeled </a:t>
            </a:r>
          </a:p>
          <a:p>
            <a:r>
              <a:rPr lang="en-US" sz="2800" b="1" dirty="0"/>
              <a:t> </a:t>
            </a:r>
            <a:r>
              <a:rPr lang="en-US" b="1" dirty="0"/>
              <a:t>2) For each permanently labeled vertex </a:t>
            </a:r>
          </a:p>
          <a:p>
            <a:pPr lvl="1">
              <a:buFont typeface="Arial" panose="020B0604020202020204" pitchFamily="34" charset="0"/>
              <a:buChar char="•"/>
            </a:pPr>
            <a:r>
              <a:rPr lang="en-US" b="1" dirty="0"/>
              <a:t>A) Give each edge connected from it to an unlabeled vertex a temporary label denoting the total least cost to travel across that edge </a:t>
            </a:r>
            <a:r>
              <a:rPr lang="en-US" b="1" i="1" dirty="0"/>
              <a:t>from the origin </a:t>
            </a:r>
            <a:endParaRPr lang="en-US" b="1" dirty="0"/>
          </a:p>
          <a:p>
            <a:pPr lvl="1">
              <a:buFont typeface="Arial" panose="020B0604020202020204" pitchFamily="34" charset="0"/>
              <a:buChar char="•"/>
            </a:pPr>
            <a:r>
              <a:rPr lang="en-US" b="1" dirty="0"/>
              <a:t>B) Choose the edge with the smallest total cost (the smallest temporary label) and permanently label its connected vertex with the name of the vertex you traveled from and the cost to get there </a:t>
            </a:r>
            <a:r>
              <a:rPr lang="en-US" b="1" i="1" dirty="0"/>
              <a:t>from the origin</a:t>
            </a:r>
          </a:p>
          <a:p>
            <a:pPr lvl="1">
              <a:buFont typeface="Arial" panose="020B0604020202020204" pitchFamily="34" charset="0"/>
              <a:buChar char="•"/>
            </a:pPr>
            <a:r>
              <a:rPr lang="en-US" b="1" dirty="0"/>
              <a:t>C) Identify that edge as possibly being part of the final path solution (highlight the edge) </a:t>
            </a:r>
          </a:p>
          <a:p>
            <a:pPr lvl="1">
              <a:buFont typeface="Arial" panose="020B0604020202020204" pitchFamily="34" charset="0"/>
              <a:buChar char="•"/>
            </a:pPr>
            <a:r>
              <a:rPr lang="en-US" b="1" dirty="0"/>
              <a:t>D) Eliminate temporary labels on edges between permanently labeled vertices </a:t>
            </a:r>
          </a:p>
          <a:p>
            <a:r>
              <a:rPr lang="en-US" b="1" dirty="0"/>
              <a:t>3) If vertex T has been permanently labeled stop since a shortest path from S to T has been found. If vertex T has not been labeled go to step 2. </a:t>
            </a:r>
          </a:p>
          <a:p>
            <a:r>
              <a:rPr lang="en-US" b="1" dirty="0"/>
              <a:t>4) When T is reached use the permanent labels on the vertices to work backwards to the origin defining the shortest path </a:t>
            </a:r>
          </a:p>
          <a:p>
            <a:r>
              <a:rPr lang="en-US" b="1" dirty="0"/>
              <a:t>BREAK TIES ARBITRARILY. IT DOESN'T MATTER WHICH VERTEX YOU LABEL. </a:t>
            </a:r>
          </a:p>
          <a:p>
            <a:pPr lvl="1">
              <a:buFont typeface="Arial" panose="020B0604020202020204" pitchFamily="34" charset="0"/>
              <a:buChar char="•"/>
            </a:pPr>
            <a:r>
              <a:rPr lang="en-US" b="1" dirty="0"/>
              <a:t>You might not get the same path (alternate optima) but you will get the same cost.</a:t>
            </a:r>
          </a:p>
        </p:txBody>
      </p:sp>
      <p:sp>
        <p:nvSpPr>
          <p:cNvPr id="4" name="Footer Placeholder 3"/>
          <p:cNvSpPr>
            <a:spLocks noGrp="1"/>
          </p:cNvSpPr>
          <p:nvPr>
            <p:ph type="ftr" sz="quarter" idx="11"/>
          </p:nvPr>
        </p:nvSpPr>
        <p:spPr/>
        <p:txBody>
          <a:bodyPr/>
          <a:lstStyle/>
          <a:p>
            <a:r>
              <a:rPr lang="en-US"/>
              <a:t>Wolf GGS-675 Spring 2020</a:t>
            </a:r>
          </a:p>
        </p:txBody>
      </p:sp>
      <p:sp>
        <p:nvSpPr>
          <p:cNvPr id="5" name="Slide Number Placeholder 4"/>
          <p:cNvSpPr>
            <a:spLocks noGrp="1"/>
          </p:cNvSpPr>
          <p:nvPr>
            <p:ph type="sldNum" sz="quarter" idx="12"/>
          </p:nvPr>
        </p:nvSpPr>
        <p:spPr/>
        <p:txBody>
          <a:bodyPr/>
          <a:lstStyle/>
          <a:p>
            <a:fld id="{19230ED2-5511-4019-8D78-AF96C8A4432A}" type="slidenum">
              <a:rPr lang="en-US" smtClean="0"/>
              <a:t>58</a:t>
            </a:fld>
            <a:endParaRPr lang="en-US"/>
          </a:p>
        </p:txBody>
      </p:sp>
    </p:spTree>
    <p:extLst>
      <p:ext uri="{BB962C8B-B14F-4D97-AF65-F5344CB8AC3E}">
        <p14:creationId xmlns:p14="http://schemas.microsoft.com/office/powerpoint/2010/main" val="98642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Try Dijkstra’s Algorithm:  A to J</a:t>
            </a:r>
          </a:p>
        </p:txBody>
      </p:sp>
      <p:sp>
        <p:nvSpPr>
          <p:cNvPr id="4" name="Footer Placeholder 3"/>
          <p:cNvSpPr>
            <a:spLocks noGrp="1"/>
          </p:cNvSpPr>
          <p:nvPr>
            <p:ph type="ftr" sz="quarter" idx="11"/>
          </p:nvPr>
        </p:nvSpPr>
        <p:spPr/>
        <p:txBody>
          <a:bodyPr/>
          <a:lstStyle/>
          <a:p>
            <a:r>
              <a:rPr lang="en-US"/>
              <a:t>Wolf GGS-675 Spring 2020</a:t>
            </a:r>
          </a:p>
        </p:txBody>
      </p:sp>
      <p:grpSp>
        <p:nvGrpSpPr>
          <p:cNvPr id="3" name="Group 2"/>
          <p:cNvGrpSpPr/>
          <p:nvPr/>
        </p:nvGrpSpPr>
        <p:grpSpPr>
          <a:xfrm>
            <a:off x="2156706" y="1847260"/>
            <a:ext cx="8272544" cy="3611037"/>
            <a:chOff x="920334" y="1847260"/>
            <a:chExt cx="8272544" cy="3611037"/>
          </a:xfrm>
        </p:grpSpPr>
        <p:cxnSp>
          <p:nvCxnSpPr>
            <p:cNvPr id="6" name="Straight Connector 5"/>
            <p:cNvCxnSpPr>
              <a:stCxn id="18" idx="4"/>
              <a:endCxn id="20" idx="0"/>
            </p:cNvCxnSpPr>
            <p:nvPr/>
          </p:nvCxnSpPr>
          <p:spPr>
            <a:xfrm flipH="1">
              <a:off x="1256448" y="2522845"/>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1622913" y="1967661"/>
              <a:ext cx="3024543" cy="46662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99" idx="5"/>
              <a:endCxn id="19" idx="1"/>
            </p:cNvCxnSpPr>
            <p:nvPr/>
          </p:nvCxnSpPr>
          <p:spPr>
            <a:xfrm>
              <a:off x="3099725" y="3216450"/>
              <a:ext cx="1327334" cy="4534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0"/>
            </p:cNvCxnSpPr>
            <p:nvPr/>
          </p:nvCxnSpPr>
          <p:spPr>
            <a:xfrm flipH="1">
              <a:off x="4664727" y="2759502"/>
              <a:ext cx="318843" cy="81515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6"/>
              <a:endCxn id="19" idx="2"/>
            </p:cNvCxnSpPr>
            <p:nvPr/>
          </p:nvCxnSpPr>
          <p:spPr>
            <a:xfrm flipV="1">
              <a:off x="1592562" y="3899877"/>
              <a:ext cx="2736051" cy="15862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1494116" y="4288463"/>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5"/>
              <a:endCxn id="22" idx="1"/>
            </p:cNvCxnSpPr>
            <p:nvPr/>
          </p:nvCxnSpPr>
          <p:spPr>
            <a:xfrm>
              <a:off x="5221238" y="2664248"/>
              <a:ext cx="1122335" cy="557625"/>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4"/>
              <a:endCxn id="21" idx="7"/>
            </p:cNvCxnSpPr>
            <p:nvPr/>
          </p:nvCxnSpPr>
          <p:spPr>
            <a:xfrm flipH="1">
              <a:off x="3718334" y="4225096"/>
              <a:ext cx="946393" cy="6780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5000841" y="3451838"/>
              <a:ext cx="1244286" cy="4480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1" idx="0"/>
              <a:endCxn id="22" idx="4"/>
            </p:cNvCxnSpPr>
            <p:nvPr/>
          </p:nvCxnSpPr>
          <p:spPr>
            <a:xfrm flipH="1" flipV="1">
              <a:off x="6581241" y="3777057"/>
              <a:ext cx="448605" cy="9577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17355" y="3451838"/>
              <a:ext cx="1701741" cy="5147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49131" y="187240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328613" y="357465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920334" y="373327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144552" y="480785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245127" y="3126619"/>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520650" y="34080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647456" y="2109064"/>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523540" y="3718527"/>
              <a:ext cx="296876" cy="369332"/>
            </a:xfrm>
            <a:prstGeom prst="rect">
              <a:avLst/>
            </a:prstGeom>
          </p:spPr>
          <p:txBody>
            <a:bodyPr wrap="none">
              <a:spAutoFit/>
            </a:bodyPr>
            <a:lstStyle/>
            <a:p>
              <a:r>
                <a:rPr lang="en-US"/>
                <a:t>E</a:t>
              </a:r>
            </a:p>
          </p:txBody>
        </p:sp>
        <p:sp>
          <p:nvSpPr>
            <p:cNvPr id="28" name="Rectangle 27"/>
            <p:cNvSpPr/>
            <p:nvPr/>
          </p:nvSpPr>
          <p:spPr>
            <a:xfrm>
              <a:off x="4703649" y="4981543"/>
              <a:ext cx="301686" cy="369332"/>
            </a:xfrm>
            <a:prstGeom prst="rect">
              <a:avLst/>
            </a:prstGeom>
          </p:spPr>
          <p:txBody>
            <a:bodyPr wrap="none">
              <a:spAutoFit/>
            </a:bodyPr>
            <a:lstStyle/>
            <a:p>
              <a:r>
                <a:rPr lang="en-US"/>
                <a:t>9</a:t>
              </a:r>
            </a:p>
          </p:txBody>
        </p:sp>
        <p:sp>
          <p:nvSpPr>
            <p:cNvPr id="30" name="Rectangle 29"/>
            <p:cNvSpPr/>
            <p:nvPr/>
          </p:nvSpPr>
          <p:spPr>
            <a:xfrm>
              <a:off x="1034336" y="2968868"/>
              <a:ext cx="301686" cy="369332"/>
            </a:xfrm>
            <a:prstGeom prst="rect">
              <a:avLst/>
            </a:prstGeom>
          </p:spPr>
          <p:txBody>
            <a:bodyPr wrap="none">
              <a:spAutoFit/>
            </a:bodyPr>
            <a:lstStyle/>
            <a:p>
              <a:r>
                <a:rPr lang="en-US"/>
                <a:t>9</a:t>
              </a:r>
            </a:p>
          </p:txBody>
        </p:sp>
        <p:sp>
          <p:nvSpPr>
            <p:cNvPr id="31" name="Rectangle 30"/>
            <p:cNvSpPr/>
            <p:nvPr/>
          </p:nvSpPr>
          <p:spPr>
            <a:xfrm>
              <a:off x="3602750" y="2941953"/>
              <a:ext cx="301686" cy="369332"/>
            </a:xfrm>
            <a:prstGeom prst="rect">
              <a:avLst/>
            </a:prstGeom>
          </p:spPr>
          <p:txBody>
            <a:bodyPr wrap="none">
              <a:spAutoFit/>
            </a:bodyPr>
            <a:lstStyle/>
            <a:p>
              <a:r>
                <a:rPr lang="en-US"/>
                <a:t>6</a:t>
              </a:r>
            </a:p>
          </p:txBody>
        </p:sp>
        <p:sp>
          <p:nvSpPr>
            <p:cNvPr id="32" name="Rectangle 31"/>
            <p:cNvSpPr/>
            <p:nvPr/>
          </p:nvSpPr>
          <p:spPr>
            <a:xfrm>
              <a:off x="2112577" y="4349387"/>
              <a:ext cx="477913" cy="369332"/>
            </a:xfrm>
            <a:prstGeom prst="rect">
              <a:avLst/>
            </a:prstGeom>
          </p:spPr>
          <p:txBody>
            <a:bodyPr wrap="square">
              <a:spAutoFit/>
            </a:bodyPr>
            <a:lstStyle/>
            <a:p>
              <a:r>
                <a:rPr lang="en-US"/>
                <a:t>6</a:t>
              </a:r>
            </a:p>
          </p:txBody>
        </p:sp>
        <p:sp>
          <p:nvSpPr>
            <p:cNvPr id="33" name="Rectangle 32"/>
            <p:cNvSpPr/>
            <p:nvPr/>
          </p:nvSpPr>
          <p:spPr>
            <a:xfrm>
              <a:off x="3889844" y="4327375"/>
              <a:ext cx="301686" cy="369332"/>
            </a:xfrm>
            <a:prstGeom prst="rect">
              <a:avLst/>
            </a:prstGeom>
          </p:spPr>
          <p:txBody>
            <a:bodyPr wrap="none">
              <a:spAutoFit/>
            </a:bodyPr>
            <a:lstStyle/>
            <a:p>
              <a:r>
                <a:rPr lang="en-US"/>
                <a:t>7</a:t>
              </a:r>
            </a:p>
          </p:txBody>
        </p:sp>
        <p:sp>
          <p:nvSpPr>
            <p:cNvPr id="34" name="Rectangle 33"/>
            <p:cNvSpPr/>
            <p:nvPr/>
          </p:nvSpPr>
          <p:spPr>
            <a:xfrm>
              <a:off x="8130362" y="4481882"/>
              <a:ext cx="390288" cy="477842"/>
            </a:xfrm>
            <a:prstGeom prst="rect">
              <a:avLst/>
            </a:prstGeom>
          </p:spPr>
          <p:txBody>
            <a:bodyPr wrap="none">
              <a:spAutoFit/>
            </a:bodyPr>
            <a:lstStyle/>
            <a:p>
              <a:r>
                <a:rPr lang="en-US"/>
                <a:t>3</a:t>
              </a:r>
            </a:p>
          </p:txBody>
        </p:sp>
        <p:sp>
          <p:nvSpPr>
            <p:cNvPr id="35" name="Rectangle 34"/>
            <p:cNvSpPr/>
            <p:nvPr/>
          </p:nvSpPr>
          <p:spPr>
            <a:xfrm>
              <a:off x="2618559" y="3659514"/>
              <a:ext cx="301686" cy="369332"/>
            </a:xfrm>
            <a:prstGeom prst="rect">
              <a:avLst/>
            </a:prstGeom>
          </p:spPr>
          <p:txBody>
            <a:bodyPr wrap="none">
              <a:spAutoFit/>
            </a:bodyPr>
            <a:lstStyle/>
            <a:p>
              <a:r>
                <a:rPr lang="en-US"/>
                <a:t>8</a:t>
              </a:r>
            </a:p>
          </p:txBody>
        </p:sp>
        <p:sp>
          <p:nvSpPr>
            <p:cNvPr id="36" name="Rectangle 35"/>
            <p:cNvSpPr/>
            <p:nvPr/>
          </p:nvSpPr>
          <p:spPr>
            <a:xfrm>
              <a:off x="3102701" y="1847260"/>
              <a:ext cx="301686" cy="369332"/>
            </a:xfrm>
            <a:prstGeom prst="rect">
              <a:avLst/>
            </a:prstGeom>
          </p:spPr>
          <p:txBody>
            <a:bodyPr wrap="none">
              <a:spAutoFit/>
            </a:bodyPr>
            <a:lstStyle/>
            <a:p>
              <a:r>
                <a:rPr lang="en-US"/>
                <a:t>9</a:t>
              </a:r>
            </a:p>
          </p:txBody>
        </p:sp>
        <p:sp>
          <p:nvSpPr>
            <p:cNvPr id="37" name="Rectangle 36"/>
            <p:cNvSpPr/>
            <p:nvPr/>
          </p:nvSpPr>
          <p:spPr>
            <a:xfrm>
              <a:off x="5915947" y="1974063"/>
              <a:ext cx="301686" cy="369332"/>
            </a:xfrm>
            <a:prstGeom prst="rect">
              <a:avLst/>
            </a:prstGeom>
          </p:spPr>
          <p:txBody>
            <a:bodyPr wrap="none">
              <a:spAutoFit/>
            </a:bodyPr>
            <a:lstStyle/>
            <a:p>
              <a:r>
                <a:rPr lang="en-US"/>
                <a:t>8</a:t>
              </a:r>
            </a:p>
          </p:txBody>
        </p:sp>
        <p:sp>
          <p:nvSpPr>
            <p:cNvPr id="38" name="Rectangle 37"/>
            <p:cNvSpPr/>
            <p:nvPr/>
          </p:nvSpPr>
          <p:spPr>
            <a:xfrm>
              <a:off x="7963189" y="2570327"/>
              <a:ext cx="390288" cy="477842"/>
            </a:xfrm>
            <a:prstGeom prst="rect">
              <a:avLst/>
            </a:prstGeom>
          </p:spPr>
          <p:txBody>
            <a:bodyPr wrap="none">
              <a:spAutoFit/>
            </a:bodyPr>
            <a:lstStyle/>
            <a:p>
              <a:r>
                <a:rPr lang="en-US"/>
                <a:t>7</a:t>
              </a:r>
            </a:p>
          </p:txBody>
        </p:sp>
        <p:sp>
          <p:nvSpPr>
            <p:cNvPr id="39" name="Rectangle 38"/>
            <p:cNvSpPr/>
            <p:nvPr/>
          </p:nvSpPr>
          <p:spPr>
            <a:xfrm>
              <a:off x="4539989" y="2961674"/>
              <a:ext cx="301686" cy="369332"/>
            </a:xfrm>
            <a:prstGeom prst="rect">
              <a:avLst/>
            </a:prstGeom>
          </p:spPr>
          <p:txBody>
            <a:bodyPr wrap="none">
              <a:spAutoFit/>
            </a:bodyPr>
            <a:lstStyle/>
            <a:p>
              <a:r>
                <a:rPr lang="en-US"/>
                <a:t>3</a:t>
              </a:r>
            </a:p>
          </p:txBody>
        </p:sp>
        <p:sp>
          <p:nvSpPr>
            <p:cNvPr id="40" name="Rectangle 39"/>
            <p:cNvSpPr/>
            <p:nvPr/>
          </p:nvSpPr>
          <p:spPr>
            <a:xfrm>
              <a:off x="1883890" y="2655153"/>
              <a:ext cx="523219" cy="369332"/>
            </a:xfrm>
            <a:prstGeom prst="rect">
              <a:avLst/>
            </a:prstGeom>
          </p:spPr>
          <p:txBody>
            <a:bodyPr wrap="square">
              <a:spAutoFit/>
            </a:bodyPr>
            <a:lstStyle/>
            <a:p>
              <a:r>
                <a:rPr lang="en-US"/>
                <a:t>8</a:t>
              </a:r>
            </a:p>
          </p:txBody>
        </p:sp>
        <p:sp>
          <p:nvSpPr>
            <p:cNvPr id="41" name="Rectangle 40"/>
            <p:cNvSpPr/>
            <p:nvPr/>
          </p:nvSpPr>
          <p:spPr>
            <a:xfrm>
              <a:off x="5430906" y="3369058"/>
              <a:ext cx="301686" cy="369332"/>
            </a:xfrm>
            <a:prstGeom prst="rect">
              <a:avLst/>
            </a:prstGeom>
          </p:spPr>
          <p:txBody>
            <a:bodyPr wrap="none">
              <a:spAutoFit/>
            </a:bodyPr>
            <a:lstStyle/>
            <a:p>
              <a:r>
                <a:rPr lang="en-US"/>
                <a:t>5</a:t>
              </a:r>
            </a:p>
          </p:txBody>
        </p:sp>
        <p:sp>
          <p:nvSpPr>
            <p:cNvPr id="91" name="Oval 90"/>
            <p:cNvSpPr/>
            <p:nvPr/>
          </p:nvSpPr>
          <p:spPr>
            <a:xfrm>
              <a:off x="6693732" y="473476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51869" y="1942202"/>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1081160" y="3872742"/>
              <a:ext cx="422661" cy="477842"/>
            </a:xfrm>
            <a:prstGeom prst="rect">
              <a:avLst/>
            </a:prstGeom>
          </p:spPr>
          <p:txBody>
            <a:bodyPr wrap="none">
              <a:spAutoFit/>
            </a:bodyPr>
            <a:lstStyle/>
            <a:p>
              <a:r>
                <a:rPr lang="en-US"/>
                <a:t>D</a:t>
              </a:r>
            </a:p>
          </p:txBody>
        </p:sp>
        <p:sp>
          <p:nvSpPr>
            <p:cNvPr id="120" name="Rectangle 119"/>
            <p:cNvSpPr/>
            <p:nvPr/>
          </p:nvSpPr>
          <p:spPr>
            <a:xfrm>
              <a:off x="3331861" y="4954350"/>
              <a:ext cx="290464" cy="369332"/>
            </a:xfrm>
            <a:prstGeom prst="rect">
              <a:avLst/>
            </a:prstGeom>
          </p:spPr>
          <p:txBody>
            <a:bodyPr wrap="none">
              <a:spAutoFit/>
            </a:bodyPr>
            <a:lstStyle/>
            <a:p>
              <a:r>
                <a:rPr lang="en-US"/>
                <a:t>F</a:t>
              </a:r>
            </a:p>
          </p:txBody>
        </p:sp>
        <p:sp>
          <p:nvSpPr>
            <p:cNvPr id="121" name="Rectangle 120"/>
            <p:cNvSpPr/>
            <p:nvPr/>
          </p:nvSpPr>
          <p:spPr>
            <a:xfrm>
              <a:off x="6439059" y="3291366"/>
              <a:ext cx="328936" cy="369332"/>
            </a:xfrm>
            <a:prstGeom prst="rect">
              <a:avLst/>
            </a:prstGeom>
          </p:spPr>
          <p:txBody>
            <a:bodyPr wrap="none">
              <a:spAutoFit/>
            </a:bodyPr>
            <a:lstStyle/>
            <a:p>
              <a:r>
                <a:rPr lang="en-US"/>
                <a:t>H</a:t>
              </a:r>
            </a:p>
          </p:txBody>
        </p:sp>
        <p:sp>
          <p:nvSpPr>
            <p:cNvPr id="122" name="Rectangle 121"/>
            <p:cNvSpPr/>
            <p:nvPr/>
          </p:nvSpPr>
          <p:spPr>
            <a:xfrm>
              <a:off x="8694365" y="3553724"/>
              <a:ext cx="478813" cy="369332"/>
            </a:xfrm>
            <a:prstGeom prst="rect">
              <a:avLst/>
            </a:prstGeom>
          </p:spPr>
          <p:txBody>
            <a:bodyPr wrap="square">
              <a:spAutoFit/>
            </a:bodyPr>
            <a:lstStyle/>
            <a:p>
              <a:r>
                <a:rPr lang="en-US"/>
                <a:t>J</a:t>
              </a:r>
            </a:p>
          </p:txBody>
        </p:sp>
        <p:sp>
          <p:nvSpPr>
            <p:cNvPr id="27" name="Rectangle 26"/>
            <p:cNvSpPr/>
            <p:nvPr/>
          </p:nvSpPr>
          <p:spPr>
            <a:xfrm>
              <a:off x="6848668" y="4875320"/>
              <a:ext cx="479056" cy="369332"/>
            </a:xfrm>
            <a:prstGeom prst="rect">
              <a:avLst/>
            </a:prstGeom>
          </p:spPr>
          <p:txBody>
            <a:bodyPr wrap="square">
              <a:spAutoFit/>
            </a:bodyPr>
            <a:lstStyle/>
            <a:p>
              <a:r>
                <a:rPr lang="en-US" dirty="0"/>
                <a:t>I</a:t>
              </a:r>
            </a:p>
          </p:txBody>
        </p:sp>
        <p:sp>
          <p:nvSpPr>
            <p:cNvPr id="29" name="Rectangle 28"/>
            <p:cNvSpPr/>
            <p:nvPr/>
          </p:nvSpPr>
          <p:spPr>
            <a:xfrm>
              <a:off x="7130400" y="2151245"/>
              <a:ext cx="313915" cy="369332"/>
            </a:xfrm>
            <a:prstGeom prst="rect">
              <a:avLst/>
            </a:prstGeom>
          </p:spPr>
          <p:txBody>
            <a:bodyPr wrap="square">
              <a:spAutoFit/>
            </a:bodyPr>
            <a:lstStyle/>
            <a:p>
              <a:r>
                <a:rPr lang="en-US"/>
                <a:t>G</a:t>
              </a:r>
            </a:p>
          </p:txBody>
        </p:sp>
        <p:cxnSp>
          <p:nvCxnSpPr>
            <p:cNvPr id="125" name="Straight Connector 124"/>
            <p:cNvCxnSpPr>
              <a:stCxn id="22" idx="0"/>
              <a:endCxn id="92" idx="3"/>
            </p:cNvCxnSpPr>
            <p:nvPr/>
          </p:nvCxnSpPr>
          <p:spPr>
            <a:xfrm flipV="1">
              <a:off x="6581241" y="2497386"/>
              <a:ext cx="369074" cy="6292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5"/>
              <a:endCxn id="23" idx="0"/>
            </p:cNvCxnSpPr>
            <p:nvPr/>
          </p:nvCxnSpPr>
          <p:spPr>
            <a:xfrm>
              <a:off x="7425651" y="2497386"/>
              <a:ext cx="1431113" cy="910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365960" y="4058498"/>
              <a:ext cx="1490804" cy="10014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3718334" y="5289951"/>
              <a:ext cx="3073844" cy="730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6766512" y="3981285"/>
              <a:ext cx="301686" cy="369332"/>
            </a:xfrm>
            <a:prstGeom prst="rect">
              <a:avLst/>
            </a:prstGeom>
          </p:spPr>
          <p:txBody>
            <a:bodyPr wrap="none">
              <a:spAutoFit/>
            </a:bodyPr>
            <a:lstStyle/>
            <a:p>
              <a:r>
                <a:rPr lang="en-US"/>
                <a:t>2</a:t>
              </a:r>
            </a:p>
          </p:txBody>
        </p:sp>
        <p:cxnSp>
          <p:nvCxnSpPr>
            <p:cNvPr id="83" name="Straight Connector 82"/>
            <p:cNvCxnSpPr>
              <a:stCxn id="24" idx="6"/>
              <a:endCxn id="92" idx="2"/>
            </p:cNvCxnSpPr>
            <p:nvPr/>
          </p:nvCxnSpPr>
          <p:spPr>
            <a:xfrm flipV="1">
              <a:off x="5319684" y="2267421"/>
              <a:ext cx="1532185" cy="16686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7506684" y="3157387"/>
              <a:ext cx="301686" cy="369332"/>
            </a:xfrm>
            <a:prstGeom prst="rect">
              <a:avLst/>
            </a:prstGeom>
          </p:spPr>
          <p:txBody>
            <a:bodyPr wrap="none">
              <a:spAutoFit/>
            </a:bodyPr>
            <a:lstStyle/>
            <a:p>
              <a:r>
                <a:rPr lang="en-US"/>
                <a:t>3</a:t>
              </a:r>
            </a:p>
          </p:txBody>
        </p:sp>
        <p:sp>
          <p:nvSpPr>
            <p:cNvPr id="90" name="Rectangle 89"/>
            <p:cNvSpPr/>
            <p:nvPr/>
          </p:nvSpPr>
          <p:spPr>
            <a:xfrm>
              <a:off x="5801902" y="2669100"/>
              <a:ext cx="301686" cy="369332"/>
            </a:xfrm>
            <a:prstGeom prst="rect">
              <a:avLst/>
            </a:prstGeom>
          </p:spPr>
          <p:txBody>
            <a:bodyPr wrap="none">
              <a:spAutoFit/>
            </a:bodyPr>
            <a:lstStyle/>
            <a:p>
              <a:r>
                <a:rPr lang="en-US"/>
                <a:t>4</a:t>
              </a:r>
            </a:p>
          </p:txBody>
        </p:sp>
        <p:sp>
          <p:nvSpPr>
            <p:cNvPr id="93" name="Rectangle 92"/>
            <p:cNvSpPr/>
            <p:nvPr/>
          </p:nvSpPr>
          <p:spPr>
            <a:xfrm>
              <a:off x="6499728" y="2532092"/>
              <a:ext cx="301686" cy="369332"/>
            </a:xfrm>
            <a:prstGeom prst="rect">
              <a:avLst/>
            </a:prstGeom>
          </p:spPr>
          <p:txBody>
            <a:bodyPr wrap="none">
              <a:spAutoFit/>
            </a:bodyPr>
            <a:lstStyle/>
            <a:p>
              <a:r>
                <a:rPr lang="en-US"/>
                <a:t>3</a:t>
              </a:r>
            </a:p>
          </p:txBody>
        </p:sp>
        <p:cxnSp>
          <p:nvCxnSpPr>
            <p:cNvPr id="94" name="Straight Connector 93"/>
            <p:cNvCxnSpPr>
              <a:stCxn id="19" idx="5"/>
              <a:endCxn id="91" idx="2"/>
            </p:cNvCxnSpPr>
            <p:nvPr/>
          </p:nvCxnSpPr>
          <p:spPr>
            <a:xfrm>
              <a:off x="4902395" y="4129842"/>
              <a:ext cx="1791337" cy="93014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525943" y="266126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2720870" y="2805135"/>
              <a:ext cx="308098" cy="369332"/>
            </a:xfrm>
            <a:prstGeom prst="rect">
              <a:avLst/>
            </a:prstGeom>
          </p:spPr>
          <p:txBody>
            <a:bodyPr wrap="none">
              <a:spAutoFit/>
            </a:bodyPr>
            <a:lstStyle/>
            <a:p>
              <a:r>
                <a:rPr lang="en-US"/>
                <a:t>C</a:t>
              </a:r>
            </a:p>
          </p:txBody>
        </p:sp>
        <p:cxnSp>
          <p:nvCxnSpPr>
            <p:cNvPr id="101" name="Straight Connector 100"/>
            <p:cNvCxnSpPr>
              <a:stCxn id="18" idx="5"/>
              <a:endCxn id="99" idx="2"/>
            </p:cNvCxnSpPr>
            <p:nvPr/>
          </p:nvCxnSpPr>
          <p:spPr>
            <a:xfrm>
              <a:off x="1622913" y="2427591"/>
              <a:ext cx="903030" cy="5588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5651059" y="4234742"/>
              <a:ext cx="418704" cy="369332"/>
            </a:xfrm>
            <a:prstGeom prst="rect">
              <a:avLst/>
            </a:prstGeom>
          </p:spPr>
          <p:txBody>
            <a:bodyPr wrap="none">
              <a:spAutoFit/>
            </a:bodyPr>
            <a:lstStyle/>
            <a:p>
              <a:r>
                <a:rPr lang="en-US"/>
                <a:t>11</a:t>
              </a:r>
            </a:p>
          </p:txBody>
        </p:sp>
      </p:grpSp>
      <p:sp>
        <p:nvSpPr>
          <p:cNvPr id="5" name="Slide Number Placeholder 4">
            <a:extLst>
              <a:ext uri="{FF2B5EF4-FFF2-40B4-BE49-F238E27FC236}">
                <a16:creationId xmlns:a16="http://schemas.microsoft.com/office/drawing/2014/main" id="{662E4DFD-0BEF-4A74-A545-8696458D49A7}"/>
              </a:ext>
            </a:extLst>
          </p:cNvPr>
          <p:cNvSpPr>
            <a:spLocks noGrp="1"/>
          </p:cNvSpPr>
          <p:nvPr>
            <p:ph type="sldNum" sz="quarter" idx="12"/>
          </p:nvPr>
        </p:nvSpPr>
        <p:spPr/>
        <p:txBody>
          <a:bodyPr/>
          <a:lstStyle/>
          <a:p>
            <a:fld id="{19230ED2-5511-4019-8D78-AF96C8A4432A}" type="slidenum">
              <a:rPr lang="en-US" smtClean="0"/>
              <a:t>59</a:t>
            </a:fld>
            <a:endParaRPr lang="en-US"/>
          </a:p>
        </p:txBody>
      </p:sp>
      <p:sp>
        <p:nvSpPr>
          <p:cNvPr id="60" name="TextBox 59">
            <a:extLst>
              <a:ext uri="{FF2B5EF4-FFF2-40B4-BE49-F238E27FC236}">
                <a16:creationId xmlns:a16="http://schemas.microsoft.com/office/drawing/2014/main" id="{5B65906A-355C-470F-832D-2567BFC56028}"/>
              </a:ext>
            </a:extLst>
          </p:cNvPr>
          <p:cNvSpPr txBox="1"/>
          <p:nvPr/>
        </p:nvSpPr>
        <p:spPr>
          <a:xfrm>
            <a:off x="2377067" y="1872407"/>
            <a:ext cx="529312" cy="307777"/>
          </a:xfrm>
          <a:prstGeom prst="rect">
            <a:avLst/>
          </a:prstGeom>
          <a:noFill/>
        </p:spPr>
        <p:txBody>
          <a:bodyPr wrap="none" rtlCol="0">
            <a:spAutoFit/>
          </a:bodyPr>
          <a:lstStyle/>
          <a:p>
            <a:r>
              <a:rPr lang="en-US" sz="1400" b="1" dirty="0"/>
              <a:t>(-, 0)</a:t>
            </a:r>
          </a:p>
        </p:txBody>
      </p:sp>
      <p:sp>
        <p:nvSpPr>
          <p:cNvPr id="61" name="Isosceles Triangle 60">
            <a:extLst>
              <a:ext uri="{FF2B5EF4-FFF2-40B4-BE49-F238E27FC236}">
                <a16:creationId xmlns:a16="http://schemas.microsoft.com/office/drawing/2014/main" id="{40BC2F93-5B31-4F4A-9FDF-67CD4D940D4B}"/>
              </a:ext>
            </a:extLst>
          </p:cNvPr>
          <p:cNvSpPr/>
          <p:nvPr/>
        </p:nvSpPr>
        <p:spPr>
          <a:xfrm>
            <a:off x="3502642" y="153787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2" name="Isosceles Triangle 61">
            <a:extLst>
              <a:ext uri="{FF2B5EF4-FFF2-40B4-BE49-F238E27FC236}">
                <a16:creationId xmlns:a16="http://schemas.microsoft.com/office/drawing/2014/main" id="{57F35C13-3AEE-405B-9586-D83EA4278C45}"/>
              </a:ext>
            </a:extLst>
          </p:cNvPr>
          <p:cNvSpPr/>
          <p:nvPr/>
        </p:nvSpPr>
        <p:spPr>
          <a:xfrm>
            <a:off x="3195973" y="2178878"/>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a:t>
            </a:r>
          </a:p>
        </p:txBody>
      </p:sp>
      <p:sp>
        <p:nvSpPr>
          <p:cNvPr id="63" name="Isosceles Triangle 62">
            <a:extLst>
              <a:ext uri="{FF2B5EF4-FFF2-40B4-BE49-F238E27FC236}">
                <a16:creationId xmlns:a16="http://schemas.microsoft.com/office/drawing/2014/main" id="{EA494503-0697-42A4-A98A-3D4F1234903F}"/>
              </a:ext>
            </a:extLst>
          </p:cNvPr>
          <p:cNvSpPr/>
          <p:nvPr/>
        </p:nvSpPr>
        <p:spPr>
          <a:xfrm>
            <a:off x="1475150" y="293152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p>
        </p:txBody>
      </p:sp>
      <p:sp>
        <p:nvSpPr>
          <p:cNvPr id="64" name="TextBox 63">
            <a:extLst>
              <a:ext uri="{FF2B5EF4-FFF2-40B4-BE49-F238E27FC236}">
                <a16:creationId xmlns:a16="http://schemas.microsoft.com/office/drawing/2014/main" id="{6969F964-4F34-4935-AD65-AF2B551D397F}"/>
              </a:ext>
            </a:extLst>
          </p:cNvPr>
          <p:cNvSpPr txBox="1"/>
          <p:nvPr/>
        </p:nvSpPr>
        <p:spPr>
          <a:xfrm>
            <a:off x="3854161" y="2687881"/>
            <a:ext cx="585994" cy="307777"/>
          </a:xfrm>
          <a:prstGeom prst="rect">
            <a:avLst/>
          </a:prstGeom>
          <a:noFill/>
        </p:spPr>
        <p:txBody>
          <a:bodyPr wrap="none" rtlCol="0">
            <a:spAutoFit/>
          </a:bodyPr>
          <a:lstStyle/>
          <a:p>
            <a:r>
              <a:rPr lang="en-US" sz="1400" b="1" dirty="0"/>
              <a:t>(A, 8)</a:t>
            </a:r>
          </a:p>
        </p:txBody>
      </p:sp>
      <p:sp>
        <p:nvSpPr>
          <p:cNvPr id="65" name="TextBox 64">
            <a:extLst>
              <a:ext uri="{FF2B5EF4-FFF2-40B4-BE49-F238E27FC236}">
                <a16:creationId xmlns:a16="http://schemas.microsoft.com/office/drawing/2014/main" id="{EA1EE6EF-4697-4212-BE75-321ADC057849}"/>
              </a:ext>
            </a:extLst>
          </p:cNvPr>
          <p:cNvSpPr txBox="1"/>
          <p:nvPr/>
        </p:nvSpPr>
        <p:spPr>
          <a:xfrm>
            <a:off x="5928169" y="2083709"/>
            <a:ext cx="585994" cy="307777"/>
          </a:xfrm>
          <a:prstGeom prst="rect">
            <a:avLst/>
          </a:prstGeom>
          <a:noFill/>
        </p:spPr>
        <p:txBody>
          <a:bodyPr wrap="none" rtlCol="0">
            <a:spAutoFit/>
          </a:bodyPr>
          <a:lstStyle/>
          <a:p>
            <a:r>
              <a:rPr lang="en-US" sz="1400" b="1" dirty="0"/>
              <a:t>(A, 9)</a:t>
            </a:r>
          </a:p>
        </p:txBody>
      </p:sp>
      <p:sp>
        <p:nvSpPr>
          <p:cNvPr id="66" name="Isosceles Triangle 65">
            <a:extLst>
              <a:ext uri="{FF2B5EF4-FFF2-40B4-BE49-F238E27FC236}">
                <a16:creationId xmlns:a16="http://schemas.microsoft.com/office/drawing/2014/main" id="{B17EABC3-453E-4D03-A65C-E6FFC4C8674E}"/>
              </a:ext>
            </a:extLst>
          </p:cNvPr>
          <p:cNvSpPr/>
          <p:nvPr/>
        </p:nvSpPr>
        <p:spPr>
          <a:xfrm>
            <a:off x="4583083" y="255117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14</a:t>
            </a:r>
          </a:p>
        </p:txBody>
      </p:sp>
      <p:cxnSp>
        <p:nvCxnSpPr>
          <p:cNvPr id="67" name="Straight Connector 66">
            <a:extLst>
              <a:ext uri="{FF2B5EF4-FFF2-40B4-BE49-F238E27FC236}">
                <a16:creationId xmlns:a16="http://schemas.microsoft.com/office/drawing/2014/main" id="{F1519846-5151-4912-9A44-6BA469ABBBC3}"/>
              </a:ext>
            </a:extLst>
          </p:cNvPr>
          <p:cNvCxnSpPr>
            <a:cxnSpLocks/>
          </p:cNvCxnSpPr>
          <p:nvPr/>
        </p:nvCxnSpPr>
        <p:spPr>
          <a:xfrm flipV="1">
            <a:off x="3370790" y="2197901"/>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BAE1A9-5A7D-4C9F-9E74-753D0B49F805}"/>
              </a:ext>
            </a:extLst>
          </p:cNvPr>
          <p:cNvCxnSpPr>
            <a:cxnSpLocks/>
          </p:cNvCxnSpPr>
          <p:nvPr/>
        </p:nvCxnSpPr>
        <p:spPr>
          <a:xfrm flipV="1">
            <a:off x="3666845" y="1500412"/>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Isosceles Triangle 68">
            <a:extLst>
              <a:ext uri="{FF2B5EF4-FFF2-40B4-BE49-F238E27FC236}">
                <a16:creationId xmlns:a16="http://schemas.microsoft.com/office/drawing/2014/main" id="{E8AFA50E-95A4-46D8-AE88-AAFFD500EBFB}"/>
              </a:ext>
            </a:extLst>
          </p:cNvPr>
          <p:cNvSpPr/>
          <p:nvPr/>
        </p:nvSpPr>
        <p:spPr>
          <a:xfrm>
            <a:off x="7002775" y="155186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17</a:t>
            </a:r>
          </a:p>
        </p:txBody>
      </p:sp>
      <p:sp>
        <p:nvSpPr>
          <p:cNvPr id="70" name="Isosceles Triangle 69">
            <a:extLst>
              <a:ext uri="{FF2B5EF4-FFF2-40B4-BE49-F238E27FC236}">
                <a16:creationId xmlns:a16="http://schemas.microsoft.com/office/drawing/2014/main" id="{88CA7491-7B86-4A52-9724-DFF617EDA939}"/>
              </a:ext>
            </a:extLst>
          </p:cNvPr>
          <p:cNvSpPr/>
          <p:nvPr/>
        </p:nvSpPr>
        <p:spPr>
          <a:xfrm>
            <a:off x="6053576" y="2933555"/>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p>
        </p:txBody>
      </p:sp>
      <p:sp>
        <p:nvSpPr>
          <p:cNvPr id="71" name="TextBox 70">
            <a:extLst>
              <a:ext uri="{FF2B5EF4-FFF2-40B4-BE49-F238E27FC236}">
                <a16:creationId xmlns:a16="http://schemas.microsoft.com/office/drawing/2014/main" id="{44419C78-E3CB-422B-BB1E-B3E9F5B56D75}"/>
              </a:ext>
            </a:extLst>
          </p:cNvPr>
          <p:cNvSpPr txBox="1"/>
          <p:nvPr/>
        </p:nvSpPr>
        <p:spPr>
          <a:xfrm>
            <a:off x="2223822" y="3722389"/>
            <a:ext cx="585994" cy="307777"/>
          </a:xfrm>
          <a:prstGeom prst="rect">
            <a:avLst/>
          </a:prstGeom>
          <a:noFill/>
        </p:spPr>
        <p:txBody>
          <a:bodyPr wrap="none" rtlCol="0">
            <a:spAutoFit/>
          </a:bodyPr>
          <a:lstStyle/>
          <a:p>
            <a:r>
              <a:rPr lang="en-US" sz="1400" b="1" dirty="0"/>
              <a:t>(A, 9)</a:t>
            </a:r>
          </a:p>
        </p:txBody>
      </p:sp>
      <p:sp>
        <p:nvSpPr>
          <p:cNvPr id="72" name="Isosceles Triangle 71">
            <a:extLst>
              <a:ext uri="{FF2B5EF4-FFF2-40B4-BE49-F238E27FC236}">
                <a16:creationId xmlns:a16="http://schemas.microsoft.com/office/drawing/2014/main" id="{80E829B2-ED01-4C6A-A038-2F727EF64D65}"/>
              </a:ext>
            </a:extLst>
          </p:cNvPr>
          <p:cNvSpPr/>
          <p:nvPr/>
        </p:nvSpPr>
        <p:spPr>
          <a:xfrm>
            <a:off x="4104488" y="334875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17</a:t>
            </a:r>
          </a:p>
        </p:txBody>
      </p:sp>
      <p:sp>
        <p:nvSpPr>
          <p:cNvPr id="73" name="Isosceles Triangle 72">
            <a:extLst>
              <a:ext uri="{FF2B5EF4-FFF2-40B4-BE49-F238E27FC236}">
                <a16:creationId xmlns:a16="http://schemas.microsoft.com/office/drawing/2014/main" id="{EB355552-057A-43F1-98F9-51B67E665590}"/>
              </a:ext>
            </a:extLst>
          </p:cNvPr>
          <p:cNvSpPr/>
          <p:nvPr/>
        </p:nvSpPr>
        <p:spPr>
          <a:xfrm>
            <a:off x="2773943" y="4655178"/>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15</a:t>
            </a:r>
          </a:p>
        </p:txBody>
      </p:sp>
      <p:cxnSp>
        <p:nvCxnSpPr>
          <p:cNvPr id="74" name="Straight Connector 73">
            <a:extLst>
              <a:ext uri="{FF2B5EF4-FFF2-40B4-BE49-F238E27FC236}">
                <a16:creationId xmlns:a16="http://schemas.microsoft.com/office/drawing/2014/main" id="{7F299002-3005-402F-BBD4-4B8B9DFDB3B6}"/>
              </a:ext>
            </a:extLst>
          </p:cNvPr>
          <p:cNvCxnSpPr>
            <a:cxnSpLocks/>
          </p:cNvCxnSpPr>
          <p:nvPr/>
        </p:nvCxnSpPr>
        <p:spPr>
          <a:xfrm flipV="1">
            <a:off x="1710696" y="2839819"/>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6479DE2-6BD8-44E7-BD1D-47C26429297C}"/>
              </a:ext>
            </a:extLst>
          </p:cNvPr>
          <p:cNvSpPr txBox="1"/>
          <p:nvPr/>
        </p:nvSpPr>
        <p:spPr>
          <a:xfrm>
            <a:off x="5608102" y="3561092"/>
            <a:ext cx="664990" cy="307777"/>
          </a:xfrm>
          <a:prstGeom prst="rect">
            <a:avLst/>
          </a:prstGeom>
          <a:noFill/>
        </p:spPr>
        <p:txBody>
          <a:bodyPr wrap="none" rtlCol="0">
            <a:spAutoFit/>
          </a:bodyPr>
          <a:lstStyle/>
          <a:p>
            <a:r>
              <a:rPr lang="en-US" sz="1400" b="1" dirty="0"/>
              <a:t>(B, 12)</a:t>
            </a:r>
          </a:p>
        </p:txBody>
      </p:sp>
      <p:cxnSp>
        <p:nvCxnSpPr>
          <p:cNvPr id="76" name="Straight Connector 75">
            <a:extLst>
              <a:ext uri="{FF2B5EF4-FFF2-40B4-BE49-F238E27FC236}">
                <a16:creationId xmlns:a16="http://schemas.microsoft.com/office/drawing/2014/main" id="{8DF70E0F-50B8-42F5-8A51-29495E2E06E7}"/>
              </a:ext>
            </a:extLst>
          </p:cNvPr>
          <p:cNvCxnSpPr>
            <a:cxnSpLocks/>
          </p:cNvCxnSpPr>
          <p:nvPr/>
        </p:nvCxnSpPr>
        <p:spPr>
          <a:xfrm flipV="1">
            <a:off x="6325115" y="2866689"/>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Isosceles Triangle 76">
            <a:extLst>
              <a:ext uri="{FF2B5EF4-FFF2-40B4-BE49-F238E27FC236}">
                <a16:creationId xmlns:a16="http://schemas.microsoft.com/office/drawing/2014/main" id="{38FD91CF-7960-490B-8A75-AF62026B9974}"/>
              </a:ext>
            </a:extLst>
          </p:cNvPr>
          <p:cNvSpPr/>
          <p:nvPr/>
        </p:nvSpPr>
        <p:spPr>
          <a:xfrm>
            <a:off x="6349043" y="4440367"/>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23</a:t>
            </a:r>
          </a:p>
        </p:txBody>
      </p:sp>
      <p:sp>
        <p:nvSpPr>
          <p:cNvPr id="78" name="Isosceles Triangle 77">
            <a:extLst>
              <a:ext uri="{FF2B5EF4-FFF2-40B4-BE49-F238E27FC236}">
                <a16:creationId xmlns:a16="http://schemas.microsoft.com/office/drawing/2014/main" id="{91D04D76-E902-4C5C-8A33-8D79D9FEC4C8}"/>
              </a:ext>
            </a:extLst>
          </p:cNvPr>
          <p:cNvSpPr/>
          <p:nvPr/>
        </p:nvSpPr>
        <p:spPr>
          <a:xfrm>
            <a:off x="5414945" y="4330493"/>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19</a:t>
            </a:r>
          </a:p>
        </p:txBody>
      </p:sp>
      <p:sp>
        <p:nvSpPr>
          <p:cNvPr id="79" name="Isosceles Triangle 78">
            <a:extLst>
              <a:ext uri="{FF2B5EF4-FFF2-40B4-BE49-F238E27FC236}">
                <a16:creationId xmlns:a16="http://schemas.microsoft.com/office/drawing/2014/main" id="{38ED6192-205D-4788-8CD7-BACDA7181491}"/>
              </a:ext>
            </a:extLst>
          </p:cNvPr>
          <p:cNvSpPr/>
          <p:nvPr/>
        </p:nvSpPr>
        <p:spPr>
          <a:xfrm>
            <a:off x="6755070" y="3615123"/>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17</a:t>
            </a:r>
          </a:p>
        </p:txBody>
      </p:sp>
      <p:sp>
        <p:nvSpPr>
          <p:cNvPr id="80" name="TextBox 79">
            <a:extLst>
              <a:ext uri="{FF2B5EF4-FFF2-40B4-BE49-F238E27FC236}">
                <a16:creationId xmlns:a16="http://schemas.microsoft.com/office/drawing/2014/main" id="{0A89BDE5-5259-44A0-84A5-E8C3C2BE33DC}"/>
              </a:ext>
            </a:extLst>
          </p:cNvPr>
          <p:cNvSpPr txBox="1"/>
          <p:nvPr/>
        </p:nvSpPr>
        <p:spPr>
          <a:xfrm>
            <a:off x="4390740" y="4775784"/>
            <a:ext cx="676019" cy="307777"/>
          </a:xfrm>
          <a:prstGeom prst="rect">
            <a:avLst/>
          </a:prstGeom>
          <a:noFill/>
        </p:spPr>
        <p:txBody>
          <a:bodyPr wrap="none" rtlCol="0">
            <a:spAutoFit/>
          </a:bodyPr>
          <a:lstStyle/>
          <a:p>
            <a:r>
              <a:rPr lang="en-US" sz="1400" b="1" dirty="0"/>
              <a:t>(D, 15)</a:t>
            </a:r>
          </a:p>
        </p:txBody>
      </p:sp>
      <p:sp>
        <p:nvSpPr>
          <p:cNvPr id="81" name="Isosceles Triangle 80">
            <a:extLst>
              <a:ext uri="{FF2B5EF4-FFF2-40B4-BE49-F238E27FC236}">
                <a16:creationId xmlns:a16="http://schemas.microsoft.com/office/drawing/2014/main" id="{8222D5E4-CF32-41E5-9E01-4825610A2D5B}"/>
              </a:ext>
            </a:extLst>
          </p:cNvPr>
          <p:cNvSpPr/>
          <p:nvPr/>
        </p:nvSpPr>
        <p:spPr>
          <a:xfrm>
            <a:off x="6317558" y="5382723"/>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24</a:t>
            </a:r>
          </a:p>
        </p:txBody>
      </p:sp>
      <p:sp>
        <p:nvSpPr>
          <p:cNvPr id="82" name="Isosceles Triangle 81">
            <a:extLst>
              <a:ext uri="{FF2B5EF4-FFF2-40B4-BE49-F238E27FC236}">
                <a16:creationId xmlns:a16="http://schemas.microsoft.com/office/drawing/2014/main" id="{A5BB4E1D-8644-45F0-AAF2-7508BCB07D81}"/>
              </a:ext>
            </a:extLst>
          </p:cNvPr>
          <p:cNvSpPr/>
          <p:nvPr/>
        </p:nvSpPr>
        <p:spPr>
          <a:xfrm>
            <a:off x="6994347" y="232988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13</a:t>
            </a:r>
          </a:p>
        </p:txBody>
      </p:sp>
      <p:sp>
        <p:nvSpPr>
          <p:cNvPr id="84" name="Isosceles Triangle 83">
            <a:extLst>
              <a:ext uri="{FF2B5EF4-FFF2-40B4-BE49-F238E27FC236}">
                <a16:creationId xmlns:a16="http://schemas.microsoft.com/office/drawing/2014/main" id="{B24105B8-C12F-4288-90C3-B345A1D24AF0}"/>
              </a:ext>
            </a:extLst>
          </p:cNvPr>
          <p:cNvSpPr/>
          <p:nvPr/>
        </p:nvSpPr>
        <p:spPr>
          <a:xfrm>
            <a:off x="8582266" y="347452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16</a:t>
            </a:r>
          </a:p>
        </p:txBody>
      </p:sp>
      <p:sp>
        <p:nvSpPr>
          <p:cNvPr id="85" name="TextBox 84">
            <a:extLst>
              <a:ext uri="{FF2B5EF4-FFF2-40B4-BE49-F238E27FC236}">
                <a16:creationId xmlns:a16="http://schemas.microsoft.com/office/drawing/2014/main" id="{F5127D4E-9322-4FCA-96D6-118DC8CB05CB}"/>
              </a:ext>
            </a:extLst>
          </p:cNvPr>
          <p:cNvSpPr txBox="1"/>
          <p:nvPr/>
        </p:nvSpPr>
        <p:spPr>
          <a:xfrm>
            <a:off x="7531008" y="3135404"/>
            <a:ext cx="664990" cy="307777"/>
          </a:xfrm>
          <a:prstGeom prst="rect">
            <a:avLst/>
          </a:prstGeom>
          <a:noFill/>
        </p:spPr>
        <p:txBody>
          <a:bodyPr wrap="none" rtlCol="0">
            <a:spAutoFit/>
          </a:bodyPr>
          <a:lstStyle/>
          <a:p>
            <a:r>
              <a:rPr lang="en-US" sz="1400" b="1" dirty="0"/>
              <a:t>(B, 13)</a:t>
            </a:r>
          </a:p>
        </p:txBody>
      </p:sp>
      <p:sp>
        <p:nvSpPr>
          <p:cNvPr id="86" name="Isosceles Triangle 85">
            <a:extLst>
              <a:ext uri="{FF2B5EF4-FFF2-40B4-BE49-F238E27FC236}">
                <a16:creationId xmlns:a16="http://schemas.microsoft.com/office/drawing/2014/main" id="{24AE9251-F4E7-4B5B-8B07-E95D391FDF80}"/>
              </a:ext>
            </a:extLst>
          </p:cNvPr>
          <p:cNvSpPr/>
          <p:nvPr/>
        </p:nvSpPr>
        <p:spPr>
          <a:xfrm>
            <a:off x="7979045" y="2634216"/>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16</a:t>
            </a:r>
          </a:p>
        </p:txBody>
      </p:sp>
      <p:sp>
        <p:nvSpPr>
          <p:cNvPr id="87" name="Isosceles Triangle 86">
            <a:extLst>
              <a:ext uri="{FF2B5EF4-FFF2-40B4-BE49-F238E27FC236}">
                <a16:creationId xmlns:a16="http://schemas.microsoft.com/office/drawing/2014/main" id="{36826FA8-CAEE-42F3-8345-59FD995956EF}"/>
              </a:ext>
            </a:extLst>
          </p:cNvPr>
          <p:cNvSpPr/>
          <p:nvPr/>
        </p:nvSpPr>
        <p:spPr>
          <a:xfrm>
            <a:off x="8170098" y="4130720"/>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15</a:t>
            </a:r>
          </a:p>
        </p:txBody>
      </p:sp>
      <p:sp>
        <p:nvSpPr>
          <p:cNvPr id="88" name="TextBox 87">
            <a:extLst>
              <a:ext uri="{FF2B5EF4-FFF2-40B4-BE49-F238E27FC236}">
                <a16:creationId xmlns:a16="http://schemas.microsoft.com/office/drawing/2014/main" id="{F82DA408-6E45-480D-97EC-4BD8FA6C44BA}"/>
              </a:ext>
            </a:extLst>
          </p:cNvPr>
          <p:cNvSpPr txBox="1"/>
          <p:nvPr/>
        </p:nvSpPr>
        <p:spPr>
          <a:xfrm>
            <a:off x="7946447" y="4755446"/>
            <a:ext cx="679994" cy="307777"/>
          </a:xfrm>
          <a:prstGeom prst="rect">
            <a:avLst/>
          </a:prstGeom>
          <a:noFill/>
        </p:spPr>
        <p:txBody>
          <a:bodyPr wrap="none" rtlCol="0">
            <a:spAutoFit/>
          </a:bodyPr>
          <a:lstStyle/>
          <a:p>
            <a:r>
              <a:rPr lang="en-US" sz="1400" b="1" dirty="0"/>
              <a:t>(H, 15)</a:t>
            </a:r>
          </a:p>
        </p:txBody>
      </p:sp>
      <p:sp>
        <p:nvSpPr>
          <p:cNvPr id="95" name="TextBox 94">
            <a:extLst>
              <a:ext uri="{FF2B5EF4-FFF2-40B4-BE49-F238E27FC236}">
                <a16:creationId xmlns:a16="http://schemas.microsoft.com/office/drawing/2014/main" id="{AAC1D98F-99FE-4A32-8881-A0FD51524A78}"/>
              </a:ext>
            </a:extLst>
          </p:cNvPr>
          <p:cNvSpPr txBox="1"/>
          <p:nvPr/>
        </p:nvSpPr>
        <p:spPr>
          <a:xfrm>
            <a:off x="9769282" y="3392385"/>
            <a:ext cx="679994" cy="307777"/>
          </a:xfrm>
          <a:prstGeom prst="rect">
            <a:avLst/>
          </a:prstGeom>
          <a:noFill/>
        </p:spPr>
        <p:txBody>
          <a:bodyPr wrap="none" rtlCol="0">
            <a:spAutoFit/>
          </a:bodyPr>
          <a:lstStyle/>
          <a:p>
            <a:r>
              <a:rPr lang="en-US" sz="1400" b="1" dirty="0"/>
              <a:t>(H, 16)</a:t>
            </a:r>
          </a:p>
        </p:txBody>
      </p:sp>
      <p:sp>
        <p:nvSpPr>
          <p:cNvPr id="96" name="Isosceles Triangle 95">
            <a:extLst>
              <a:ext uri="{FF2B5EF4-FFF2-40B4-BE49-F238E27FC236}">
                <a16:creationId xmlns:a16="http://schemas.microsoft.com/office/drawing/2014/main" id="{68E08CC4-DDAF-4DB2-8BE3-79DB6D8DDF21}"/>
              </a:ext>
            </a:extLst>
          </p:cNvPr>
          <p:cNvSpPr/>
          <p:nvPr/>
        </p:nvSpPr>
        <p:spPr>
          <a:xfrm>
            <a:off x="9587045" y="2476568"/>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23</a:t>
            </a:r>
          </a:p>
        </p:txBody>
      </p:sp>
      <p:sp>
        <p:nvSpPr>
          <p:cNvPr id="97" name="Isosceles Triangle 96">
            <a:extLst>
              <a:ext uri="{FF2B5EF4-FFF2-40B4-BE49-F238E27FC236}">
                <a16:creationId xmlns:a16="http://schemas.microsoft.com/office/drawing/2014/main" id="{2AEBFB38-CAF9-48BC-B5AD-DF845016B79C}"/>
              </a:ext>
            </a:extLst>
          </p:cNvPr>
          <p:cNvSpPr/>
          <p:nvPr/>
        </p:nvSpPr>
        <p:spPr>
          <a:xfrm>
            <a:off x="9031124" y="4755829"/>
            <a:ext cx="768348" cy="42962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18</a:t>
            </a:r>
          </a:p>
        </p:txBody>
      </p:sp>
      <p:sp>
        <p:nvSpPr>
          <p:cNvPr id="98" name="TextBox 97">
            <a:extLst>
              <a:ext uri="{FF2B5EF4-FFF2-40B4-BE49-F238E27FC236}">
                <a16:creationId xmlns:a16="http://schemas.microsoft.com/office/drawing/2014/main" id="{4397084E-4CF5-4424-9418-D0C7965B0A91}"/>
              </a:ext>
            </a:extLst>
          </p:cNvPr>
          <p:cNvSpPr txBox="1"/>
          <p:nvPr/>
        </p:nvSpPr>
        <p:spPr>
          <a:xfrm>
            <a:off x="8130134" y="1951584"/>
            <a:ext cx="679994" cy="307777"/>
          </a:xfrm>
          <a:prstGeom prst="rect">
            <a:avLst/>
          </a:prstGeom>
          <a:noFill/>
        </p:spPr>
        <p:txBody>
          <a:bodyPr wrap="none" rtlCol="0">
            <a:spAutoFit/>
          </a:bodyPr>
          <a:lstStyle/>
          <a:p>
            <a:r>
              <a:rPr lang="en-US" sz="1400" b="1" dirty="0"/>
              <a:t>(H, 16)</a:t>
            </a:r>
          </a:p>
        </p:txBody>
      </p:sp>
      <p:cxnSp>
        <p:nvCxnSpPr>
          <p:cNvPr id="102" name="Straight Connector 101">
            <a:extLst>
              <a:ext uri="{FF2B5EF4-FFF2-40B4-BE49-F238E27FC236}">
                <a16:creationId xmlns:a16="http://schemas.microsoft.com/office/drawing/2014/main" id="{03907C36-45B4-4E10-9734-FE247754ED70}"/>
              </a:ext>
            </a:extLst>
          </p:cNvPr>
          <p:cNvCxnSpPr>
            <a:cxnSpLocks/>
          </p:cNvCxnSpPr>
          <p:nvPr/>
        </p:nvCxnSpPr>
        <p:spPr>
          <a:xfrm flipV="1">
            <a:off x="8840568" y="352408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998B527-BA0C-4C5E-A287-55CBF815808F}"/>
              </a:ext>
            </a:extLst>
          </p:cNvPr>
          <p:cNvCxnSpPr>
            <a:cxnSpLocks/>
          </p:cNvCxnSpPr>
          <p:nvPr/>
        </p:nvCxnSpPr>
        <p:spPr>
          <a:xfrm flipV="1">
            <a:off x="3002720" y="4718719"/>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CDDAEDB-CF98-4610-839F-5FB48167FFD8}"/>
              </a:ext>
            </a:extLst>
          </p:cNvPr>
          <p:cNvCxnSpPr>
            <a:cxnSpLocks/>
          </p:cNvCxnSpPr>
          <p:nvPr/>
        </p:nvCxnSpPr>
        <p:spPr>
          <a:xfrm flipV="1">
            <a:off x="7270029" y="2380366"/>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6B585A4-66BF-45D8-9583-F89124541173}"/>
              </a:ext>
            </a:extLst>
          </p:cNvPr>
          <p:cNvCxnSpPr>
            <a:cxnSpLocks/>
          </p:cNvCxnSpPr>
          <p:nvPr/>
        </p:nvCxnSpPr>
        <p:spPr>
          <a:xfrm flipV="1">
            <a:off x="8408282" y="4120393"/>
            <a:ext cx="364250" cy="5813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356BCF4-FC9D-4EC1-ABA3-F7FBF446235B}"/>
              </a:ext>
            </a:extLst>
          </p:cNvPr>
          <p:cNvSpPr txBox="1"/>
          <p:nvPr/>
        </p:nvSpPr>
        <p:spPr>
          <a:xfrm>
            <a:off x="489936" y="5050872"/>
            <a:ext cx="1999265" cy="830997"/>
          </a:xfrm>
          <a:prstGeom prst="rect">
            <a:avLst/>
          </a:prstGeom>
          <a:noFill/>
        </p:spPr>
        <p:txBody>
          <a:bodyPr wrap="none" rtlCol="0">
            <a:spAutoFit/>
          </a:bodyPr>
          <a:lstStyle/>
          <a:p>
            <a:r>
              <a:rPr lang="en-US" sz="2400" b="1" dirty="0"/>
              <a:t>Path:</a:t>
            </a:r>
          </a:p>
          <a:p>
            <a:r>
              <a:rPr lang="en-US" sz="2400" b="1" dirty="0"/>
              <a:t>A -&gt; B -&gt; H -&gt; J</a:t>
            </a:r>
          </a:p>
        </p:txBody>
      </p:sp>
    </p:spTree>
    <p:extLst>
      <p:ext uri="{BB962C8B-B14F-4D97-AF65-F5344CB8AC3E}">
        <p14:creationId xmlns:p14="http://schemas.microsoft.com/office/powerpoint/2010/main" val="15973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6</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strike="sngStrike" dirty="0"/>
              <a:t>E – G = 5</a:t>
            </a:r>
          </a:p>
          <a:p>
            <a:r>
              <a:rPr lang="en-US" dirty="0"/>
              <a:t>A – C = 6</a:t>
            </a:r>
          </a:p>
          <a:p>
            <a:r>
              <a:rPr lang="en-US" dirty="0"/>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42619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7</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strike="sngStrike" dirty="0"/>
              <a:t>E – G = 5</a:t>
            </a:r>
          </a:p>
          <a:p>
            <a:r>
              <a:rPr lang="en-US" dirty="0">
                <a:highlight>
                  <a:srgbClr val="FFFF00"/>
                </a:highlight>
              </a:rPr>
              <a:t>A – C = 6</a:t>
            </a:r>
          </a:p>
          <a:p>
            <a:r>
              <a:rPr lang="en-US" dirty="0"/>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12689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8</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dirty="0"/>
              <a:t>E – G = 5</a:t>
            </a:r>
          </a:p>
          <a:p>
            <a:r>
              <a:rPr lang="en-US" dirty="0"/>
              <a:t>A – C = 6</a:t>
            </a:r>
          </a:p>
          <a:p>
            <a:r>
              <a:rPr lang="en-US" dirty="0">
                <a:highlight>
                  <a:srgbClr val="FFFF00"/>
                </a:highlight>
              </a:rPr>
              <a:t>G – H = 6</a:t>
            </a:r>
          </a:p>
          <a:p>
            <a:r>
              <a:rPr lang="en-US" dirty="0"/>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260374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Kruskal’s Algorithm</a:t>
            </a:r>
          </a:p>
        </p:txBody>
      </p:sp>
      <p:sp>
        <p:nvSpPr>
          <p:cNvPr id="4" name="Footer Placeholder 3"/>
          <p:cNvSpPr>
            <a:spLocks noGrp="1"/>
          </p:cNvSpPr>
          <p:nvPr>
            <p:ph type="ftr" sz="quarter" idx="11"/>
          </p:nvPr>
        </p:nvSpPr>
        <p:spPr/>
        <p:txBody>
          <a:bodyPr/>
          <a:lstStyle/>
          <a:p>
            <a:r>
              <a:rPr lang="en-US"/>
              <a:t>Wolf GGS-675 Spring 2020</a:t>
            </a:r>
          </a:p>
        </p:txBody>
      </p:sp>
      <p:cxnSp>
        <p:nvCxnSpPr>
          <p:cNvPr id="6" name="Straight Connector 5"/>
          <p:cNvCxnSpPr>
            <a:stCxn id="18" idx="4"/>
            <a:endCxn id="20" idx="0"/>
          </p:cNvCxnSpPr>
          <p:nvPr/>
        </p:nvCxnSpPr>
        <p:spPr>
          <a:xfrm flipH="1">
            <a:off x="2582539" y="2534414"/>
            <a:ext cx="128797" cy="1210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18" idx="7"/>
            <a:endCxn id="24" idx="2"/>
          </p:cNvCxnSpPr>
          <p:nvPr/>
        </p:nvCxnSpPr>
        <p:spPr>
          <a:xfrm>
            <a:off x="2949004" y="1979230"/>
            <a:ext cx="1436482" cy="1118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18" idx="5"/>
            <a:endCxn id="19" idx="1"/>
          </p:cNvCxnSpPr>
          <p:nvPr/>
        </p:nvCxnSpPr>
        <p:spPr>
          <a:xfrm>
            <a:off x="2949004" y="2439160"/>
            <a:ext cx="1163002" cy="84681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4" idx="4"/>
            <a:endCxn id="19" idx="7"/>
          </p:cNvCxnSpPr>
          <p:nvPr/>
        </p:nvCxnSpPr>
        <p:spPr>
          <a:xfrm flipH="1">
            <a:off x="4587342" y="2416283"/>
            <a:ext cx="134258" cy="86968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0" idx="7"/>
            <a:endCxn id="19" idx="3"/>
          </p:cNvCxnSpPr>
          <p:nvPr/>
        </p:nvCxnSpPr>
        <p:spPr>
          <a:xfrm flipV="1">
            <a:off x="2820207" y="3745902"/>
            <a:ext cx="1291799" cy="9420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0" idx="5"/>
            <a:endCxn id="21" idx="2"/>
          </p:cNvCxnSpPr>
          <p:nvPr/>
        </p:nvCxnSpPr>
        <p:spPr>
          <a:xfrm>
            <a:off x="2820207" y="4300032"/>
            <a:ext cx="1650436" cy="8446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4" idx="6"/>
            <a:endCxn id="22" idx="1"/>
          </p:cNvCxnSpPr>
          <p:nvPr/>
        </p:nvCxnSpPr>
        <p:spPr>
          <a:xfrm>
            <a:off x="5057714" y="2091064"/>
            <a:ext cx="1341303" cy="4433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9" idx="5"/>
            <a:endCxn id="21" idx="1"/>
          </p:cNvCxnSpPr>
          <p:nvPr/>
        </p:nvCxnSpPr>
        <p:spPr>
          <a:xfrm flipH="1">
            <a:off x="4569089" y="3745902"/>
            <a:ext cx="18253" cy="11687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9" idx="6"/>
            <a:endCxn id="22" idx="2"/>
          </p:cNvCxnSpPr>
          <p:nvPr/>
        </p:nvCxnSpPr>
        <p:spPr>
          <a:xfrm flipV="1">
            <a:off x="4685788" y="2764379"/>
            <a:ext cx="1614783" cy="75155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21" idx="7"/>
            <a:endCxn id="22" idx="4"/>
          </p:cNvCxnSpPr>
          <p:nvPr/>
        </p:nvCxnSpPr>
        <p:spPr>
          <a:xfrm flipV="1">
            <a:off x="5044425" y="3089598"/>
            <a:ext cx="1592260" cy="182508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22" idx="6"/>
            <a:endCxn id="23" idx="1"/>
          </p:cNvCxnSpPr>
          <p:nvPr/>
        </p:nvCxnSpPr>
        <p:spPr>
          <a:xfrm>
            <a:off x="6972799" y="2764379"/>
            <a:ext cx="1284944" cy="8024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21" idx="6"/>
            <a:endCxn id="23" idx="3"/>
          </p:cNvCxnSpPr>
          <p:nvPr/>
        </p:nvCxnSpPr>
        <p:spPr>
          <a:xfrm flipV="1">
            <a:off x="5142871" y="4026781"/>
            <a:ext cx="3114872" cy="111786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2375222" y="1883976"/>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a:solidFill>
                  <a:schemeClr val="tx1"/>
                </a:solidFill>
              </a:rPr>
              <a:t>A</a:t>
            </a:r>
          </a:p>
        </p:txBody>
      </p:sp>
      <p:sp>
        <p:nvSpPr>
          <p:cNvPr id="19" name="Oval 18"/>
          <p:cNvSpPr/>
          <p:nvPr/>
        </p:nvSpPr>
        <p:spPr>
          <a:xfrm>
            <a:off x="4013560" y="319071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2246425" y="374484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470643" y="4819428"/>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300571" y="243916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159297" y="3471597"/>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85486" y="1765845"/>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B</a:t>
            </a:r>
          </a:p>
        </p:txBody>
      </p:sp>
      <p:sp>
        <p:nvSpPr>
          <p:cNvPr id="25" name="Rectangle 24"/>
          <p:cNvSpPr/>
          <p:nvPr/>
        </p:nvSpPr>
        <p:spPr>
          <a:xfrm>
            <a:off x="4217568" y="3296345"/>
            <a:ext cx="308098" cy="369332"/>
          </a:xfrm>
          <a:prstGeom prst="rect">
            <a:avLst/>
          </a:prstGeom>
        </p:spPr>
        <p:txBody>
          <a:bodyPr wrap="none">
            <a:spAutoFit/>
          </a:bodyPr>
          <a:lstStyle/>
          <a:p>
            <a:r>
              <a:rPr lang="en-US"/>
              <a:t>C</a:t>
            </a:r>
          </a:p>
        </p:txBody>
      </p:sp>
      <p:sp>
        <p:nvSpPr>
          <p:cNvPr id="28" name="Rectangle 27"/>
          <p:cNvSpPr/>
          <p:nvPr/>
        </p:nvSpPr>
        <p:spPr>
          <a:xfrm>
            <a:off x="6029740" y="4993112"/>
            <a:ext cx="301686" cy="369332"/>
          </a:xfrm>
          <a:prstGeom prst="rect">
            <a:avLst/>
          </a:prstGeom>
        </p:spPr>
        <p:txBody>
          <a:bodyPr wrap="none">
            <a:spAutoFit/>
          </a:bodyPr>
          <a:lstStyle/>
          <a:p>
            <a:r>
              <a:rPr lang="en-US" dirty="0"/>
              <a:t>9</a:t>
            </a:r>
          </a:p>
        </p:txBody>
      </p:sp>
      <p:sp>
        <p:nvSpPr>
          <p:cNvPr id="30" name="Rectangle 29"/>
          <p:cNvSpPr/>
          <p:nvPr/>
        </p:nvSpPr>
        <p:spPr>
          <a:xfrm>
            <a:off x="2360427" y="2980437"/>
            <a:ext cx="301686" cy="369332"/>
          </a:xfrm>
          <a:prstGeom prst="rect">
            <a:avLst/>
          </a:prstGeom>
        </p:spPr>
        <p:txBody>
          <a:bodyPr wrap="none">
            <a:spAutoFit/>
          </a:bodyPr>
          <a:lstStyle/>
          <a:p>
            <a:r>
              <a:rPr lang="en-US"/>
              <a:t>9</a:t>
            </a:r>
          </a:p>
        </p:txBody>
      </p:sp>
      <p:sp>
        <p:nvSpPr>
          <p:cNvPr id="31" name="Rectangle 30"/>
          <p:cNvSpPr/>
          <p:nvPr/>
        </p:nvSpPr>
        <p:spPr>
          <a:xfrm>
            <a:off x="3432798" y="2551997"/>
            <a:ext cx="301686" cy="369332"/>
          </a:xfrm>
          <a:prstGeom prst="rect">
            <a:avLst/>
          </a:prstGeom>
        </p:spPr>
        <p:txBody>
          <a:bodyPr wrap="none">
            <a:spAutoFit/>
          </a:bodyPr>
          <a:lstStyle/>
          <a:p>
            <a:r>
              <a:rPr lang="en-US"/>
              <a:t>6</a:t>
            </a:r>
          </a:p>
        </p:txBody>
      </p:sp>
      <p:sp>
        <p:nvSpPr>
          <p:cNvPr id="32" name="Rectangle 31"/>
          <p:cNvSpPr/>
          <p:nvPr/>
        </p:nvSpPr>
        <p:spPr>
          <a:xfrm>
            <a:off x="3046477" y="4730016"/>
            <a:ext cx="477913" cy="369332"/>
          </a:xfrm>
          <a:prstGeom prst="rect">
            <a:avLst/>
          </a:prstGeom>
        </p:spPr>
        <p:txBody>
          <a:bodyPr wrap="square">
            <a:spAutoFit/>
          </a:bodyPr>
          <a:lstStyle/>
          <a:p>
            <a:r>
              <a:rPr lang="en-US" dirty="0"/>
              <a:t>8</a:t>
            </a:r>
          </a:p>
        </p:txBody>
      </p:sp>
      <p:sp>
        <p:nvSpPr>
          <p:cNvPr id="33" name="Rectangle 32"/>
          <p:cNvSpPr/>
          <p:nvPr/>
        </p:nvSpPr>
        <p:spPr>
          <a:xfrm>
            <a:off x="4564334" y="4124877"/>
            <a:ext cx="301686" cy="369332"/>
          </a:xfrm>
          <a:prstGeom prst="rect">
            <a:avLst/>
          </a:prstGeom>
        </p:spPr>
        <p:txBody>
          <a:bodyPr wrap="none">
            <a:spAutoFit/>
          </a:bodyPr>
          <a:lstStyle/>
          <a:p>
            <a:r>
              <a:rPr lang="en-US"/>
              <a:t>8</a:t>
            </a:r>
          </a:p>
        </p:txBody>
      </p:sp>
      <p:sp>
        <p:nvSpPr>
          <p:cNvPr id="34" name="Rectangle 33"/>
          <p:cNvSpPr/>
          <p:nvPr/>
        </p:nvSpPr>
        <p:spPr>
          <a:xfrm>
            <a:off x="5937209" y="3883114"/>
            <a:ext cx="390288" cy="477842"/>
          </a:xfrm>
          <a:prstGeom prst="rect">
            <a:avLst/>
          </a:prstGeom>
        </p:spPr>
        <p:txBody>
          <a:bodyPr wrap="none">
            <a:spAutoFit/>
          </a:bodyPr>
          <a:lstStyle/>
          <a:p>
            <a:r>
              <a:rPr lang="en-US"/>
              <a:t>3</a:t>
            </a:r>
          </a:p>
        </p:txBody>
      </p:sp>
      <p:sp>
        <p:nvSpPr>
          <p:cNvPr id="35" name="Rectangle 34"/>
          <p:cNvSpPr/>
          <p:nvPr/>
        </p:nvSpPr>
        <p:spPr>
          <a:xfrm>
            <a:off x="5332063" y="2754479"/>
            <a:ext cx="301686" cy="369332"/>
          </a:xfrm>
          <a:prstGeom prst="rect">
            <a:avLst/>
          </a:prstGeom>
        </p:spPr>
        <p:txBody>
          <a:bodyPr wrap="none">
            <a:spAutoFit/>
          </a:bodyPr>
          <a:lstStyle/>
          <a:p>
            <a:r>
              <a:rPr lang="en-US"/>
              <a:t>8</a:t>
            </a:r>
          </a:p>
        </p:txBody>
      </p:sp>
      <p:sp>
        <p:nvSpPr>
          <p:cNvPr id="36" name="Rectangle 35"/>
          <p:cNvSpPr/>
          <p:nvPr/>
        </p:nvSpPr>
        <p:spPr>
          <a:xfrm>
            <a:off x="5689712" y="1985632"/>
            <a:ext cx="301686" cy="369332"/>
          </a:xfrm>
          <a:prstGeom prst="rect">
            <a:avLst/>
          </a:prstGeom>
        </p:spPr>
        <p:txBody>
          <a:bodyPr wrap="none">
            <a:spAutoFit/>
          </a:bodyPr>
          <a:lstStyle/>
          <a:p>
            <a:r>
              <a:rPr lang="en-US"/>
              <a:t>9</a:t>
            </a:r>
          </a:p>
        </p:txBody>
      </p:sp>
      <p:sp>
        <p:nvSpPr>
          <p:cNvPr id="37" name="Rectangle 36"/>
          <p:cNvSpPr/>
          <p:nvPr/>
        </p:nvSpPr>
        <p:spPr>
          <a:xfrm>
            <a:off x="7377502" y="2076520"/>
            <a:ext cx="301686" cy="369332"/>
          </a:xfrm>
          <a:prstGeom prst="rect">
            <a:avLst/>
          </a:prstGeom>
        </p:spPr>
        <p:txBody>
          <a:bodyPr wrap="none">
            <a:spAutoFit/>
          </a:bodyPr>
          <a:lstStyle/>
          <a:p>
            <a:r>
              <a:rPr lang="en-US"/>
              <a:t>8</a:t>
            </a:r>
          </a:p>
        </p:txBody>
      </p:sp>
      <p:sp>
        <p:nvSpPr>
          <p:cNvPr id="38" name="Rectangle 37"/>
          <p:cNvSpPr/>
          <p:nvPr/>
        </p:nvSpPr>
        <p:spPr>
          <a:xfrm>
            <a:off x="8514074" y="2859646"/>
            <a:ext cx="390288" cy="477842"/>
          </a:xfrm>
          <a:prstGeom prst="rect">
            <a:avLst/>
          </a:prstGeom>
        </p:spPr>
        <p:txBody>
          <a:bodyPr wrap="none">
            <a:spAutoFit/>
          </a:bodyPr>
          <a:lstStyle/>
          <a:p>
            <a:r>
              <a:rPr lang="en-US"/>
              <a:t>7</a:t>
            </a:r>
          </a:p>
        </p:txBody>
      </p:sp>
      <p:sp>
        <p:nvSpPr>
          <p:cNvPr id="39" name="Rectangle 38"/>
          <p:cNvSpPr/>
          <p:nvPr/>
        </p:nvSpPr>
        <p:spPr>
          <a:xfrm>
            <a:off x="4621871" y="2642705"/>
            <a:ext cx="301686" cy="369332"/>
          </a:xfrm>
          <a:prstGeom prst="rect">
            <a:avLst/>
          </a:prstGeom>
        </p:spPr>
        <p:txBody>
          <a:bodyPr wrap="none">
            <a:spAutoFit/>
          </a:bodyPr>
          <a:lstStyle/>
          <a:p>
            <a:r>
              <a:rPr lang="en-US"/>
              <a:t>3</a:t>
            </a:r>
          </a:p>
        </p:txBody>
      </p:sp>
      <p:sp>
        <p:nvSpPr>
          <p:cNvPr id="40" name="Rectangle 39"/>
          <p:cNvSpPr/>
          <p:nvPr/>
        </p:nvSpPr>
        <p:spPr>
          <a:xfrm>
            <a:off x="3472874" y="1675857"/>
            <a:ext cx="523219" cy="369332"/>
          </a:xfrm>
          <a:prstGeom prst="rect">
            <a:avLst/>
          </a:prstGeom>
        </p:spPr>
        <p:txBody>
          <a:bodyPr wrap="square">
            <a:spAutoFit/>
          </a:bodyPr>
          <a:lstStyle/>
          <a:p>
            <a:r>
              <a:rPr lang="en-US"/>
              <a:t>8</a:t>
            </a:r>
          </a:p>
        </p:txBody>
      </p:sp>
      <p:sp>
        <p:nvSpPr>
          <p:cNvPr id="41" name="Rectangle 40"/>
          <p:cNvSpPr/>
          <p:nvPr/>
        </p:nvSpPr>
        <p:spPr>
          <a:xfrm>
            <a:off x="7571218" y="2843005"/>
            <a:ext cx="301686" cy="369332"/>
          </a:xfrm>
          <a:prstGeom prst="rect">
            <a:avLst/>
          </a:prstGeom>
        </p:spPr>
        <p:txBody>
          <a:bodyPr wrap="none">
            <a:spAutoFit/>
          </a:bodyPr>
          <a:lstStyle/>
          <a:p>
            <a:r>
              <a:rPr lang="en-US"/>
              <a:t>5</a:t>
            </a:r>
          </a:p>
        </p:txBody>
      </p:sp>
      <p:sp>
        <p:nvSpPr>
          <p:cNvPr id="91" name="Oval 90"/>
          <p:cNvSpPr/>
          <p:nvPr/>
        </p:nvSpPr>
        <p:spPr>
          <a:xfrm>
            <a:off x="7041388" y="4720980"/>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8196624" y="1994481"/>
            <a:ext cx="672228" cy="650438"/>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2407251" y="3884311"/>
            <a:ext cx="422661" cy="477842"/>
          </a:xfrm>
          <a:prstGeom prst="rect">
            <a:avLst/>
          </a:prstGeom>
        </p:spPr>
        <p:txBody>
          <a:bodyPr wrap="none">
            <a:spAutoFit/>
          </a:bodyPr>
          <a:lstStyle/>
          <a:p>
            <a:r>
              <a:rPr lang="en-US"/>
              <a:t>D</a:t>
            </a:r>
          </a:p>
        </p:txBody>
      </p:sp>
      <p:sp>
        <p:nvSpPr>
          <p:cNvPr id="120" name="Rectangle 119"/>
          <p:cNvSpPr/>
          <p:nvPr/>
        </p:nvSpPr>
        <p:spPr>
          <a:xfrm>
            <a:off x="4657952" y="4965919"/>
            <a:ext cx="290464" cy="369332"/>
          </a:xfrm>
          <a:prstGeom prst="rect">
            <a:avLst/>
          </a:prstGeom>
        </p:spPr>
        <p:txBody>
          <a:bodyPr wrap="none">
            <a:spAutoFit/>
          </a:bodyPr>
          <a:lstStyle/>
          <a:p>
            <a:r>
              <a:rPr lang="en-US"/>
              <a:t>F</a:t>
            </a:r>
          </a:p>
        </p:txBody>
      </p:sp>
      <p:sp>
        <p:nvSpPr>
          <p:cNvPr id="121" name="Rectangle 120"/>
          <p:cNvSpPr/>
          <p:nvPr/>
        </p:nvSpPr>
        <p:spPr>
          <a:xfrm>
            <a:off x="6520381" y="2564179"/>
            <a:ext cx="296876" cy="369332"/>
          </a:xfrm>
          <a:prstGeom prst="rect">
            <a:avLst/>
          </a:prstGeom>
        </p:spPr>
        <p:txBody>
          <a:bodyPr wrap="none">
            <a:spAutoFit/>
          </a:bodyPr>
          <a:lstStyle/>
          <a:p>
            <a:r>
              <a:rPr lang="en-US"/>
              <a:t>E</a:t>
            </a:r>
          </a:p>
        </p:txBody>
      </p:sp>
      <p:sp>
        <p:nvSpPr>
          <p:cNvPr id="122" name="Rectangle 121"/>
          <p:cNvSpPr/>
          <p:nvPr/>
        </p:nvSpPr>
        <p:spPr>
          <a:xfrm>
            <a:off x="8352712" y="3568118"/>
            <a:ext cx="478813" cy="369332"/>
          </a:xfrm>
          <a:prstGeom prst="rect">
            <a:avLst/>
          </a:prstGeom>
        </p:spPr>
        <p:txBody>
          <a:bodyPr wrap="square">
            <a:spAutoFit/>
          </a:bodyPr>
          <a:lstStyle/>
          <a:p>
            <a:r>
              <a:rPr lang="en-US"/>
              <a:t>G</a:t>
            </a:r>
          </a:p>
        </p:txBody>
      </p:sp>
      <p:sp>
        <p:nvSpPr>
          <p:cNvPr id="27" name="Rectangle 26"/>
          <p:cNvSpPr/>
          <p:nvPr/>
        </p:nvSpPr>
        <p:spPr>
          <a:xfrm>
            <a:off x="7243005" y="4888701"/>
            <a:ext cx="479056" cy="369332"/>
          </a:xfrm>
          <a:prstGeom prst="rect">
            <a:avLst/>
          </a:prstGeom>
        </p:spPr>
        <p:txBody>
          <a:bodyPr wrap="square">
            <a:spAutoFit/>
          </a:bodyPr>
          <a:lstStyle/>
          <a:p>
            <a:r>
              <a:rPr lang="en-US"/>
              <a:t>H</a:t>
            </a:r>
          </a:p>
        </p:txBody>
      </p:sp>
      <p:sp>
        <p:nvSpPr>
          <p:cNvPr id="29" name="Rectangle 28"/>
          <p:cNvSpPr/>
          <p:nvPr/>
        </p:nvSpPr>
        <p:spPr>
          <a:xfrm>
            <a:off x="8456491" y="2162814"/>
            <a:ext cx="313915" cy="369332"/>
          </a:xfrm>
          <a:prstGeom prst="rect">
            <a:avLst/>
          </a:prstGeom>
        </p:spPr>
        <p:txBody>
          <a:bodyPr wrap="square">
            <a:spAutoFit/>
          </a:bodyPr>
          <a:lstStyle/>
          <a:p>
            <a:r>
              <a:rPr lang="en-US" dirty="0"/>
              <a:t>I</a:t>
            </a:r>
          </a:p>
        </p:txBody>
      </p:sp>
      <p:cxnSp>
        <p:nvCxnSpPr>
          <p:cNvPr id="125" name="Straight Connector 124"/>
          <p:cNvCxnSpPr>
            <a:stCxn id="22" idx="7"/>
            <a:endCxn id="92" idx="2"/>
          </p:cNvCxnSpPr>
          <p:nvPr/>
        </p:nvCxnSpPr>
        <p:spPr>
          <a:xfrm flipV="1">
            <a:off x="6874353" y="2319700"/>
            <a:ext cx="1322271" cy="214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2" idx="4"/>
            <a:endCxn id="23" idx="0"/>
          </p:cNvCxnSpPr>
          <p:nvPr/>
        </p:nvCxnSpPr>
        <p:spPr>
          <a:xfrm flipH="1">
            <a:off x="8495411" y="2644919"/>
            <a:ext cx="37327" cy="82667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23" idx="4"/>
            <a:endCxn id="91" idx="6"/>
          </p:cNvCxnSpPr>
          <p:nvPr/>
        </p:nvCxnSpPr>
        <p:spPr>
          <a:xfrm flipH="1">
            <a:off x="7713616" y="4122035"/>
            <a:ext cx="781795" cy="924164"/>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21" idx="5"/>
            <a:endCxn id="91" idx="3"/>
          </p:cNvCxnSpPr>
          <p:nvPr/>
        </p:nvCxnSpPr>
        <p:spPr>
          <a:xfrm flipV="1">
            <a:off x="5044425" y="5276164"/>
            <a:ext cx="2095409" cy="9844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7834836" y="4383673"/>
            <a:ext cx="301686" cy="369332"/>
          </a:xfrm>
          <a:prstGeom prst="rect">
            <a:avLst/>
          </a:prstGeom>
        </p:spPr>
        <p:txBody>
          <a:bodyPr wrap="none">
            <a:spAutoFit/>
          </a:bodyPr>
          <a:lstStyle/>
          <a:p>
            <a:r>
              <a:rPr lang="en-US"/>
              <a:t>6</a:t>
            </a:r>
          </a:p>
        </p:txBody>
      </p:sp>
      <p:sp>
        <p:nvSpPr>
          <p:cNvPr id="141" name="Rectangle 140"/>
          <p:cNvSpPr/>
          <p:nvPr/>
        </p:nvSpPr>
        <p:spPr>
          <a:xfrm>
            <a:off x="6612302" y="4209016"/>
            <a:ext cx="301686" cy="369332"/>
          </a:xfrm>
          <a:prstGeom prst="rect">
            <a:avLst/>
          </a:prstGeom>
        </p:spPr>
        <p:txBody>
          <a:bodyPr wrap="none">
            <a:spAutoFit/>
          </a:bodyPr>
          <a:lstStyle/>
          <a:p>
            <a:r>
              <a:rPr lang="en-US"/>
              <a:t>4</a:t>
            </a:r>
          </a:p>
        </p:txBody>
      </p:sp>
      <p:sp>
        <p:nvSpPr>
          <p:cNvPr id="142" name="Rectangle 141"/>
          <p:cNvSpPr/>
          <p:nvPr/>
        </p:nvSpPr>
        <p:spPr>
          <a:xfrm>
            <a:off x="3226416" y="3448407"/>
            <a:ext cx="390288" cy="477842"/>
          </a:xfrm>
          <a:prstGeom prst="rect">
            <a:avLst/>
          </a:prstGeom>
        </p:spPr>
        <p:txBody>
          <a:bodyPr wrap="none">
            <a:spAutoFit/>
          </a:bodyPr>
          <a:lstStyle/>
          <a:p>
            <a:r>
              <a:rPr lang="en-US"/>
              <a:t>7</a:t>
            </a:r>
          </a:p>
        </p:txBody>
      </p:sp>
      <p:sp>
        <p:nvSpPr>
          <p:cNvPr id="5" name="Slide Number Placeholder 4">
            <a:extLst>
              <a:ext uri="{FF2B5EF4-FFF2-40B4-BE49-F238E27FC236}">
                <a16:creationId xmlns:a16="http://schemas.microsoft.com/office/drawing/2014/main" id="{1B9ED591-5D7B-4D41-AC81-1DE174FD0090}"/>
              </a:ext>
            </a:extLst>
          </p:cNvPr>
          <p:cNvSpPr>
            <a:spLocks noGrp="1"/>
          </p:cNvSpPr>
          <p:nvPr>
            <p:ph type="sldNum" sz="quarter" idx="12"/>
          </p:nvPr>
        </p:nvSpPr>
        <p:spPr/>
        <p:txBody>
          <a:bodyPr/>
          <a:lstStyle/>
          <a:p>
            <a:fld id="{19230ED2-5511-4019-8D78-AF96C8A4432A}" type="slidenum">
              <a:rPr lang="en-US" smtClean="0"/>
              <a:t>9</a:t>
            </a:fld>
            <a:endParaRPr lang="en-US"/>
          </a:p>
        </p:txBody>
      </p:sp>
      <p:sp>
        <p:nvSpPr>
          <p:cNvPr id="26" name="TextBox 25">
            <a:extLst>
              <a:ext uri="{FF2B5EF4-FFF2-40B4-BE49-F238E27FC236}">
                <a16:creationId xmlns:a16="http://schemas.microsoft.com/office/drawing/2014/main" id="{285C1F4B-1ACC-48AC-9B5C-F79BA03CE10E}"/>
              </a:ext>
            </a:extLst>
          </p:cNvPr>
          <p:cNvSpPr txBox="1"/>
          <p:nvPr/>
        </p:nvSpPr>
        <p:spPr>
          <a:xfrm>
            <a:off x="10462969" y="1620956"/>
            <a:ext cx="1034257" cy="4524315"/>
          </a:xfrm>
          <a:prstGeom prst="rect">
            <a:avLst/>
          </a:prstGeom>
          <a:noFill/>
        </p:spPr>
        <p:txBody>
          <a:bodyPr wrap="none" rtlCol="0">
            <a:spAutoFit/>
          </a:bodyPr>
          <a:lstStyle/>
          <a:p>
            <a:r>
              <a:rPr lang="en-US" dirty="0"/>
              <a:t>B – C = 3</a:t>
            </a:r>
          </a:p>
          <a:p>
            <a:r>
              <a:rPr lang="en-US" dirty="0"/>
              <a:t>E – F = 3</a:t>
            </a:r>
          </a:p>
          <a:p>
            <a:r>
              <a:rPr lang="en-US" dirty="0"/>
              <a:t>F – G = 4</a:t>
            </a:r>
          </a:p>
          <a:p>
            <a:r>
              <a:rPr lang="en-US" dirty="0"/>
              <a:t>E – G = 5</a:t>
            </a:r>
          </a:p>
          <a:p>
            <a:r>
              <a:rPr lang="en-US" dirty="0"/>
              <a:t>A – C = 6</a:t>
            </a:r>
          </a:p>
          <a:p>
            <a:r>
              <a:rPr lang="en-US" dirty="0"/>
              <a:t>G – H = 6</a:t>
            </a:r>
          </a:p>
          <a:p>
            <a:r>
              <a:rPr lang="en-US" dirty="0">
                <a:highlight>
                  <a:srgbClr val="FFFF00"/>
                </a:highlight>
              </a:rPr>
              <a:t>C – D = 7</a:t>
            </a:r>
          </a:p>
          <a:p>
            <a:r>
              <a:rPr lang="en-US" dirty="0"/>
              <a:t>I – G = 7</a:t>
            </a:r>
          </a:p>
          <a:p>
            <a:r>
              <a:rPr lang="en-US" dirty="0"/>
              <a:t>A – B = 8</a:t>
            </a:r>
          </a:p>
          <a:p>
            <a:r>
              <a:rPr lang="en-US" dirty="0"/>
              <a:t>C – E = 8</a:t>
            </a:r>
          </a:p>
          <a:p>
            <a:r>
              <a:rPr lang="en-US" dirty="0"/>
              <a:t>C – F = 8</a:t>
            </a:r>
          </a:p>
          <a:p>
            <a:r>
              <a:rPr lang="en-US" dirty="0"/>
              <a:t>D – F = 8</a:t>
            </a:r>
          </a:p>
          <a:p>
            <a:r>
              <a:rPr lang="en-US" dirty="0"/>
              <a:t>E – I = 8</a:t>
            </a:r>
          </a:p>
          <a:p>
            <a:r>
              <a:rPr lang="en-US" dirty="0"/>
              <a:t>A – D = 9</a:t>
            </a:r>
          </a:p>
          <a:p>
            <a:r>
              <a:rPr lang="en-US" dirty="0"/>
              <a:t>B – E = 9</a:t>
            </a:r>
          </a:p>
          <a:p>
            <a:r>
              <a:rPr lang="en-US" dirty="0"/>
              <a:t>F – H = 9</a:t>
            </a:r>
          </a:p>
        </p:txBody>
      </p:sp>
    </p:spTree>
    <p:extLst>
      <p:ext uri="{BB962C8B-B14F-4D97-AF65-F5344CB8AC3E}">
        <p14:creationId xmlns:p14="http://schemas.microsoft.com/office/powerpoint/2010/main" val="2778553964"/>
      </p:ext>
    </p:extLst>
  </p:cSld>
  <p:clrMapOvr>
    <a:masterClrMapping/>
  </p:clrMapOvr>
</p:sld>
</file>

<file path=ppt/theme/theme1.xml><?xml version="1.0" encoding="utf-8"?>
<a:theme xmlns:a="http://schemas.openxmlformats.org/drawingml/2006/main" name="1_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18350</TotalTime>
  <Words>4768</Words>
  <Application>Microsoft Office PowerPoint</Application>
  <PresentationFormat>Widescreen</PresentationFormat>
  <Paragraphs>2266</Paragraphs>
  <Slides>59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Wingdings</vt:lpstr>
      <vt:lpstr>1_Retrospect</vt:lpstr>
      <vt:lpstr>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Kruskal’s Algorithm</vt:lpstr>
      <vt:lpstr>Practice Prim’s Algorithm</vt:lpstr>
      <vt:lpstr>Practice Prim’s Algorithm</vt:lpstr>
      <vt:lpstr>Practice Prim’s Algorithm</vt:lpstr>
      <vt:lpstr>Practice Prim’s Algorithm</vt:lpstr>
      <vt:lpstr>Practice Prim’s Algorithm</vt:lpstr>
      <vt:lpstr>Practice Prim’s Algorithm</vt:lpstr>
      <vt:lpstr>Practice Prim’s Algorithm</vt:lpstr>
      <vt:lpstr>Practice Prim’s Algorithm</vt:lpstr>
      <vt:lpstr>Practice Prim’s Algorithm</vt:lpstr>
      <vt:lpstr>Practice Prim’s Algorithm</vt:lpstr>
      <vt:lpstr>Dijkstra Shortest Path Algorithm</vt:lpstr>
      <vt:lpstr>Dijkstra’s Algorithm</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Dijkstra Shortest Path Algorithm: A to H</vt:lpstr>
      <vt:lpstr>You Try Dijkstra’s Algorithm A - J</vt:lpstr>
      <vt:lpstr>Dijkstra’s Algorithm</vt:lpstr>
      <vt:lpstr>You Try Dijkstra’s Algorithm:  A to 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Mike Wolf</cp:lastModifiedBy>
  <cp:revision>486</cp:revision>
  <cp:lastPrinted>2018-02-05T13:01:28Z</cp:lastPrinted>
  <dcterms:created xsi:type="dcterms:W3CDTF">2016-05-22T18:22:33Z</dcterms:created>
  <dcterms:modified xsi:type="dcterms:W3CDTF">2021-02-16T12:08:40Z</dcterms:modified>
</cp:coreProperties>
</file>