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257" r:id="rId3"/>
    <p:sldId id="258" r:id="rId4"/>
    <p:sldId id="265" r:id="rId5"/>
    <p:sldId id="262" r:id="rId6"/>
    <p:sldId id="266" r:id="rId7"/>
    <p:sldId id="263" r:id="rId8"/>
    <p:sldId id="271" r:id="rId9"/>
    <p:sldId id="270" r:id="rId10"/>
    <p:sldId id="272" r:id="rId11"/>
    <p:sldId id="260" r:id="rId12"/>
    <p:sldId id="259" r:id="rId13"/>
    <p:sldId id="273" r:id="rId14"/>
    <p:sldId id="274" r:id="rId15"/>
    <p:sldId id="275" r:id="rId16"/>
    <p:sldId id="276" r:id="rId17"/>
    <p:sldId id="267" r:id="rId18"/>
    <p:sldId id="277" r:id="rId19"/>
    <p:sldId id="278" r:id="rId20"/>
    <p:sldId id="269" r:id="rId21"/>
    <p:sldId id="26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83" autoAdjust="0"/>
  </p:normalViewPr>
  <p:slideViewPr>
    <p:cSldViewPr snapToGrid="0" snapToObjects="1">
      <p:cViewPr varScale="1">
        <p:scale>
          <a:sx n="57" d="100"/>
          <a:sy n="57" d="100"/>
        </p:scale>
        <p:origin x="-156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0173CC-B171-5A43-AD5F-A3EDD2F493B2}" type="datetimeFigureOut">
              <a:rPr lang="en-US" smtClean="0"/>
              <a:t>10/21/14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644F7B4-117F-5A43-A98C-E339468C9F30}" type="slidenum">
              <a:rPr lang="en-US" smtClean="0"/>
              <a:t>‹#›</a:t>
            </a:fld>
            <a:endParaRPr lang="en-US"/>
          </a:p>
        </p:txBody>
      </p:sp>
    </p:spTree>
    <p:extLst>
      <p:ext uri="{BB962C8B-B14F-4D97-AF65-F5344CB8AC3E}">
        <p14:creationId xmlns:p14="http://schemas.microsoft.com/office/powerpoint/2010/main" val="3059842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E963DE-B81B-544A-80F1-D68E087A2C13}" type="datetimeFigureOut">
              <a:rPr lang="en-US" smtClean="0"/>
              <a:t>10/21/14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6D9331-EFC1-0845-A7E3-92EF67F01E9C}" type="slidenum">
              <a:rPr lang="en-US" smtClean="0"/>
              <a:t>‹#›</a:t>
            </a:fld>
            <a:endParaRPr lang="en-US"/>
          </a:p>
        </p:txBody>
      </p:sp>
    </p:spTree>
    <p:extLst>
      <p:ext uri="{BB962C8B-B14F-4D97-AF65-F5344CB8AC3E}">
        <p14:creationId xmlns:p14="http://schemas.microsoft.com/office/powerpoint/2010/main" val="29800260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6D9331-EFC1-0845-A7E3-92EF67F01E9C}" type="slidenum">
              <a:rPr lang="en-US" smtClean="0"/>
              <a:t>1</a:t>
            </a:fld>
            <a:endParaRPr lang="en-US"/>
          </a:p>
        </p:txBody>
      </p:sp>
    </p:spTree>
    <p:extLst>
      <p:ext uri="{BB962C8B-B14F-4D97-AF65-F5344CB8AC3E}">
        <p14:creationId xmlns:p14="http://schemas.microsoft.com/office/powerpoint/2010/main" val="1290453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I had already been hearing the buzz about </a:t>
            </a:r>
            <a:r>
              <a:rPr lang="en-US" sz="1200" u="none" kern="1200" baseline="0" dirty="0" err="1" smtClean="0">
                <a:solidFill>
                  <a:schemeClr val="tx1"/>
                </a:solidFill>
                <a:latin typeface="+mn-lt"/>
                <a:ea typeface="+mn-ea"/>
                <a:cs typeface="+mn-cs"/>
              </a:rPr>
              <a:t>AngularJS</a:t>
            </a:r>
            <a:r>
              <a:rPr lang="en-US" sz="1200" u="none" kern="1200" baseline="0" dirty="0" smtClean="0">
                <a:solidFill>
                  <a:schemeClr val="tx1"/>
                </a:solidFill>
                <a:latin typeface="+mn-lt"/>
                <a:ea typeface="+mn-ea"/>
                <a:cs typeface="+mn-cs"/>
              </a:rPr>
              <a:t> for front-end development. And later I’d learned of </a:t>
            </a:r>
            <a:r>
              <a:rPr lang="en-US" sz="1200" u="none" kern="1200" baseline="0" dirty="0" err="1" smtClean="0">
                <a:solidFill>
                  <a:schemeClr val="tx1"/>
                </a:solidFill>
                <a:latin typeface="+mn-lt"/>
                <a:ea typeface="+mn-ea"/>
                <a:cs typeface="+mn-cs"/>
              </a:rPr>
              <a:t>NodeJS</a:t>
            </a:r>
            <a:r>
              <a:rPr lang="en-US" sz="1200" u="none" kern="1200" baseline="0" dirty="0" smtClean="0">
                <a:solidFill>
                  <a:schemeClr val="tx1"/>
                </a:solidFill>
                <a:latin typeface="+mn-lt"/>
                <a:ea typeface="+mn-ea"/>
                <a:cs typeface="+mn-cs"/>
              </a:rPr>
              <a:t> on the back-end. I found it novel that one could run JavaScript on the whole stack. But I wanted to know if it was practical.</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The more I looked at </a:t>
            </a:r>
            <a:r>
              <a:rPr lang="en-US" sz="1200" u="none" kern="1200" baseline="0" dirty="0" err="1" smtClean="0">
                <a:solidFill>
                  <a:schemeClr val="tx1"/>
                </a:solidFill>
                <a:latin typeface="+mn-lt"/>
                <a:ea typeface="+mn-ea"/>
                <a:cs typeface="+mn-cs"/>
              </a:rPr>
              <a:t>AngularJS</a:t>
            </a:r>
            <a:r>
              <a:rPr lang="en-US" sz="1200" u="none" kern="1200" baseline="0" dirty="0" smtClean="0">
                <a:solidFill>
                  <a:schemeClr val="tx1"/>
                </a:solidFill>
                <a:latin typeface="+mn-lt"/>
                <a:ea typeface="+mn-ea"/>
                <a:cs typeface="+mn-cs"/>
              </a:rPr>
              <a:t> the more I liked it. I began to watch it and gauge its sticking power. It seems like a new silver-bullet is born every minute in the tech world.</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Increasingly these points pressed themselves on me:</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Two-way binding similar to WPF/Silverlight</a:t>
            </a:r>
          </a:p>
          <a:p>
            <a:r>
              <a:rPr lang="en-US" sz="1200" u="none" kern="1200" baseline="0" dirty="0" smtClean="0">
                <a:solidFill>
                  <a:schemeClr val="tx1"/>
                </a:solidFill>
                <a:latin typeface="+mn-lt"/>
                <a:ea typeface="+mn-ea"/>
                <a:cs typeface="+mn-cs"/>
              </a:rPr>
              <a:t>Lack of focus on “the plumbing” and concentration on business coding</a:t>
            </a:r>
          </a:p>
          <a:p>
            <a:r>
              <a:rPr lang="en-US" sz="1200" u="none" kern="1200" baseline="0" dirty="0" smtClean="0">
                <a:solidFill>
                  <a:schemeClr val="tx1"/>
                </a:solidFill>
                <a:latin typeface="+mn-lt"/>
                <a:ea typeface="+mn-ea"/>
                <a:cs typeface="+mn-cs"/>
              </a:rPr>
              <a:t>Tried-and-true MVC model</a:t>
            </a:r>
          </a:p>
          <a:p>
            <a:r>
              <a:rPr lang="en-US" sz="1200" u="none" kern="1200" baseline="0" dirty="0" smtClean="0">
                <a:solidFill>
                  <a:schemeClr val="tx1"/>
                </a:solidFill>
                <a:latin typeface="+mn-lt"/>
                <a:ea typeface="+mn-ea"/>
                <a:cs typeface="+mn-cs"/>
              </a:rPr>
              <a:t>And last but not least, backing from Google and building adoption by many folks in the industry with apparently similar experiences with my own.</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I then began to look for projects to use with </a:t>
            </a:r>
            <a:r>
              <a:rPr lang="en-US" sz="1200" u="none" kern="1200" baseline="0" dirty="0" err="1" smtClean="0">
                <a:solidFill>
                  <a:schemeClr val="tx1"/>
                </a:solidFill>
                <a:latin typeface="+mn-lt"/>
                <a:ea typeface="+mn-ea"/>
                <a:cs typeface="+mn-cs"/>
              </a:rPr>
              <a:t>AngularJS</a:t>
            </a:r>
            <a:r>
              <a:rPr lang="en-US" sz="1200" u="none" kern="1200" baseline="0" dirty="0" smtClean="0">
                <a:solidFill>
                  <a:schemeClr val="tx1"/>
                </a:solidFill>
                <a:latin typeface="+mn-lt"/>
                <a:ea typeface="+mn-ea"/>
                <a:cs typeface="+mn-cs"/>
              </a:rPr>
              <a:t> to see if it lived up to its promise. So far for me it has delivered the goods consistently and cleanly.</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Now I won’t tell you that it’s easy or that it does not have a learning curve. But it is fun to learn and it is familiar, to me at least, in some areas that I’ve really liked from thick-client tools like WPF and Silverlight.</a:t>
            </a:r>
          </a:p>
          <a:p>
            <a:endParaRPr lang="en-US" dirty="0"/>
          </a:p>
        </p:txBody>
      </p:sp>
      <p:sp>
        <p:nvSpPr>
          <p:cNvPr id="4" name="Slide Number Placeholder 3"/>
          <p:cNvSpPr>
            <a:spLocks noGrp="1"/>
          </p:cNvSpPr>
          <p:nvPr>
            <p:ph type="sldNum" sz="quarter" idx="10"/>
          </p:nvPr>
        </p:nvSpPr>
        <p:spPr/>
        <p:txBody>
          <a:bodyPr/>
          <a:lstStyle/>
          <a:p>
            <a:fld id="{986D9331-EFC1-0845-A7E3-92EF67F01E9C}" type="slidenum">
              <a:rPr lang="en-US" smtClean="0"/>
              <a:t>10</a:t>
            </a:fld>
            <a:endParaRPr lang="en-US"/>
          </a:p>
        </p:txBody>
      </p:sp>
    </p:spTree>
    <p:extLst>
      <p:ext uri="{BB962C8B-B14F-4D97-AF65-F5344CB8AC3E}">
        <p14:creationId xmlns:p14="http://schemas.microsoft.com/office/powerpoint/2010/main" val="2656606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6D9331-EFC1-0845-A7E3-92EF67F01E9C}" type="slidenum">
              <a:rPr lang="en-US" smtClean="0"/>
              <a:t>11</a:t>
            </a:fld>
            <a:endParaRPr lang="en-US"/>
          </a:p>
        </p:txBody>
      </p:sp>
    </p:spTree>
    <p:extLst>
      <p:ext uri="{BB962C8B-B14F-4D97-AF65-F5344CB8AC3E}">
        <p14:creationId xmlns:p14="http://schemas.microsoft.com/office/powerpoint/2010/main" val="1859938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6D9331-EFC1-0845-A7E3-92EF67F01E9C}" type="slidenum">
              <a:rPr lang="en-US" smtClean="0"/>
              <a:t>12</a:t>
            </a:fld>
            <a:endParaRPr lang="en-US"/>
          </a:p>
        </p:txBody>
      </p:sp>
    </p:spTree>
    <p:extLst>
      <p:ext uri="{BB962C8B-B14F-4D97-AF65-F5344CB8AC3E}">
        <p14:creationId xmlns:p14="http://schemas.microsoft.com/office/powerpoint/2010/main" val="2607715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6D9331-EFC1-0845-A7E3-92EF67F01E9C}" type="slidenum">
              <a:rPr lang="en-US" smtClean="0"/>
              <a:t>13</a:t>
            </a:fld>
            <a:endParaRPr lang="en-US"/>
          </a:p>
        </p:txBody>
      </p:sp>
    </p:spTree>
    <p:extLst>
      <p:ext uri="{BB962C8B-B14F-4D97-AF65-F5344CB8AC3E}">
        <p14:creationId xmlns:p14="http://schemas.microsoft.com/office/powerpoint/2010/main" val="2216344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6D9331-EFC1-0845-A7E3-92EF67F01E9C}" type="slidenum">
              <a:rPr lang="en-US" smtClean="0"/>
              <a:t>14</a:t>
            </a:fld>
            <a:endParaRPr lang="en-US"/>
          </a:p>
        </p:txBody>
      </p:sp>
    </p:spTree>
    <p:extLst>
      <p:ext uri="{BB962C8B-B14F-4D97-AF65-F5344CB8AC3E}">
        <p14:creationId xmlns:p14="http://schemas.microsoft.com/office/powerpoint/2010/main" val="3269430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6D9331-EFC1-0845-A7E3-92EF67F01E9C}" type="slidenum">
              <a:rPr lang="en-US" smtClean="0"/>
              <a:t>15</a:t>
            </a:fld>
            <a:endParaRPr lang="en-US"/>
          </a:p>
        </p:txBody>
      </p:sp>
    </p:spTree>
    <p:extLst>
      <p:ext uri="{BB962C8B-B14F-4D97-AF65-F5344CB8AC3E}">
        <p14:creationId xmlns:p14="http://schemas.microsoft.com/office/powerpoint/2010/main" val="3650147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6D9331-EFC1-0845-A7E3-92EF67F01E9C}" type="slidenum">
              <a:rPr lang="en-US" smtClean="0"/>
              <a:t>16</a:t>
            </a:fld>
            <a:endParaRPr lang="en-US"/>
          </a:p>
        </p:txBody>
      </p:sp>
    </p:spTree>
    <p:extLst>
      <p:ext uri="{BB962C8B-B14F-4D97-AF65-F5344CB8AC3E}">
        <p14:creationId xmlns:p14="http://schemas.microsoft.com/office/powerpoint/2010/main" val="2018799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6D9331-EFC1-0845-A7E3-92EF67F01E9C}" type="slidenum">
              <a:rPr lang="en-US" smtClean="0"/>
              <a:t>17</a:t>
            </a:fld>
            <a:endParaRPr lang="en-US"/>
          </a:p>
        </p:txBody>
      </p:sp>
    </p:spTree>
    <p:extLst>
      <p:ext uri="{BB962C8B-B14F-4D97-AF65-F5344CB8AC3E}">
        <p14:creationId xmlns:p14="http://schemas.microsoft.com/office/powerpoint/2010/main" val="647806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I came up with the term NEAT stack as a variation of the MEAN stack. In this configuration you use T-SQL / SQL Server instead of </a:t>
            </a:r>
            <a:r>
              <a:rPr lang="en-US" sz="1200" u="none" kern="1200" baseline="0" dirty="0" err="1" smtClean="0">
                <a:solidFill>
                  <a:schemeClr val="tx1"/>
                </a:solidFill>
                <a:latin typeface="+mn-lt"/>
                <a:ea typeface="+mn-ea"/>
                <a:cs typeface="+mn-cs"/>
              </a:rPr>
              <a:t>MongoDB</a:t>
            </a:r>
            <a:r>
              <a:rPr lang="en-US" sz="1200" u="none" kern="1200" baseline="0" dirty="0" smtClean="0">
                <a:solidFill>
                  <a:schemeClr val="tx1"/>
                </a:solidFill>
                <a:latin typeface="+mn-lt"/>
                <a:ea typeface="+mn-ea"/>
                <a:cs typeface="+mn-cs"/>
              </a:rPr>
              <a:t>.</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You might substitute SQL Server for the database for any of the following reasons:</a:t>
            </a:r>
          </a:p>
          <a:p>
            <a:endParaRPr lang="en-US" sz="1200" u="none" kern="1200" baseline="0" dirty="0" smtClean="0">
              <a:solidFill>
                <a:schemeClr val="tx1"/>
              </a:solidFill>
              <a:latin typeface="+mn-lt"/>
              <a:ea typeface="+mn-ea"/>
              <a:cs typeface="+mn-cs"/>
            </a:endParaRPr>
          </a:p>
          <a:p>
            <a:r>
              <a:rPr lang="en-US" sz="1200" u="none" kern="1200" baseline="0" dirty="0" err="1" smtClean="0">
                <a:solidFill>
                  <a:schemeClr val="tx1"/>
                </a:solidFill>
                <a:latin typeface="+mn-lt"/>
                <a:ea typeface="+mn-ea"/>
                <a:cs typeface="+mn-cs"/>
              </a:rPr>
              <a:t>MongoDB</a:t>
            </a:r>
            <a:r>
              <a:rPr lang="en-US" sz="1200" u="none" kern="1200" baseline="0" dirty="0" smtClean="0">
                <a:solidFill>
                  <a:schemeClr val="tx1"/>
                </a:solidFill>
                <a:latin typeface="+mn-lt"/>
                <a:ea typeface="+mn-ea"/>
                <a:cs typeface="+mn-cs"/>
              </a:rPr>
              <a:t> is not well-suited to store your data</a:t>
            </a:r>
          </a:p>
          <a:p>
            <a:r>
              <a:rPr lang="en-US" sz="1200" u="none" kern="1200" baseline="0" dirty="0" smtClean="0">
                <a:solidFill>
                  <a:schemeClr val="tx1"/>
                </a:solidFill>
                <a:latin typeface="+mn-lt"/>
                <a:ea typeface="+mn-ea"/>
                <a:cs typeface="+mn-cs"/>
              </a:rPr>
              <a:t>You cannot convert from SQL Server to </a:t>
            </a:r>
            <a:r>
              <a:rPr lang="en-US" sz="1200" u="none" kern="1200" baseline="0" dirty="0" err="1" smtClean="0">
                <a:solidFill>
                  <a:schemeClr val="tx1"/>
                </a:solidFill>
                <a:latin typeface="+mn-lt"/>
                <a:ea typeface="+mn-ea"/>
                <a:cs typeface="+mn-cs"/>
              </a:rPr>
              <a:t>MongoDB</a:t>
            </a:r>
            <a:r>
              <a:rPr lang="en-US" sz="1200" u="none" kern="1200" baseline="0" dirty="0" smtClean="0">
                <a:solidFill>
                  <a:schemeClr val="tx1"/>
                </a:solidFill>
                <a:latin typeface="+mn-lt"/>
                <a:ea typeface="+mn-ea"/>
                <a:cs typeface="+mn-cs"/>
              </a:rPr>
              <a:t> in the scope of your project</a:t>
            </a:r>
          </a:p>
          <a:p>
            <a:r>
              <a:rPr lang="en-US" sz="1200" u="none" kern="1200" baseline="0" dirty="0" smtClean="0">
                <a:solidFill>
                  <a:schemeClr val="tx1"/>
                </a:solidFill>
                <a:latin typeface="+mn-lt"/>
                <a:ea typeface="+mn-ea"/>
                <a:cs typeface="+mn-cs"/>
              </a:rPr>
              <a:t>You need a transactional database and SQL Server fits the bill for you</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The “T” in the term “NEAT stack” is borrowed from “T-SQL” and the “Tedious” driver for SQL Server under </a:t>
            </a:r>
            <a:r>
              <a:rPr lang="en-US" sz="1200" u="none" kern="1200" baseline="0" dirty="0" err="1" smtClean="0">
                <a:solidFill>
                  <a:schemeClr val="tx1"/>
                </a:solidFill>
                <a:latin typeface="+mn-lt"/>
                <a:ea typeface="+mn-ea"/>
                <a:cs typeface="+mn-cs"/>
              </a:rPr>
              <a:t>NodeJS</a:t>
            </a:r>
            <a:r>
              <a:rPr lang="en-US" sz="1200" u="none" kern="1200" baseline="0" dirty="0" smtClean="0">
                <a:solidFill>
                  <a:schemeClr val="tx1"/>
                </a:solidFill>
                <a:latin typeface="+mn-lt"/>
                <a:ea typeface="+mn-ea"/>
                <a:cs typeface="+mn-cs"/>
              </a:rPr>
              <a:t>. Tedious represents a spoken form of the acronym T.D.S. (Microsoft’s Tabular Data Stream Protocol). There are a number of “tedious” node packages but I have settled on “</a:t>
            </a:r>
            <a:r>
              <a:rPr lang="en-US" sz="1200" u="none" kern="1200" baseline="0" dirty="0" err="1" smtClean="0">
                <a:solidFill>
                  <a:schemeClr val="tx1"/>
                </a:solidFill>
                <a:latin typeface="+mn-lt"/>
                <a:ea typeface="+mn-ea"/>
                <a:cs typeface="+mn-cs"/>
              </a:rPr>
              <a:t>mssql</a:t>
            </a:r>
            <a:r>
              <a:rPr lang="en-US" sz="1200" u="none" kern="1200" baseline="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86D9331-EFC1-0845-A7E3-92EF67F01E9C}" type="slidenum">
              <a:rPr lang="en-US" smtClean="0"/>
              <a:t>18</a:t>
            </a:fld>
            <a:endParaRPr lang="en-US"/>
          </a:p>
        </p:txBody>
      </p:sp>
    </p:spTree>
    <p:extLst>
      <p:ext uri="{BB962C8B-B14F-4D97-AF65-F5344CB8AC3E}">
        <p14:creationId xmlns:p14="http://schemas.microsoft.com/office/powerpoint/2010/main" val="3145190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6D9331-EFC1-0845-A7E3-92EF67F01E9C}" type="slidenum">
              <a:rPr lang="en-US" smtClean="0"/>
              <a:t>19</a:t>
            </a:fld>
            <a:endParaRPr lang="en-US"/>
          </a:p>
        </p:txBody>
      </p:sp>
    </p:spTree>
    <p:extLst>
      <p:ext uri="{BB962C8B-B14F-4D97-AF65-F5344CB8AC3E}">
        <p14:creationId xmlns:p14="http://schemas.microsoft.com/office/powerpoint/2010/main" val="3504589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been a professional developer for over 20 years. During that time I worked on a wide ranging set of platforms from the AS/400, Linux/</a:t>
            </a:r>
            <a:r>
              <a:rPr lang="en-US" dirty="0" err="1" smtClean="0"/>
              <a:t>Freenix</a:t>
            </a:r>
            <a:r>
              <a:rPr lang="en-US" dirty="0" smtClean="0"/>
              <a:t> (</a:t>
            </a:r>
            <a:r>
              <a:rPr lang="en-US" dirty="0" err="1" smtClean="0"/>
              <a:t>OpenBSD</a:t>
            </a:r>
            <a:r>
              <a:rPr lang="en-US" dirty="0" smtClean="0"/>
              <a:t> and AIX), IBM mainframe, etc. Also I am a polyglot as many of us are these days. But largely I have worked in the Windows space on the so-called “Microsoft stack”.</a:t>
            </a:r>
            <a:endParaRPr lang="en-US" dirty="0"/>
          </a:p>
        </p:txBody>
      </p:sp>
      <p:sp>
        <p:nvSpPr>
          <p:cNvPr id="4" name="Slide Number Placeholder 3"/>
          <p:cNvSpPr>
            <a:spLocks noGrp="1"/>
          </p:cNvSpPr>
          <p:nvPr>
            <p:ph type="sldNum" sz="quarter" idx="10"/>
          </p:nvPr>
        </p:nvSpPr>
        <p:spPr/>
        <p:txBody>
          <a:bodyPr/>
          <a:lstStyle/>
          <a:p>
            <a:fld id="{986D9331-EFC1-0845-A7E3-92EF67F01E9C}" type="slidenum">
              <a:rPr lang="en-US" smtClean="0"/>
              <a:t>2</a:t>
            </a:fld>
            <a:endParaRPr lang="en-US"/>
          </a:p>
        </p:txBody>
      </p:sp>
    </p:spTree>
    <p:extLst>
      <p:ext uri="{BB962C8B-B14F-4D97-AF65-F5344CB8AC3E}">
        <p14:creationId xmlns:p14="http://schemas.microsoft.com/office/powerpoint/2010/main" val="1517681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6D9331-EFC1-0845-A7E3-92EF67F01E9C}" type="slidenum">
              <a:rPr lang="en-US" smtClean="0"/>
              <a:t>20</a:t>
            </a:fld>
            <a:endParaRPr lang="en-US"/>
          </a:p>
        </p:txBody>
      </p:sp>
    </p:spTree>
    <p:extLst>
      <p:ext uri="{BB962C8B-B14F-4D97-AF65-F5344CB8AC3E}">
        <p14:creationId xmlns:p14="http://schemas.microsoft.com/office/powerpoint/2010/main" val="476205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6D9331-EFC1-0845-A7E3-92EF67F01E9C}" type="slidenum">
              <a:rPr lang="en-US" smtClean="0"/>
              <a:t>21</a:t>
            </a:fld>
            <a:endParaRPr lang="en-US"/>
          </a:p>
        </p:txBody>
      </p:sp>
    </p:spTree>
    <p:extLst>
      <p:ext uri="{BB962C8B-B14F-4D97-AF65-F5344CB8AC3E}">
        <p14:creationId xmlns:p14="http://schemas.microsoft.com/office/powerpoint/2010/main" val="1009446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would you do if suddenly you woke up on an island, okay it’s a tropical island with lots of friendly faces? But you have a web-based line-of-business app to write, a Mac, and no Microsoft Development stack to lean on?</a:t>
            </a:r>
            <a:r>
              <a:rPr lang="en-US" baseline="0" dirty="0" smtClean="0"/>
              <a:t> </a:t>
            </a:r>
            <a:r>
              <a:rPr lang="en-US" dirty="0" smtClean="0"/>
              <a:t>You would be faced with the challenge of replacing the things in the Microsoft stack that you’d grown to know. You might not love all of them but you know them.</a:t>
            </a:r>
          </a:p>
          <a:p>
            <a:endParaRPr lang="en-US" dirty="0" smtClean="0"/>
          </a:p>
          <a:p>
            <a:r>
              <a:rPr lang="en-US" dirty="0" smtClean="0"/>
              <a:t>Of course you could run</a:t>
            </a:r>
            <a:r>
              <a:rPr lang="en-US" baseline="0" dirty="0" smtClean="0"/>
              <a:t> Windows on the MAC under </a:t>
            </a:r>
            <a:r>
              <a:rPr lang="en-US" baseline="0" dirty="0" err="1" smtClean="0"/>
              <a:t>bootcamp</a:t>
            </a:r>
            <a:r>
              <a:rPr lang="en-US" baseline="0" dirty="0" smtClean="0"/>
              <a:t> or on a VM like Parallels or </a:t>
            </a:r>
            <a:r>
              <a:rPr lang="en-US" baseline="0" dirty="0" err="1" smtClean="0"/>
              <a:t>VMWare</a:t>
            </a:r>
            <a:r>
              <a:rPr lang="en-US" baseline="0" dirty="0" smtClean="0"/>
              <a:t> but that’s not what I referring to here. I’m talking about using non-MS technology to do the same things we do with the Microsoft tools. What would you use? This exercise could also be done with a “Linux/Ubuntu” system but I am specifically concentrating on using a Mac today in this presentation.</a:t>
            </a:r>
            <a:endParaRPr lang="en-US" dirty="0"/>
          </a:p>
        </p:txBody>
      </p:sp>
      <p:sp>
        <p:nvSpPr>
          <p:cNvPr id="4" name="Slide Number Placeholder 3"/>
          <p:cNvSpPr>
            <a:spLocks noGrp="1"/>
          </p:cNvSpPr>
          <p:nvPr>
            <p:ph type="sldNum" sz="quarter" idx="10"/>
          </p:nvPr>
        </p:nvSpPr>
        <p:spPr/>
        <p:txBody>
          <a:bodyPr/>
          <a:lstStyle/>
          <a:p>
            <a:fld id="{986D9331-EFC1-0845-A7E3-92EF67F01E9C}" type="slidenum">
              <a:rPr lang="en-US" smtClean="0"/>
              <a:t>3</a:t>
            </a:fld>
            <a:endParaRPr lang="en-US"/>
          </a:p>
        </p:txBody>
      </p:sp>
    </p:spTree>
    <p:extLst>
      <p:ext uri="{BB962C8B-B14F-4D97-AF65-F5344CB8AC3E}">
        <p14:creationId xmlns:p14="http://schemas.microsoft.com/office/powerpoint/2010/main" val="3735334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of hands: Who here uses a Mac to develop? Linux to develop (hard-core)? Okay, vi editor or vim editor (</a:t>
            </a:r>
            <a:r>
              <a:rPr lang="en-US" baseline="0" dirty="0" err="1" smtClean="0"/>
              <a:t>uber</a:t>
            </a:r>
            <a:r>
              <a:rPr lang="en-US" baseline="0" dirty="0" smtClean="0"/>
              <a:t>-hard-core)!</a:t>
            </a:r>
          </a:p>
          <a:p>
            <a:endParaRPr lang="en-US" baseline="0" dirty="0" smtClean="0"/>
          </a:p>
          <a:p>
            <a:r>
              <a:rPr lang="en-US" baseline="0" dirty="0" smtClean="0"/>
              <a:t>Kudos! You all have already made this transition or perhaps you’ve never developed on Windows.</a:t>
            </a:r>
          </a:p>
          <a:p>
            <a:endParaRPr lang="en-US" baseline="0" dirty="0" smtClean="0"/>
          </a:p>
          <a:p>
            <a:r>
              <a:rPr lang="en-US" baseline="0" dirty="0" smtClean="0"/>
              <a:t>By another show of hands, who here has never developed on the Microsoft Ecosystem?</a:t>
            </a:r>
            <a:endParaRPr lang="en-US" dirty="0"/>
          </a:p>
        </p:txBody>
      </p:sp>
      <p:sp>
        <p:nvSpPr>
          <p:cNvPr id="4" name="Slide Number Placeholder 3"/>
          <p:cNvSpPr>
            <a:spLocks noGrp="1"/>
          </p:cNvSpPr>
          <p:nvPr>
            <p:ph type="sldNum" sz="quarter" idx="10"/>
          </p:nvPr>
        </p:nvSpPr>
        <p:spPr/>
        <p:txBody>
          <a:bodyPr/>
          <a:lstStyle/>
          <a:p>
            <a:fld id="{986D9331-EFC1-0845-A7E3-92EF67F01E9C}" type="slidenum">
              <a:rPr lang="en-US" smtClean="0"/>
              <a:t>4</a:t>
            </a:fld>
            <a:endParaRPr lang="en-US"/>
          </a:p>
        </p:txBody>
      </p:sp>
    </p:spTree>
    <p:extLst>
      <p:ext uri="{BB962C8B-B14F-4D97-AF65-F5344CB8AC3E}">
        <p14:creationId xmlns:p14="http://schemas.microsoft.com/office/powerpoint/2010/main" val="3735334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Laying</a:t>
            </a:r>
            <a:r>
              <a:rPr lang="en-US" baseline="0" dirty="0" smtClean="0"/>
              <a:t> </a:t>
            </a:r>
            <a:r>
              <a:rPr lang="en-US" dirty="0" smtClean="0"/>
              <a:t>Windows development</a:t>
            </a:r>
            <a:r>
              <a:rPr lang="en-US" baseline="0" dirty="0" smtClean="0"/>
              <a:t> aside temporarily </a:t>
            </a:r>
            <a:r>
              <a:rPr lang="en-US" dirty="0" smtClean="0"/>
              <a:t>and developing solely on the Mac</a:t>
            </a:r>
            <a:r>
              <a:rPr lang="en-US" baseline="0" dirty="0" smtClean="0"/>
              <a:t> for this challenge</a:t>
            </a:r>
            <a:r>
              <a:rPr lang="en-US" dirty="0" smtClean="0"/>
              <a:t> lead me to</a:t>
            </a:r>
            <a:r>
              <a:rPr lang="en-US" baseline="0" dirty="0" smtClean="0"/>
              <a:t> </a:t>
            </a:r>
            <a:r>
              <a:rPr lang="en-US" dirty="0" smtClean="0"/>
              <a:t>consider some of these “Microsoft stack” alternatives: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**(Of course I’m mixing</a:t>
            </a:r>
            <a:r>
              <a:rPr lang="en-US" baseline="0" dirty="0" smtClean="0"/>
              <a:t> languages and systems here. But that’s just it: as I set out to find a Mac-only development environment, I sifted through many technologies. Some of you may have your own suggestions and I’m happy to listen!)**</a:t>
            </a:r>
            <a:endParaRPr lang="en-US" dirty="0" smtClean="0"/>
          </a:p>
        </p:txBody>
      </p:sp>
      <p:sp>
        <p:nvSpPr>
          <p:cNvPr id="4" name="Slide Number Placeholder 3"/>
          <p:cNvSpPr>
            <a:spLocks noGrp="1"/>
          </p:cNvSpPr>
          <p:nvPr>
            <p:ph type="sldNum" sz="quarter" idx="10"/>
          </p:nvPr>
        </p:nvSpPr>
        <p:spPr/>
        <p:txBody>
          <a:bodyPr/>
          <a:lstStyle/>
          <a:p>
            <a:fld id="{986D9331-EFC1-0845-A7E3-92EF67F01E9C}" type="slidenum">
              <a:rPr lang="en-US" smtClean="0"/>
              <a:t>5</a:t>
            </a:fld>
            <a:endParaRPr lang="en-US"/>
          </a:p>
        </p:txBody>
      </p:sp>
    </p:spTree>
    <p:extLst>
      <p:ext uri="{BB962C8B-B14F-4D97-AF65-F5344CB8AC3E}">
        <p14:creationId xmlns:p14="http://schemas.microsoft.com/office/powerpoint/2010/main" val="4131268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the journey I struck out on some time back and I’m here to tell you the simple conclusion of what I’ve found.</a:t>
            </a:r>
          </a:p>
          <a:p>
            <a:endParaRPr lang="en-US" dirty="0" smtClean="0"/>
          </a:p>
          <a:p>
            <a:r>
              <a:rPr lang="en-US" dirty="0" smtClean="0"/>
              <a:t>It can simply be described as “the MEAN stack on the Mac”.</a:t>
            </a:r>
          </a:p>
          <a:p>
            <a:endParaRPr lang="en-US" dirty="0" smtClean="0"/>
          </a:p>
          <a:p>
            <a:r>
              <a:rPr lang="en-US" dirty="0" smtClean="0"/>
              <a:t>MEAN stands for </a:t>
            </a:r>
            <a:r>
              <a:rPr lang="en-US" dirty="0" err="1" smtClean="0"/>
              <a:t>MongoDB</a:t>
            </a:r>
            <a:r>
              <a:rPr lang="en-US" dirty="0" smtClean="0"/>
              <a:t>, </a:t>
            </a:r>
            <a:r>
              <a:rPr lang="en-US" dirty="0" err="1" smtClean="0"/>
              <a:t>ExpressJS</a:t>
            </a:r>
            <a:r>
              <a:rPr lang="en-US" dirty="0" smtClean="0"/>
              <a:t>, </a:t>
            </a:r>
            <a:r>
              <a:rPr lang="en-US" dirty="0" err="1" smtClean="0"/>
              <a:t>AngularJS</a:t>
            </a:r>
            <a:r>
              <a:rPr lang="en-US" dirty="0" smtClean="0"/>
              <a:t>, and </a:t>
            </a:r>
            <a:r>
              <a:rPr lang="en-US" dirty="0" err="1" smtClean="0"/>
              <a:t>NodeJS</a:t>
            </a:r>
            <a:r>
              <a:rPr lang="en-US" dirty="0" smtClean="0"/>
              <a:t>.</a:t>
            </a:r>
          </a:p>
          <a:p>
            <a:endParaRPr lang="en-US" dirty="0" smtClean="0"/>
          </a:p>
          <a:p>
            <a:r>
              <a:rPr lang="en-US" dirty="0" smtClean="0"/>
              <a:t>Now, I am by</a:t>
            </a:r>
            <a:r>
              <a:rPr lang="en-US" baseline="0" dirty="0" smtClean="0"/>
              <a:t> no means</a:t>
            </a:r>
            <a:r>
              <a:rPr lang="en-US" dirty="0" smtClean="0"/>
              <a:t> here today</a:t>
            </a:r>
            <a:r>
              <a:rPr lang="en-US" baseline="0" dirty="0" smtClean="0"/>
              <a:t> </a:t>
            </a:r>
            <a:r>
              <a:rPr lang="en-US" dirty="0" smtClean="0"/>
              <a:t>to tell you that I am an expert</a:t>
            </a:r>
            <a:r>
              <a:rPr lang="en-US" baseline="0" dirty="0" smtClean="0"/>
              <a:t> </a:t>
            </a:r>
            <a:r>
              <a:rPr lang="en-US" dirty="0" smtClean="0"/>
              <a:t>on</a:t>
            </a:r>
            <a:r>
              <a:rPr lang="en-US" baseline="0" dirty="0" smtClean="0"/>
              <a:t> the MEAN stack. Quite the opposite. I’m still learning.</a:t>
            </a:r>
          </a:p>
          <a:p>
            <a:endParaRPr lang="en-US" baseline="0" dirty="0" smtClean="0"/>
          </a:p>
          <a:p>
            <a:r>
              <a:rPr lang="en-US" baseline="0" dirty="0" smtClean="0"/>
              <a:t>But I have put enough time in </a:t>
            </a:r>
            <a:r>
              <a:rPr lang="en-US" baseline="0" dirty="0" err="1" smtClean="0"/>
              <a:t>AngularJS</a:t>
            </a:r>
            <a:r>
              <a:rPr lang="en-US" baseline="0" dirty="0" smtClean="0"/>
              <a:t> and subsequently </a:t>
            </a:r>
            <a:r>
              <a:rPr lang="en-US" baseline="0" dirty="0" err="1" smtClean="0"/>
              <a:t>NodeJS</a:t>
            </a:r>
            <a:r>
              <a:rPr lang="en-US" baseline="0" dirty="0" smtClean="0"/>
              <a:t> to know that it’s a path I will continue to pursue.</a:t>
            </a:r>
            <a:endParaRPr lang="en-US" dirty="0"/>
          </a:p>
        </p:txBody>
      </p:sp>
      <p:sp>
        <p:nvSpPr>
          <p:cNvPr id="4" name="Slide Number Placeholder 3"/>
          <p:cNvSpPr>
            <a:spLocks noGrp="1"/>
          </p:cNvSpPr>
          <p:nvPr>
            <p:ph type="sldNum" sz="quarter" idx="10"/>
          </p:nvPr>
        </p:nvSpPr>
        <p:spPr/>
        <p:txBody>
          <a:bodyPr/>
          <a:lstStyle/>
          <a:p>
            <a:fld id="{986D9331-EFC1-0845-A7E3-92EF67F01E9C}" type="slidenum">
              <a:rPr lang="en-US" smtClean="0"/>
              <a:t>6</a:t>
            </a:fld>
            <a:endParaRPr lang="en-US"/>
          </a:p>
        </p:txBody>
      </p:sp>
    </p:spTree>
    <p:extLst>
      <p:ext uri="{BB962C8B-B14F-4D97-AF65-F5344CB8AC3E}">
        <p14:creationId xmlns:p14="http://schemas.microsoft.com/office/powerpoint/2010/main" val="1767809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the advent of the Internet I have resisted and bemoaned the idea of developing line-of-business apps in HTML. HTML was and is a mark-up language originally suited for, well, mark-up and web surfing.</a:t>
            </a:r>
          </a:p>
          <a:p>
            <a:endParaRPr lang="en-US" dirty="0" smtClean="0"/>
          </a:p>
          <a:p>
            <a:r>
              <a:rPr lang="en-US" dirty="0" smtClean="0"/>
              <a:t>As a developer community somehow we all conceded to the notion that “after all, isn’t it just easier to give the end-user a URL and let them log in and use the system”?</a:t>
            </a:r>
          </a:p>
          <a:p>
            <a:endParaRPr lang="en-US" dirty="0" smtClean="0"/>
          </a:p>
          <a:p>
            <a:r>
              <a:rPr lang="en-US" dirty="0" smtClean="0"/>
              <a:t>And this is a true statement, taken from the perspective of the end-user.</a:t>
            </a:r>
          </a:p>
          <a:p>
            <a:endParaRPr lang="en-US" dirty="0" smtClean="0"/>
          </a:p>
          <a:p>
            <a:r>
              <a:rPr lang="en-US" dirty="0" smtClean="0"/>
              <a:t>However, let’s consider the cost of such a “convenience”. I maintain it is a high cost.</a:t>
            </a:r>
          </a:p>
          <a:p>
            <a:endParaRPr lang="en-US" dirty="0" smtClean="0"/>
          </a:p>
          <a:p>
            <a:r>
              <a:rPr lang="en-US" dirty="0" smtClean="0"/>
              <a:t>While writing an app in HTML, we spend a lot of time as developers fighting with and patching for issues in “the plumbing” of HTML, CSS, etc. instead of just writing the app code. All this struggling is done in order that we can “hand the end-user the magical URL”.</a:t>
            </a:r>
          </a:p>
        </p:txBody>
      </p:sp>
      <p:sp>
        <p:nvSpPr>
          <p:cNvPr id="4" name="Slide Number Placeholder 3"/>
          <p:cNvSpPr>
            <a:spLocks noGrp="1"/>
          </p:cNvSpPr>
          <p:nvPr>
            <p:ph type="sldNum" sz="quarter" idx="10"/>
          </p:nvPr>
        </p:nvSpPr>
        <p:spPr/>
        <p:txBody>
          <a:bodyPr/>
          <a:lstStyle/>
          <a:p>
            <a:fld id="{986D9331-EFC1-0845-A7E3-92EF67F01E9C}" type="slidenum">
              <a:rPr lang="en-US" smtClean="0"/>
              <a:t>7</a:t>
            </a:fld>
            <a:endParaRPr lang="en-US"/>
          </a:p>
        </p:txBody>
      </p:sp>
    </p:spTree>
    <p:extLst>
      <p:ext uri="{BB962C8B-B14F-4D97-AF65-F5344CB8AC3E}">
        <p14:creationId xmlns:p14="http://schemas.microsoft.com/office/powerpoint/2010/main" val="4123244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“fat client” technologies, many from Microsoft, that let us “just code” and leave the plumbing to the plumbers. I won’t list them all here but these technologies have the advantage that we can protect the user from themselves by allowing the “client framework” to tightly control things</a:t>
            </a:r>
            <a:r>
              <a:rPr lang="en-US" baseline="0" dirty="0" smtClean="0"/>
              <a:t> like</a:t>
            </a:r>
            <a:r>
              <a:rPr lang="en-US" dirty="0" smtClean="0"/>
              <a:t> enabling/disabling entry controls, handling data binding, and a whole host of other things that we shouldn’t have to consider as developers.</a:t>
            </a:r>
          </a:p>
          <a:p>
            <a:endParaRPr lang="en-US" dirty="0" smtClean="0"/>
          </a:p>
          <a:p>
            <a:r>
              <a:rPr lang="en-US" dirty="0" smtClean="0"/>
              <a:t>But more importantly these “fat client” technologies, by and large, give the end-user a better and richer experience than they get from a “web app”.</a:t>
            </a:r>
          </a:p>
          <a:p>
            <a:endParaRPr lang="en-US" dirty="0" smtClean="0"/>
          </a:p>
          <a:p>
            <a:r>
              <a:rPr lang="en-US" dirty="0" smtClean="0"/>
              <a:t>So why don’t we use “fat/thick client” apps as developers? Very simply the classic answer is “the deployment” nightmare. Now I’m not here to argue with the headaches you might have had with deploying “thick client” apps. But, how do those deployment war-stories really compare against how we struggle with pounding HTML into submission? The world may never know.</a:t>
            </a:r>
          </a:p>
        </p:txBody>
      </p:sp>
      <p:sp>
        <p:nvSpPr>
          <p:cNvPr id="4" name="Slide Number Placeholder 3"/>
          <p:cNvSpPr>
            <a:spLocks noGrp="1"/>
          </p:cNvSpPr>
          <p:nvPr>
            <p:ph type="sldNum" sz="quarter" idx="10"/>
          </p:nvPr>
        </p:nvSpPr>
        <p:spPr/>
        <p:txBody>
          <a:bodyPr/>
          <a:lstStyle/>
          <a:p>
            <a:fld id="{986D9331-EFC1-0845-A7E3-92EF67F01E9C}" type="slidenum">
              <a:rPr lang="en-US" smtClean="0"/>
              <a:t>8</a:t>
            </a:fld>
            <a:endParaRPr lang="en-US"/>
          </a:p>
        </p:txBody>
      </p:sp>
    </p:spTree>
    <p:extLst>
      <p:ext uri="{BB962C8B-B14F-4D97-AF65-F5344CB8AC3E}">
        <p14:creationId xmlns:p14="http://schemas.microsoft.com/office/powerpoint/2010/main" val="348850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Scott </a:t>
            </a:r>
            <a:r>
              <a:rPr lang="en-US" dirty="0" err="1" smtClean="0"/>
              <a:t>Hanselman</a:t>
            </a:r>
            <a:r>
              <a:rPr lang="en-US" dirty="0" smtClean="0"/>
              <a:t> gave a keynote address at </a:t>
            </a:r>
            <a:r>
              <a:rPr lang="en-US" dirty="0" err="1" smtClean="0"/>
              <a:t>devLINK</a:t>
            </a:r>
            <a:r>
              <a:rPr lang="en-US" dirty="0" smtClean="0"/>
              <a:t> 2013. In the talk he mentioned two things that stood out to me:</a:t>
            </a:r>
          </a:p>
          <a:p>
            <a:endParaRPr lang="en-US" dirty="0" smtClean="0"/>
          </a:p>
          <a:p>
            <a:r>
              <a:rPr lang="en-US" dirty="0" smtClean="0"/>
              <a:t>JavaScript could be thought of as a sort of operating system and called it a “Virtual Machine” of sorts.</a:t>
            </a:r>
          </a:p>
          <a:p>
            <a:r>
              <a:rPr lang="en-US" dirty="0" smtClean="0"/>
              <a:t>JavaScript has really won the battle as a de facto programming language and is a serious contender in many arenas like game development, business app development, etc.</a:t>
            </a:r>
          </a:p>
          <a:p>
            <a:endParaRPr lang="en-US" dirty="0" smtClean="0"/>
          </a:p>
          <a:p>
            <a:r>
              <a:rPr lang="en-US" dirty="0" smtClean="0"/>
              <a:t>So it was around that time that I “cried uncle”. I thought, “Okay HTML/JavaScript, I give! You’ve beat out the thick-client model. But you have to give me something back”. And ultimately it did: </a:t>
            </a:r>
            <a:r>
              <a:rPr lang="en-US" dirty="0" err="1" smtClean="0"/>
              <a:t>AngularJS</a:t>
            </a:r>
            <a:r>
              <a:rPr lang="en-US" dirty="0" smtClean="0"/>
              <a:t> and </a:t>
            </a:r>
            <a:r>
              <a:rPr lang="en-US" dirty="0" err="1" smtClean="0"/>
              <a:t>NodeJS</a:t>
            </a:r>
            <a:r>
              <a:rPr lang="en-US" dirty="0" smtClean="0"/>
              <a:t>.</a:t>
            </a:r>
            <a:endParaRPr lang="en-US" dirty="0"/>
          </a:p>
        </p:txBody>
      </p:sp>
      <p:sp>
        <p:nvSpPr>
          <p:cNvPr id="4" name="Slide Number Placeholder 3"/>
          <p:cNvSpPr>
            <a:spLocks noGrp="1"/>
          </p:cNvSpPr>
          <p:nvPr>
            <p:ph type="sldNum" sz="quarter" idx="10"/>
          </p:nvPr>
        </p:nvSpPr>
        <p:spPr/>
        <p:txBody>
          <a:bodyPr/>
          <a:lstStyle/>
          <a:p>
            <a:fld id="{986D9331-EFC1-0845-A7E3-92EF67F01E9C}" type="slidenum">
              <a:rPr lang="en-US" smtClean="0"/>
              <a:t>9</a:t>
            </a:fld>
            <a:endParaRPr lang="en-US"/>
          </a:p>
        </p:txBody>
      </p:sp>
    </p:spTree>
    <p:extLst>
      <p:ext uri="{BB962C8B-B14F-4D97-AF65-F5344CB8AC3E}">
        <p14:creationId xmlns:p14="http://schemas.microsoft.com/office/powerpoint/2010/main" val="3488501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16" name="Group 15"/>
          <p:cNvGrpSpPr/>
          <p:nvPr/>
        </p:nvGrpSpPr>
        <p:grpSpPr>
          <a:xfrm rot="20533676">
            <a:off x="618027" y="3923015"/>
            <a:ext cx="2508736" cy="2527488"/>
            <a:chOff x="494947" y="417279"/>
            <a:chExt cx="2417578" cy="2421351"/>
          </a:xfrm>
        </p:grpSpPr>
        <p:sp>
          <p:nvSpPr>
            <p:cNvPr id="12"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0935" y="417279"/>
              <a:ext cx="2321590" cy="2321590"/>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ie-shadow.png"/>
            <p:cNvPicPr>
              <a:picLocks noChangeAspect="1"/>
            </p:cNvPicPr>
            <p:nvPr/>
          </p:nvPicPr>
          <p:blipFill>
            <a:blip r:embed="rId3"/>
            <a:stretch>
              <a:fillRect/>
            </a:stretch>
          </p:blipFill>
          <p:spPr>
            <a:xfrm>
              <a:off x="614456" y="436040"/>
              <a:ext cx="404704" cy="461174"/>
            </a:xfrm>
            <a:prstGeom prst="rect">
              <a:avLst/>
            </a:prstGeom>
          </p:spPr>
        </p:pic>
        <p:pic>
          <p:nvPicPr>
            <p:cNvPr id="15" name="Picture 14" descr="stickie-shadow.png"/>
            <p:cNvPicPr>
              <a:picLocks noChangeAspect="1"/>
            </p:cNvPicPr>
            <p:nvPr/>
          </p:nvPicPr>
          <p:blipFill>
            <a:blip r:embed="rId3"/>
            <a:stretch>
              <a:fillRect/>
            </a:stretch>
          </p:blipFill>
          <p:spPr>
            <a:xfrm rot="16200000">
              <a:off x="637932" y="2282410"/>
              <a:ext cx="404704" cy="461174"/>
            </a:xfrm>
            <a:prstGeom prst="rect">
              <a:avLst/>
            </a:prstGeom>
          </p:spPr>
        </p:pic>
      </p:grpSp>
      <p:pic>
        <p:nvPicPr>
          <p:cNvPr id="8" name="Picture 7" descr="TitleCard.png"/>
          <p:cNvPicPr>
            <a:picLocks noChangeAspect="1"/>
          </p:cNvPicPr>
          <p:nvPr/>
        </p:nvPicPr>
        <p:blipFill>
          <a:blip r:embed="rId4"/>
          <a:stretch>
            <a:fillRect/>
          </a:stretch>
        </p:blipFill>
        <p:spPr>
          <a:xfrm rot="343346">
            <a:off x="2856203" y="2587842"/>
            <a:ext cx="5773084" cy="3850817"/>
          </a:xfrm>
          <a:prstGeom prst="rect">
            <a:avLst/>
          </a:prstGeom>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20520000">
            <a:off x="963292" y="5061539"/>
            <a:ext cx="1968535" cy="534991"/>
          </a:xfrm>
        </p:spPr>
        <p:txBody>
          <a:bodyPr anchor="t"/>
          <a:lstStyle>
            <a:lvl1pPr algn="ctr">
              <a:defRPr sz="2200">
                <a:solidFill>
                  <a:schemeClr val="accent1"/>
                </a:solidFill>
              </a:defRPr>
            </a:lvl1pPr>
          </a:lstStyle>
          <a:p>
            <a:fld id="{8ACDB3CC-F982-40F9-8DD6-BCC9AFBF44BD}" type="datetime1">
              <a:rPr lang="en-US" smtClean="0"/>
              <a:pPr/>
              <a:t>10/20/14</a:t>
            </a:fld>
            <a:endParaRPr lang="en-US" dirty="0"/>
          </a:p>
        </p:txBody>
      </p:sp>
      <p:sp>
        <p:nvSpPr>
          <p:cNvPr id="5" name="Footer Placeholder 4"/>
          <p:cNvSpPr>
            <a:spLocks noGrp="1"/>
          </p:cNvSpPr>
          <p:nvPr>
            <p:ph type="ftr" sz="quarter" idx="11"/>
          </p:nvPr>
        </p:nvSpPr>
        <p:spPr>
          <a:xfrm rot="20520000">
            <a:off x="647592" y="4135346"/>
            <a:ext cx="2085881" cy="835010"/>
          </a:xfrm>
        </p:spPr>
        <p:txBody>
          <a:bodyPr anchor="ctr"/>
          <a:lstStyle>
            <a:lvl1pPr algn="l">
              <a:defRPr sz="1600">
                <a:solidFill>
                  <a:schemeClr val="accent5">
                    <a:lumMod val="50000"/>
                  </a:schemeClr>
                </a:solidFill>
              </a:defRPr>
            </a:lvl1pPr>
          </a:lstStyle>
          <a:p>
            <a:endParaRPr lang="en-US" dirty="0"/>
          </a:p>
        </p:txBody>
      </p:sp>
      <p:sp>
        <p:nvSpPr>
          <p:cNvPr id="6" name="Slide Number Placeholder 5"/>
          <p:cNvSpPr>
            <a:spLocks noGrp="1"/>
          </p:cNvSpPr>
          <p:nvPr>
            <p:ph type="sldNum" sz="quarter" idx="12"/>
          </p:nvPr>
        </p:nvSpPr>
        <p:spPr>
          <a:xfrm rot="20520000">
            <a:off x="1981439" y="5509808"/>
            <a:ext cx="738180" cy="426607"/>
          </a:xfrm>
        </p:spPr>
        <p:txBody>
          <a:bodyPr/>
          <a:lstStyle>
            <a:lvl1pPr algn="r">
              <a:defRPr>
                <a:solidFill>
                  <a:schemeClr val="accent1">
                    <a:lumMod val="75000"/>
                  </a:schemeClr>
                </a:solidFill>
              </a:defRPr>
            </a:lvl1pPr>
          </a:lstStyle>
          <a:p>
            <a:fld id="{AC5B1FEA-406A-7749-A5C3-DDCB5F67A4CE}" type="slidenum">
              <a:rPr lang="en-US" smtClean="0"/>
              <a:pPr/>
              <a:t>‹#›</a:t>
            </a:fld>
            <a:endParaRPr lang="en-US" dirty="0"/>
          </a:p>
        </p:txBody>
      </p:sp>
      <p:pic>
        <p:nvPicPr>
          <p:cNvPr id="9" name="Picture 8"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71C1A-CAFA-43FD-A579-55B116A1448A}" type="datetime1">
              <a:rPr lang="en-US" smtClean="0"/>
              <a:pPr/>
              <a:t>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A1BC03-21BF-4F6B-A3BE-29C937D452B1}" type="datetime1">
              <a:rPr lang="en-US" smtClean="0"/>
              <a:pPr/>
              <a:t>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08867-0964-49C4-9DE5-8FBB189497BC}" type="datetime1">
              <a:rPr lang="en-US" smtClean="0"/>
              <a:pPr/>
              <a:t>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38199" y="3754402"/>
            <a:ext cx="7467601"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DDAE5B-B07C-441A-8026-C23A427A74DC}" type="datetime1">
              <a:rPr lang="en-US" smtClean="0"/>
              <a:pPr/>
              <a:t>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151D5B8-D9C5-419F-913D-2186935717ED}" type="datetime1">
              <a:rPr lang="en-US" smtClean="0"/>
              <a:pPr/>
              <a:t>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B1FEA-406A-7749-A5C3-DDCB5F67A4CE}" type="slidenum">
              <a:rPr lang="en-US" smtClean="0"/>
              <a:pPr/>
              <a:t>‹#›</a:t>
            </a:fld>
            <a:endParaRPr lang="en-US"/>
          </a:p>
        </p:txBody>
      </p:sp>
      <p:sp>
        <p:nvSpPr>
          <p:cNvPr id="9" name="Content Placeholder 8"/>
          <p:cNvSpPr>
            <a:spLocks noGrp="1"/>
          </p:cNvSpPr>
          <p:nvPr>
            <p:ph sz="quarter" idx="13"/>
          </p:nvPr>
        </p:nvSpPr>
        <p:spPr>
          <a:xfrm>
            <a:off x="841248"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86F952F-F888-4FB8-9CB7-51D5F02FA3C8}" type="datetime1">
              <a:rPr lang="en-US" smtClean="0"/>
              <a:pPr/>
              <a:t>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5B1FEA-406A-7749-A5C3-DDCB5F67A4CE}" type="slidenum">
              <a:rPr lang="en-US" smtClean="0"/>
              <a:pPr/>
              <a:t>‹#›</a:t>
            </a:fld>
            <a:endParaRPr lang="en-US"/>
          </a:p>
        </p:txBody>
      </p:sp>
      <p:sp>
        <p:nvSpPr>
          <p:cNvPr id="16" name="Freeform 22"/>
          <p:cNvSpPr>
            <a:spLocks/>
          </p:cNvSpPr>
          <p:nvPr/>
        </p:nvSpPr>
        <p:spPr bwMode="auto">
          <a:xfrm rot="20274567">
            <a:off x="3933637" y="4281002"/>
            <a:ext cx="1288495" cy="722529"/>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rot="9377604">
            <a:off x="3925861" y="3316840"/>
            <a:ext cx="1288495" cy="722529"/>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sz="quarter" idx="13"/>
          </p:nvPr>
        </p:nvSpPr>
        <p:spPr>
          <a:xfrm>
            <a:off x="841248" y="2743199"/>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88DB32-6162-43C0-9325-230E0A9B0177}" type="datetime1">
              <a:rPr lang="en-US" smtClean="0"/>
              <a:pPr/>
              <a:t>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19B57-0E9E-4DE4-A7F5-9A169EF1CEE0}" type="datetime1">
              <a:rPr lang="en-US" smtClean="0"/>
              <a:pPr/>
              <a:t>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8F86C-0F1B-4333-B99B-B3B2B1F87225}" type="datetime1">
              <a:rPr lang="en-US" smtClean="0"/>
              <a:pPr/>
              <a:t>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tape.png"/>
          <p:cNvPicPr>
            <a:picLocks noChangeAspect="1"/>
          </p:cNvPicPr>
          <p:nvPr/>
        </p:nvPicPr>
        <p:blipFill>
          <a:blip r:embed="rId2"/>
          <a:stretch>
            <a:fillRect/>
          </a:stretch>
        </p:blipFill>
        <p:spPr>
          <a:xfrm>
            <a:off x="3124200" y="191206"/>
            <a:ext cx="2781300" cy="819150"/>
          </a:xfrm>
          <a:prstGeom prst="rect">
            <a:avLst/>
          </a:prstGeom>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7FCD9-7699-43D6-8D62-436E2DD234FF}" type="datetime1">
              <a:rPr lang="en-US" smtClean="0"/>
              <a:pPr/>
              <a:t>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13">
            <a:lum bright="-1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51280" y="436563"/>
            <a:ext cx="8041440" cy="144267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2038388"/>
            <a:ext cx="7467600" cy="39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1280" y="6148875"/>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fld id="{610FC3EB-42FB-4C38-8CAE-7A1293B83421}" type="datetime1">
              <a:rPr lang="en-US" smtClean="0"/>
              <a:pPr/>
              <a:t>10/20/14</a:t>
            </a:fld>
            <a:endParaRPr lang="en-US" dirty="0"/>
          </a:p>
        </p:txBody>
      </p:sp>
      <p:sp>
        <p:nvSpPr>
          <p:cNvPr id="5" name="Footer Placeholder 4"/>
          <p:cNvSpPr>
            <a:spLocks noGrp="1"/>
          </p:cNvSpPr>
          <p:nvPr>
            <p:ph type="ftr" sz="quarter" idx="3"/>
          </p:nvPr>
        </p:nvSpPr>
        <p:spPr>
          <a:xfrm>
            <a:off x="3124200" y="6148875"/>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endParaRPr lang="en-US" dirty="0"/>
          </a:p>
        </p:txBody>
      </p:sp>
      <p:sp>
        <p:nvSpPr>
          <p:cNvPr id="6" name="Slide Number Placeholder 5"/>
          <p:cNvSpPr>
            <a:spLocks noGrp="1"/>
          </p:cNvSpPr>
          <p:nvPr>
            <p:ph type="sldNum" sz="quarter" idx="4"/>
          </p:nvPr>
        </p:nvSpPr>
        <p:spPr>
          <a:xfrm>
            <a:off x="6459120" y="6148875"/>
            <a:ext cx="2133600" cy="365125"/>
          </a:xfrm>
          <a:prstGeom prst="rect">
            <a:avLst/>
          </a:prstGeom>
        </p:spPr>
        <p:txBody>
          <a:bodyPr vert="horz" lIns="91440" tIns="45720" rIns="91440" bIns="45720" rtlCol="0" anchor="ctr"/>
          <a:lstStyle>
            <a:lvl1pPr algn="r">
              <a:defRPr sz="1400" b="0">
                <a:solidFill>
                  <a:schemeClr val="tx1">
                    <a:lumMod val="50000"/>
                    <a:lumOff val="50000"/>
                  </a:schemeClr>
                </a:solidFill>
                <a:latin typeface="Rage Italic" pitchFamily="66" charset="0"/>
                <a:cs typeface="Rage Italic" pitchFamily="66" charset="0"/>
              </a:defRPr>
            </a:lvl1pPr>
          </a:lstStyle>
          <a:p>
            <a:fld id="{AC5B1FEA-406A-7749-A5C3-DDCB5F67A4C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ww.hanselman.com/blog/InstallingAndRunningNodejsApplicationsWithinIISOnWindowsAreYouMad.aspx"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360000">
            <a:off x="3339809" y="3139801"/>
            <a:ext cx="4847038" cy="1599722"/>
          </a:xfrm>
        </p:spPr>
        <p:txBody>
          <a:bodyPr/>
          <a:lstStyle/>
          <a:p>
            <a:r>
              <a:rPr lang="en-US" sz="4400" b="1" dirty="0"/>
              <a:t>MEAN stack on the </a:t>
            </a:r>
            <a:r>
              <a:rPr lang="en-US" sz="4400" b="1" dirty="0" smtClean="0"/>
              <a:t>Mac</a:t>
            </a:r>
            <a:br>
              <a:rPr lang="en-US" sz="4400" b="1" dirty="0" smtClean="0"/>
            </a:br>
            <a:r>
              <a:rPr lang="en-US" sz="4400" b="1" dirty="0" smtClean="0"/>
              <a:t>@</a:t>
            </a:r>
            <a:r>
              <a:rPr lang="en-US" sz="4400" b="1" dirty="0" err="1" smtClean="0"/>
              <a:t>joefrance</a:t>
            </a:r>
            <a:endParaRPr lang="en-US" sz="4400" dirty="0"/>
          </a:p>
        </p:txBody>
      </p:sp>
      <p:sp>
        <p:nvSpPr>
          <p:cNvPr id="3" name="Subtitle 2"/>
          <p:cNvSpPr>
            <a:spLocks noGrp="1"/>
          </p:cNvSpPr>
          <p:nvPr>
            <p:ph type="subTitle" idx="1"/>
          </p:nvPr>
        </p:nvSpPr>
        <p:spPr/>
        <p:txBody>
          <a:bodyPr/>
          <a:lstStyle/>
          <a:p>
            <a:r>
              <a:rPr lang="en-US" dirty="0"/>
              <a:t>Developing on the full </a:t>
            </a:r>
            <a:r>
              <a:rPr lang="en-US" dirty="0" smtClean="0"/>
              <a:t>JavaScript </a:t>
            </a:r>
            <a:r>
              <a:rPr lang="en-US" dirty="0"/>
              <a:t>stack on a Mac as a "recovering VS/MS-</a:t>
            </a:r>
            <a:r>
              <a:rPr lang="en-US" dirty="0" err="1" smtClean="0"/>
              <a:t>aholic</a:t>
            </a:r>
            <a:r>
              <a:rPr lang="en-US" dirty="0" smtClean="0"/>
              <a:t>”</a:t>
            </a:r>
          </a:p>
          <a:p>
            <a:r>
              <a:rPr lang="en-US" dirty="0" smtClean="0"/>
              <a:t>20+ years an addict :)</a:t>
            </a:r>
            <a:endParaRPr lang="en-US" dirty="0"/>
          </a:p>
        </p:txBody>
      </p:sp>
    </p:spTree>
    <p:extLst>
      <p:ext uri="{BB962C8B-B14F-4D97-AF65-F5344CB8AC3E}">
        <p14:creationId xmlns:p14="http://schemas.microsoft.com/office/powerpoint/2010/main" val="384195615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JavaScript in the stack…</a:t>
            </a:r>
            <a:endParaRPr lang="en-US" dirty="0"/>
          </a:p>
        </p:txBody>
      </p:sp>
      <p:sp>
        <p:nvSpPr>
          <p:cNvPr id="3" name="Content Placeholder 2"/>
          <p:cNvSpPr>
            <a:spLocks noGrp="1"/>
          </p:cNvSpPr>
          <p:nvPr>
            <p:ph idx="1"/>
          </p:nvPr>
        </p:nvSpPr>
        <p:spPr/>
        <p:txBody>
          <a:bodyPr>
            <a:normAutofit fontScale="92500" lnSpcReduction="10000"/>
          </a:bodyPr>
          <a:lstStyle/>
          <a:p>
            <a:pPr>
              <a:buFont typeface="Arial"/>
              <a:buChar char="•"/>
            </a:pPr>
            <a:r>
              <a:rPr lang="en-US" dirty="0" err="1" smtClean="0"/>
              <a:t>AngularJS</a:t>
            </a:r>
            <a:r>
              <a:rPr lang="en-US" dirty="0" smtClean="0"/>
              <a:t> was all the rave (so I was dubious)</a:t>
            </a:r>
          </a:p>
          <a:p>
            <a:pPr>
              <a:buFont typeface="Arial"/>
              <a:buChar char="•"/>
            </a:pPr>
            <a:r>
              <a:rPr lang="en-US" dirty="0" smtClean="0"/>
              <a:t>Things I’ve come to like in </a:t>
            </a:r>
            <a:r>
              <a:rPr lang="en-US" dirty="0" err="1" smtClean="0"/>
              <a:t>AngularJS</a:t>
            </a:r>
            <a:r>
              <a:rPr lang="en-US" dirty="0" smtClean="0"/>
              <a:t>:</a:t>
            </a:r>
          </a:p>
          <a:p>
            <a:pPr lvl="1">
              <a:buFont typeface="Arial"/>
              <a:buChar char="•"/>
            </a:pPr>
            <a:r>
              <a:rPr lang="en-US" dirty="0"/>
              <a:t>Two-way binding </a:t>
            </a:r>
            <a:r>
              <a:rPr lang="en-US" dirty="0" smtClean="0"/>
              <a:t>similar</a:t>
            </a:r>
            <a:endParaRPr lang="en-US" dirty="0"/>
          </a:p>
          <a:p>
            <a:pPr lvl="1">
              <a:buFont typeface="Arial"/>
              <a:buChar char="•"/>
            </a:pPr>
            <a:r>
              <a:rPr lang="en-US" dirty="0"/>
              <a:t>Lack </a:t>
            </a:r>
            <a:r>
              <a:rPr lang="en-US" dirty="0" smtClean="0"/>
              <a:t>of the need for me to </a:t>
            </a:r>
            <a:r>
              <a:rPr lang="en-US" dirty="0"/>
              <a:t>focus on “the plumbing</a:t>
            </a:r>
            <a:r>
              <a:rPr lang="en-US" dirty="0" smtClean="0"/>
              <a:t>”</a:t>
            </a:r>
            <a:endParaRPr lang="en-US" dirty="0"/>
          </a:p>
          <a:p>
            <a:pPr lvl="1">
              <a:buFont typeface="Arial"/>
              <a:buChar char="•"/>
            </a:pPr>
            <a:r>
              <a:rPr lang="en-US" dirty="0"/>
              <a:t>Tried-and-true MVC model</a:t>
            </a:r>
          </a:p>
          <a:p>
            <a:pPr lvl="1">
              <a:buFont typeface="Arial"/>
              <a:buChar char="•"/>
            </a:pPr>
            <a:r>
              <a:rPr lang="en-US" dirty="0" smtClean="0"/>
              <a:t>Last </a:t>
            </a:r>
            <a:r>
              <a:rPr lang="en-US" dirty="0"/>
              <a:t>but not least, backing from Google and building adoption by many folks in the industry with apparently similar experiences with my </a:t>
            </a:r>
            <a:r>
              <a:rPr lang="en-US" dirty="0" smtClean="0"/>
              <a:t>own</a:t>
            </a:r>
            <a:endParaRPr lang="en-US" dirty="0"/>
          </a:p>
          <a:p>
            <a:pPr>
              <a:buFont typeface="Arial"/>
              <a:buChar char="•"/>
            </a:pPr>
            <a:r>
              <a:rPr lang="en-US" dirty="0" smtClean="0"/>
              <a:t>There is of course a learning curve with </a:t>
            </a:r>
            <a:r>
              <a:rPr lang="en-US" dirty="0" err="1" smtClean="0"/>
              <a:t>AngularJS</a:t>
            </a:r>
            <a:endParaRPr lang="en-US" dirty="0" smtClean="0"/>
          </a:p>
          <a:p>
            <a:pPr>
              <a:buFont typeface="Arial"/>
              <a:buChar char="•"/>
            </a:pPr>
            <a:r>
              <a:rPr lang="en-US" dirty="0" smtClean="0"/>
              <a:t>But I think it’s a good investment of time to learn it</a:t>
            </a:r>
          </a:p>
          <a:p>
            <a:pPr>
              <a:buFont typeface="Arial"/>
              <a:buChar char="•"/>
            </a:pPr>
            <a:r>
              <a:rPr lang="en-US" dirty="0" smtClean="0"/>
              <a:t>And it’s FUN to learn </a:t>
            </a:r>
            <a:r>
              <a:rPr lang="en-US" dirty="0" err="1" smtClean="0"/>
              <a:t>AngularJS</a:t>
            </a:r>
            <a:r>
              <a:rPr lang="en-US" dirty="0" smtClean="0"/>
              <a:t>!</a:t>
            </a:r>
            <a:endParaRPr lang="en-US" dirty="0"/>
          </a:p>
          <a:p>
            <a:pPr lvl="1">
              <a:buFont typeface="Arial"/>
              <a:buChar char="•"/>
            </a:pPr>
            <a:endParaRPr lang="en-US" dirty="0" smtClean="0"/>
          </a:p>
        </p:txBody>
      </p:sp>
    </p:spTree>
    <p:extLst>
      <p:ext uri="{BB962C8B-B14F-4D97-AF65-F5344CB8AC3E}">
        <p14:creationId xmlns:p14="http://schemas.microsoft.com/office/powerpoint/2010/main" val="318040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MEAN stack</a:t>
            </a:r>
            <a:endParaRPr lang="en-US" dirty="0"/>
          </a:p>
        </p:txBody>
      </p:sp>
      <p:sp>
        <p:nvSpPr>
          <p:cNvPr id="3" name="Content Placeholder 2"/>
          <p:cNvSpPr>
            <a:spLocks noGrp="1"/>
          </p:cNvSpPr>
          <p:nvPr>
            <p:ph idx="1"/>
          </p:nvPr>
        </p:nvSpPr>
        <p:spPr/>
        <p:txBody>
          <a:bodyPr/>
          <a:lstStyle/>
          <a:p>
            <a:pPr>
              <a:buFont typeface="Arial"/>
              <a:buChar char="•"/>
            </a:pPr>
            <a:r>
              <a:rPr lang="en-US" b="1" i="1" dirty="0" err="1" smtClean="0"/>
              <a:t>M</a:t>
            </a:r>
            <a:r>
              <a:rPr lang="en-US" dirty="0" err="1" smtClean="0"/>
              <a:t>ongoDB</a:t>
            </a:r>
            <a:endParaRPr lang="en-US" dirty="0" smtClean="0"/>
          </a:p>
          <a:p>
            <a:pPr lvl="1">
              <a:buFont typeface="Arial"/>
              <a:buChar char="•"/>
            </a:pPr>
            <a:r>
              <a:rPr lang="en-US" dirty="0" smtClean="0"/>
              <a:t>Document-based (JSON) </a:t>
            </a:r>
            <a:r>
              <a:rPr lang="en-US" dirty="0" err="1" smtClean="0"/>
              <a:t>NoSQL</a:t>
            </a:r>
            <a:r>
              <a:rPr lang="en-US" dirty="0" smtClean="0"/>
              <a:t> database</a:t>
            </a:r>
          </a:p>
          <a:p>
            <a:pPr>
              <a:buFont typeface="Arial"/>
              <a:buChar char="•"/>
            </a:pPr>
            <a:r>
              <a:rPr lang="en-US" b="1" i="1" dirty="0" err="1" smtClean="0"/>
              <a:t>E</a:t>
            </a:r>
            <a:r>
              <a:rPr lang="en-US" dirty="0" err="1" smtClean="0"/>
              <a:t>xpressJS</a:t>
            </a:r>
            <a:endParaRPr lang="en-US" dirty="0" smtClean="0"/>
          </a:p>
          <a:p>
            <a:pPr lvl="1">
              <a:buFont typeface="Arial"/>
              <a:buChar char="•"/>
            </a:pPr>
            <a:r>
              <a:rPr lang="en-US" dirty="0" smtClean="0"/>
              <a:t>JavaScript back-end framework</a:t>
            </a:r>
          </a:p>
          <a:p>
            <a:pPr>
              <a:buFont typeface="Arial"/>
              <a:buChar char="•"/>
            </a:pPr>
            <a:r>
              <a:rPr lang="en-US" b="1" i="1" dirty="0" err="1" smtClean="0"/>
              <a:t>A</a:t>
            </a:r>
            <a:r>
              <a:rPr lang="en-US" dirty="0" err="1" smtClean="0"/>
              <a:t>ngularJS</a:t>
            </a:r>
            <a:endParaRPr lang="en-US" dirty="0" smtClean="0"/>
          </a:p>
          <a:p>
            <a:pPr lvl="1">
              <a:buFont typeface="Arial"/>
              <a:buChar char="•"/>
            </a:pPr>
            <a:r>
              <a:rPr lang="en-US" dirty="0" smtClean="0"/>
              <a:t>JavaScript front-end framework</a:t>
            </a:r>
          </a:p>
          <a:p>
            <a:pPr>
              <a:buFont typeface="Arial"/>
              <a:buChar char="•"/>
            </a:pPr>
            <a:r>
              <a:rPr lang="en-US" b="1" i="1" dirty="0" err="1" smtClean="0"/>
              <a:t>N</a:t>
            </a:r>
            <a:r>
              <a:rPr lang="en-US" dirty="0" err="1" smtClean="0"/>
              <a:t>odeJS</a:t>
            </a:r>
            <a:endParaRPr lang="en-US" dirty="0" smtClean="0"/>
          </a:p>
          <a:p>
            <a:pPr lvl="1">
              <a:buFont typeface="Arial"/>
              <a:buChar char="•"/>
            </a:pPr>
            <a:r>
              <a:rPr lang="en-US" dirty="0" smtClean="0"/>
              <a:t>JavaScript run-time (C/C++ taps into Chrome V8 engine)</a:t>
            </a:r>
            <a:endParaRPr lang="en-US" dirty="0"/>
          </a:p>
        </p:txBody>
      </p:sp>
    </p:spTree>
    <p:extLst>
      <p:ext uri="{BB962C8B-B14F-4D97-AF65-F5344CB8AC3E}">
        <p14:creationId xmlns:p14="http://schemas.microsoft.com/office/powerpoint/2010/main" val="208546094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vs. Microsoft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681275"/>
              </p:ext>
            </p:extLst>
          </p:nvPr>
        </p:nvGraphicFramePr>
        <p:xfrm>
          <a:off x="838200" y="2038350"/>
          <a:ext cx="7467600" cy="4043680"/>
        </p:xfrm>
        <a:graphic>
          <a:graphicData uri="http://schemas.openxmlformats.org/drawingml/2006/table">
            <a:tbl>
              <a:tblPr firstRow="1" bandRow="1">
                <a:tableStyleId>{912C8C85-51F0-491E-9774-3900AFEF0FD7}</a:tableStyleId>
              </a:tblPr>
              <a:tblGrid>
                <a:gridCol w="2489200"/>
                <a:gridCol w="2489200"/>
                <a:gridCol w="2489200"/>
              </a:tblGrid>
              <a:tr h="370840">
                <a:tc>
                  <a:txBody>
                    <a:bodyPr/>
                    <a:lstStyle/>
                    <a:p>
                      <a:r>
                        <a:rPr lang="en-US" sz="1800" b="1" u="none" kern="1200" baseline="0" dirty="0" smtClean="0">
                          <a:solidFill>
                            <a:schemeClr val="bg1"/>
                          </a:solidFill>
                          <a:latin typeface="+mn-lt"/>
                          <a:ea typeface="+mn-ea"/>
                          <a:cs typeface="+mn-cs"/>
                        </a:rPr>
                        <a:t>Tool</a:t>
                      </a:r>
                      <a:endParaRPr lang="en-US" dirty="0"/>
                    </a:p>
                  </a:txBody>
                  <a:tcPr/>
                </a:tc>
                <a:tc>
                  <a:txBody>
                    <a:bodyPr/>
                    <a:lstStyle/>
                    <a:p>
                      <a:r>
                        <a:rPr lang="en-US" sz="1800" b="1" u="none" kern="1200" baseline="0" dirty="0" smtClean="0">
                          <a:solidFill>
                            <a:schemeClr val="bg1"/>
                          </a:solidFill>
                          <a:latin typeface="+mn-lt"/>
                          <a:ea typeface="+mn-ea"/>
                          <a:cs typeface="+mn-cs"/>
                        </a:rPr>
                        <a:t>MEAN stack</a:t>
                      </a:r>
                      <a:endParaRPr lang="en-US" dirty="0"/>
                    </a:p>
                  </a:txBody>
                  <a:tcPr/>
                </a:tc>
                <a:tc>
                  <a:txBody>
                    <a:bodyPr/>
                    <a:lstStyle/>
                    <a:p>
                      <a:r>
                        <a:rPr lang="en-US" sz="1800" b="1" u="none" kern="1200" baseline="0" dirty="0" smtClean="0">
                          <a:solidFill>
                            <a:schemeClr val="bg1"/>
                          </a:solidFill>
                          <a:latin typeface="+mn-lt"/>
                          <a:ea typeface="+mn-ea"/>
                          <a:cs typeface="+mn-cs"/>
                        </a:rPr>
                        <a:t>Microsoft Stack</a:t>
                      </a:r>
                      <a:endParaRPr lang="en-US" dirty="0"/>
                    </a:p>
                  </a:txBody>
                  <a:tcPr/>
                </a:tc>
              </a:tr>
              <a:tr h="370840">
                <a:tc>
                  <a:txBody>
                    <a:bodyPr/>
                    <a:lstStyle/>
                    <a:p>
                      <a:r>
                        <a:rPr lang="en-US" sz="1800" b="1" u="none" kern="1200" baseline="0" dirty="0" smtClean="0">
                          <a:solidFill>
                            <a:schemeClr val="tx1"/>
                          </a:solidFill>
                          <a:latin typeface="+mn-lt"/>
                          <a:ea typeface="+mn-ea"/>
                          <a:cs typeface="+mn-cs"/>
                        </a:rPr>
                        <a:t>Languages</a:t>
                      </a:r>
                      <a:endParaRPr lang="en-US" dirty="0"/>
                    </a:p>
                  </a:txBody>
                  <a:tcPr/>
                </a:tc>
                <a:tc>
                  <a:txBody>
                    <a:bodyPr/>
                    <a:lstStyle/>
                    <a:p>
                      <a:r>
                        <a:rPr lang="en-US" sz="1800" u="none" kern="1200" baseline="0" dirty="0" smtClean="0">
                          <a:solidFill>
                            <a:schemeClr val="tx1"/>
                          </a:solidFill>
                          <a:latin typeface="+mn-lt"/>
                          <a:ea typeface="+mn-ea"/>
                          <a:cs typeface="+mn-cs"/>
                        </a:rPr>
                        <a:t>JavaScript (CSS, HTML, JSON)</a:t>
                      </a:r>
                      <a:endParaRPr lang="en-US" dirty="0"/>
                    </a:p>
                  </a:txBody>
                  <a:tcPr/>
                </a:tc>
                <a:tc>
                  <a:txBody>
                    <a:bodyPr/>
                    <a:lstStyle/>
                    <a:p>
                      <a:r>
                        <a:rPr lang="en-US" sz="1800" u="none" kern="1200" baseline="0" dirty="0" smtClean="0">
                          <a:solidFill>
                            <a:schemeClr val="tx1"/>
                          </a:solidFill>
                          <a:latin typeface="+mn-lt"/>
                          <a:ea typeface="+mn-ea"/>
                          <a:cs typeface="+mn-cs"/>
                        </a:rPr>
                        <a:t>C#, JavaScript (CSS, HTML, JSON)</a:t>
                      </a:r>
                      <a:endParaRPr lang="en-US" dirty="0"/>
                    </a:p>
                  </a:txBody>
                  <a:tcPr/>
                </a:tc>
              </a:tr>
              <a:tr h="370840">
                <a:tc>
                  <a:txBody>
                    <a:bodyPr/>
                    <a:lstStyle/>
                    <a:p>
                      <a:r>
                        <a:rPr lang="en-US" sz="1800" b="1" u="none" kern="1200" baseline="0" dirty="0" smtClean="0">
                          <a:solidFill>
                            <a:schemeClr val="tx1"/>
                          </a:solidFill>
                          <a:latin typeface="+mn-lt"/>
                          <a:ea typeface="+mn-ea"/>
                          <a:cs typeface="+mn-cs"/>
                        </a:rPr>
                        <a:t>IDE</a:t>
                      </a:r>
                      <a:endParaRPr lang="en-US" dirty="0"/>
                    </a:p>
                  </a:txBody>
                  <a:tcPr/>
                </a:tc>
                <a:tc>
                  <a:txBody>
                    <a:bodyPr/>
                    <a:lstStyle/>
                    <a:p>
                      <a:r>
                        <a:rPr lang="en-US" sz="1800" u="none" kern="1200" baseline="0" dirty="0" err="1" smtClean="0">
                          <a:solidFill>
                            <a:schemeClr val="tx1"/>
                          </a:solidFill>
                          <a:latin typeface="+mn-lt"/>
                          <a:ea typeface="+mn-ea"/>
                          <a:cs typeface="+mn-cs"/>
                        </a:rPr>
                        <a:t>WebStorm</a:t>
                      </a:r>
                      <a:r>
                        <a:rPr lang="en-US" sz="1800" u="none" kern="1200" baseline="0" dirty="0" smtClean="0">
                          <a:solidFill>
                            <a:schemeClr val="tx1"/>
                          </a:solidFill>
                          <a:latin typeface="+mn-lt"/>
                          <a:ea typeface="+mn-ea"/>
                          <a:cs typeface="+mn-cs"/>
                        </a:rPr>
                        <a:t> IDE (Sublime, Atom)</a:t>
                      </a:r>
                      <a:endParaRPr lang="en-US" dirty="0"/>
                    </a:p>
                  </a:txBody>
                  <a:tcPr/>
                </a:tc>
                <a:tc>
                  <a:txBody>
                    <a:bodyPr/>
                    <a:lstStyle/>
                    <a:p>
                      <a:r>
                        <a:rPr lang="en-US" sz="1800" u="none" kern="1200" baseline="0" dirty="0" smtClean="0">
                          <a:solidFill>
                            <a:schemeClr val="tx1"/>
                          </a:solidFill>
                          <a:latin typeface="+mn-lt"/>
                          <a:ea typeface="+mn-ea"/>
                          <a:cs typeface="+mn-cs"/>
                        </a:rPr>
                        <a:t>Visual Studio</a:t>
                      </a:r>
                      <a:endParaRPr lang="en-US" dirty="0"/>
                    </a:p>
                  </a:txBody>
                  <a:tcPr/>
                </a:tc>
              </a:tr>
              <a:tr h="370840">
                <a:tc>
                  <a:txBody>
                    <a:bodyPr/>
                    <a:lstStyle/>
                    <a:p>
                      <a:r>
                        <a:rPr lang="en-US" sz="1800" b="1" u="none" kern="1200" baseline="0" dirty="0" smtClean="0">
                          <a:solidFill>
                            <a:schemeClr val="tx1"/>
                          </a:solidFill>
                          <a:latin typeface="+mn-lt"/>
                          <a:ea typeface="+mn-ea"/>
                          <a:cs typeface="+mn-cs"/>
                        </a:rPr>
                        <a:t>Database</a:t>
                      </a:r>
                      <a:endParaRPr lang="en-US" dirty="0"/>
                    </a:p>
                  </a:txBody>
                  <a:tcPr/>
                </a:tc>
                <a:tc>
                  <a:txBody>
                    <a:bodyPr/>
                    <a:lstStyle/>
                    <a:p>
                      <a:r>
                        <a:rPr lang="en-US" dirty="0" err="1" smtClean="0"/>
                        <a:t>MongoDB</a:t>
                      </a:r>
                      <a:endParaRPr lang="en-US" dirty="0"/>
                    </a:p>
                  </a:txBody>
                  <a:tcPr/>
                </a:tc>
                <a:tc>
                  <a:txBody>
                    <a:bodyPr/>
                    <a:lstStyle/>
                    <a:p>
                      <a:r>
                        <a:rPr lang="en-US" dirty="0" smtClean="0"/>
                        <a:t>SQL Server</a:t>
                      </a:r>
                      <a:endParaRPr lang="en-US" dirty="0"/>
                    </a:p>
                  </a:txBody>
                  <a:tcPr/>
                </a:tc>
              </a:tr>
              <a:tr h="370840">
                <a:tc>
                  <a:txBody>
                    <a:bodyPr/>
                    <a:lstStyle/>
                    <a:p>
                      <a:r>
                        <a:rPr lang="en-US" sz="1800" b="1" u="none" kern="1200" baseline="0" dirty="0" smtClean="0">
                          <a:solidFill>
                            <a:schemeClr val="tx1"/>
                          </a:solidFill>
                          <a:latin typeface="+mn-lt"/>
                          <a:ea typeface="+mn-ea"/>
                          <a:cs typeface="+mn-cs"/>
                        </a:rPr>
                        <a:t>Framework</a:t>
                      </a:r>
                      <a:endParaRPr lang="en-US" dirty="0"/>
                    </a:p>
                  </a:txBody>
                  <a:tcPr/>
                </a:tc>
                <a:tc>
                  <a:txBody>
                    <a:bodyPr/>
                    <a:lstStyle/>
                    <a:p>
                      <a:r>
                        <a:rPr lang="en-US" dirty="0" err="1" smtClean="0"/>
                        <a:t>ExpressJS</a:t>
                      </a:r>
                      <a:endParaRPr lang="en-US" dirty="0"/>
                    </a:p>
                  </a:txBody>
                  <a:tcPr/>
                </a:tc>
                <a:tc>
                  <a:txBody>
                    <a:bodyPr/>
                    <a:lstStyle/>
                    <a:p>
                      <a:r>
                        <a:rPr lang="en-US" dirty="0" err="1" smtClean="0"/>
                        <a:t>.Net</a:t>
                      </a:r>
                      <a:endParaRPr lang="en-US" dirty="0"/>
                    </a:p>
                  </a:txBody>
                  <a:tcPr/>
                </a:tc>
              </a:tr>
              <a:tr h="370840">
                <a:tc>
                  <a:txBody>
                    <a:bodyPr/>
                    <a:lstStyle/>
                    <a:p>
                      <a:r>
                        <a:rPr lang="en-US" sz="1800" b="1" u="none" kern="1200" baseline="0" dirty="0" smtClean="0">
                          <a:solidFill>
                            <a:schemeClr val="tx1"/>
                          </a:solidFill>
                          <a:latin typeface="+mn-lt"/>
                          <a:ea typeface="+mn-ea"/>
                          <a:cs typeface="+mn-cs"/>
                        </a:rPr>
                        <a:t>Front-end</a:t>
                      </a:r>
                      <a:endParaRPr lang="en-US" dirty="0"/>
                    </a:p>
                  </a:txBody>
                  <a:tcPr/>
                </a:tc>
                <a:tc>
                  <a:txBody>
                    <a:bodyPr/>
                    <a:lstStyle/>
                    <a:p>
                      <a:r>
                        <a:rPr lang="en-US" dirty="0" err="1" smtClean="0"/>
                        <a:t>AngularJS</a:t>
                      </a:r>
                      <a:endParaRPr lang="en-US" dirty="0"/>
                    </a:p>
                  </a:txBody>
                  <a:tcPr/>
                </a:tc>
                <a:tc>
                  <a:txBody>
                    <a:bodyPr/>
                    <a:lstStyle/>
                    <a:p>
                      <a:r>
                        <a:rPr lang="en-US" dirty="0" smtClean="0"/>
                        <a:t>HTML, CSS</a:t>
                      </a:r>
                      <a:endParaRPr lang="en-US" dirty="0"/>
                    </a:p>
                  </a:txBody>
                  <a:tcPr/>
                </a:tc>
              </a:tr>
              <a:tr h="370840">
                <a:tc>
                  <a:txBody>
                    <a:bodyPr/>
                    <a:lstStyle/>
                    <a:p>
                      <a:r>
                        <a:rPr lang="en-US" sz="1800" b="1" u="none" kern="1200" baseline="0" dirty="0" smtClean="0">
                          <a:solidFill>
                            <a:schemeClr val="tx1"/>
                          </a:solidFill>
                          <a:latin typeface="+mn-lt"/>
                          <a:ea typeface="+mn-ea"/>
                          <a:cs typeface="+mn-cs"/>
                        </a:rPr>
                        <a:t>Web server</a:t>
                      </a:r>
                      <a:endParaRPr lang="en-US" dirty="0"/>
                    </a:p>
                  </a:txBody>
                  <a:tcPr/>
                </a:tc>
                <a:tc>
                  <a:txBody>
                    <a:bodyPr/>
                    <a:lstStyle/>
                    <a:p>
                      <a:r>
                        <a:rPr lang="en-US" dirty="0" err="1" smtClean="0"/>
                        <a:t>NodeJS</a:t>
                      </a:r>
                      <a:r>
                        <a:rPr lang="en-US" dirty="0" smtClean="0"/>
                        <a:t> (</a:t>
                      </a:r>
                      <a:r>
                        <a:rPr lang="en-US" dirty="0" err="1" smtClean="0"/>
                        <a:t>nginx</a:t>
                      </a:r>
                      <a:r>
                        <a:rPr lang="en-US" dirty="0" smtClean="0"/>
                        <a:t>)</a:t>
                      </a:r>
                      <a:endParaRPr lang="en-US" dirty="0"/>
                    </a:p>
                  </a:txBody>
                  <a:tcPr/>
                </a:tc>
                <a:tc>
                  <a:txBody>
                    <a:bodyPr/>
                    <a:lstStyle/>
                    <a:p>
                      <a:r>
                        <a:rPr lang="en-US" dirty="0" smtClean="0"/>
                        <a:t>IIS –</a:t>
                      </a:r>
                      <a:r>
                        <a:rPr lang="en-US" baseline="0" dirty="0" smtClean="0"/>
                        <a:t> Internet Information Server</a:t>
                      </a:r>
                      <a:endParaRPr lang="en-US" dirty="0"/>
                    </a:p>
                  </a:txBody>
                  <a:tcPr/>
                </a:tc>
              </a:tr>
              <a:tr h="370840">
                <a:tc>
                  <a:txBody>
                    <a:bodyPr/>
                    <a:lstStyle/>
                    <a:p>
                      <a:r>
                        <a:rPr lang="en-US" sz="1800" b="1" u="none" kern="1200" baseline="0" dirty="0" smtClean="0">
                          <a:solidFill>
                            <a:schemeClr val="tx1"/>
                          </a:solidFill>
                          <a:latin typeface="+mn-lt"/>
                          <a:ea typeface="+mn-ea"/>
                          <a:cs typeface="+mn-cs"/>
                        </a:rPr>
                        <a:t>Source control</a:t>
                      </a:r>
                      <a:endParaRPr lang="en-US" dirty="0"/>
                    </a:p>
                  </a:txBody>
                  <a:tcPr/>
                </a:tc>
                <a:tc>
                  <a:txBody>
                    <a:bodyPr/>
                    <a:lstStyle/>
                    <a:p>
                      <a:r>
                        <a:rPr lang="en-US" dirty="0" err="1" smtClean="0"/>
                        <a:t>GitHub</a:t>
                      </a:r>
                      <a:endParaRPr lang="en-US" dirty="0"/>
                    </a:p>
                  </a:txBody>
                  <a:tcPr/>
                </a:tc>
                <a:tc>
                  <a:txBody>
                    <a:bodyPr/>
                    <a:lstStyle/>
                    <a:p>
                      <a:r>
                        <a:rPr lang="en-US" dirty="0" smtClean="0"/>
                        <a:t>TFS – Team Foundation Server</a:t>
                      </a:r>
                      <a:endParaRPr lang="en-US" dirty="0"/>
                    </a:p>
                  </a:txBody>
                  <a:tcPr/>
                </a:tc>
              </a:tr>
            </a:tbl>
          </a:graphicData>
        </a:graphic>
      </p:graphicFrame>
    </p:spTree>
    <p:extLst>
      <p:ext uri="{BB962C8B-B14F-4D97-AF65-F5344CB8AC3E}">
        <p14:creationId xmlns:p14="http://schemas.microsoft.com/office/powerpoint/2010/main" val="9217942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en-US" dirty="0"/>
          </a:p>
        </p:txBody>
      </p:sp>
      <p:sp>
        <p:nvSpPr>
          <p:cNvPr id="3" name="Content Placeholder 2"/>
          <p:cNvSpPr>
            <a:spLocks noGrp="1"/>
          </p:cNvSpPr>
          <p:nvPr>
            <p:ph idx="1"/>
          </p:nvPr>
        </p:nvSpPr>
        <p:spPr/>
        <p:txBody>
          <a:bodyPr/>
          <a:lstStyle/>
          <a:p>
            <a:pPr>
              <a:buFont typeface="Arial"/>
              <a:buChar char="•"/>
            </a:pPr>
            <a:r>
              <a:rPr lang="en-US" dirty="0" err="1" smtClean="0"/>
              <a:t>NoSQL</a:t>
            </a:r>
            <a:r>
              <a:rPr lang="en-US" dirty="0"/>
              <a:t> </a:t>
            </a:r>
            <a:r>
              <a:rPr lang="en-US" dirty="0" smtClean="0"/>
              <a:t>(not-only SQL)</a:t>
            </a:r>
          </a:p>
          <a:p>
            <a:pPr>
              <a:buFont typeface="Arial"/>
              <a:buChar char="•"/>
            </a:pPr>
            <a:r>
              <a:rPr lang="en-US" dirty="0" smtClean="0"/>
              <a:t>Document-based (non-relational)</a:t>
            </a:r>
          </a:p>
          <a:p>
            <a:pPr>
              <a:buFont typeface="Arial"/>
              <a:buChar char="•"/>
            </a:pPr>
            <a:r>
              <a:rPr lang="en-US" dirty="0" smtClean="0"/>
              <a:t>JSON-like internal storage</a:t>
            </a:r>
          </a:p>
          <a:p>
            <a:pPr>
              <a:buFont typeface="Arial"/>
              <a:buChar char="•"/>
            </a:pPr>
            <a:r>
              <a:rPr lang="en-US" dirty="0" err="1" smtClean="0"/>
              <a:t>Small’ish</a:t>
            </a:r>
            <a:r>
              <a:rPr lang="en-US" dirty="0" smtClean="0"/>
              <a:t> learning curve</a:t>
            </a:r>
            <a:endParaRPr lang="en-US" dirty="0"/>
          </a:p>
        </p:txBody>
      </p:sp>
    </p:spTree>
    <p:extLst>
      <p:ext uri="{BB962C8B-B14F-4D97-AF65-F5344CB8AC3E}">
        <p14:creationId xmlns:p14="http://schemas.microsoft.com/office/powerpoint/2010/main" val="889637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ExpressJS</a:t>
            </a:r>
            <a:endParaRPr lang="en-US" dirty="0"/>
          </a:p>
        </p:txBody>
      </p:sp>
      <p:sp>
        <p:nvSpPr>
          <p:cNvPr id="3" name="Content Placeholder 2"/>
          <p:cNvSpPr>
            <a:spLocks noGrp="1"/>
          </p:cNvSpPr>
          <p:nvPr>
            <p:ph idx="1"/>
          </p:nvPr>
        </p:nvSpPr>
        <p:spPr/>
        <p:txBody>
          <a:bodyPr/>
          <a:lstStyle/>
          <a:p>
            <a:pPr>
              <a:buFont typeface="Arial"/>
              <a:buChar char="•"/>
            </a:pPr>
            <a:r>
              <a:rPr lang="en-US" dirty="0" err="1" smtClean="0"/>
              <a:t>JavaScipt</a:t>
            </a:r>
            <a:r>
              <a:rPr lang="en-US" dirty="0" smtClean="0"/>
              <a:t> framework to ease web-server-plumbing issues</a:t>
            </a:r>
          </a:p>
          <a:p>
            <a:pPr>
              <a:buFont typeface="Arial"/>
              <a:buChar char="•"/>
            </a:pPr>
            <a:r>
              <a:rPr lang="en-US" dirty="0" smtClean="0"/>
              <a:t>Roughly comparable to </a:t>
            </a:r>
            <a:r>
              <a:rPr lang="en-US" dirty="0" err="1" smtClean="0"/>
              <a:t>.Net</a:t>
            </a:r>
            <a:r>
              <a:rPr lang="en-US" dirty="0" smtClean="0"/>
              <a:t> framework</a:t>
            </a:r>
            <a:endParaRPr lang="en-US" dirty="0"/>
          </a:p>
        </p:txBody>
      </p:sp>
    </p:spTree>
    <p:extLst>
      <p:ext uri="{BB962C8B-B14F-4D97-AF65-F5344CB8AC3E}">
        <p14:creationId xmlns:p14="http://schemas.microsoft.com/office/powerpoint/2010/main" val="505529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endParaRPr lang="en-US" dirty="0"/>
          </a:p>
        </p:txBody>
      </p:sp>
      <p:sp>
        <p:nvSpPr>
          <p:cNvPr id="3" name="Content Placeholder 2"/>
          <p:cNvSpPr>
            <a:spLocks noGrp="1"/>
          </p:cNvSpPr>
          <p:nvPr>
            <p:ph idx="1"/>
          </p:nvPr>
        </p:nvSpPr>
        <p:spPr/>
        <p:txBody>
          <a:bodyPr/>
          <a:lstStyle/>
          <a:p>
            <a:pPr>
              <a:buFont typeface="Arial"/>
              <a:buChar char="•"/>
            </a:pPr>
            <a:r>
              <a:rPr lang="en-US" dirty="0" smtClean="0"/>
              <a:t>Great client-side development framework</a:t>
            </a:r>
          </a:p>
          <a:p>
            <a:pPr>
              <a:buFont typeface="Arial"/>
              <a:buChar char="•"/>
            </a:pPr>
            <a:r>
              <a:rPr lang="en-US" dirty="0" err="1" smtClean="0"/>
              <a:t>Goolge</a:t>
            </a:r>
            <a:r>
              <a:rPr lang="en-US" dirty="0" smtClean="0"/>
              <a:t>-backed</a:t>
            </a:r>
          </a:p>
          <a:p>
            <a:pPr>
              <a:buFont typeface="Arial"/>
              <a:buChar char="•"/>
            </a:pPr>
            <a:r>
              <a:rPr lang="en-US" dirty="0" smtClean="0"/>
              <a:t>Bower helps manage client-side packages</a:t>
            </a:r>
            <a:endParaRPr lang="en-US" dirty="0"/>
          </a:p>
        </p:txBody>
      </p:sp>
    </p:spTree>
    <p:extLst>
      <p:ext uri="{BB962C8B-B14F-4D97-AF65-F5344CB8AC3E}">
        <p14:creationId xmlns:p14="http://schemas.microsoft.com/office/powerpoint/2010/main" val="3546382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endParaRPr lang="en-US" dirty="0"/>
          </a:p>
        </p:txBody>
      </p:sp>
      <p:sp>
        <p:nvSpPr>
          <p:cNvPr id="3" name="Content Placeholder 2"/>
          <p:cNvSpPr>
            <a:spLocks noGrp="1"/>
          </p:cNvSpPr>
          <p:nvPr>
            <p:ph idx="1"/>
          </p:nvPr>
        </p:nvSpPr>
        <p:spPr/>
        <p:txBody>
          <a:bodyPr/>
          <a:lstStyle/>
          <a:p>
            <a:pPr>
              <a:buFont typeface="Arial"/>
              <a:buChar char="•"/>
            </a:pPr>
            <a:r>
              <a:rPr lang="en-US" dirty="0" smtClean="0"/>
              <a:t>JavaScript “runtime”</a:t>
            </a:r>
          </a:p>
          <a:p>
            <a:pPr>
              <a:buFont typeface="Arial"/>
              <a:buChar char="•"/>
            </a:pPr>
            <a:r>
              <a:rPr lang="en-US" dirty="0" smtClean="0"/>
              <a:t>Runs on the Chrome “V8 engine”</a:t>
            </a:r>
          </a:p>
          <a:p>
            <a:pPr>
              <a:buFont typeface="Arial"/>
              <a:buChar char="•"/>
            </a:pPr>
            <a:r>
              <a:rPr lang="en-US" dirty="0" smtClean="0"/>
              <a:t>Written in C/C++</a:t>
            </a:r>
          </a:p>
          <a:p>
            <a:pPr>
              <a:buFont typeface="Arial"/>
              <a:buChar char="•"/>
            </a:pPr>
            <a:r>
              <a:rPr lang="en-US" dirty="0" smtClean="0"/>
              <a:t>Wide community support</a:t>
            </a:r>
          </a:p>
          <a:p>
            <a:pPr>
              <a:buFont typeface="Arial"/>
              <a:buChar char="•"/>
            </a:pPr>
            <a:r>
              <a:rPr lang="en-US" dirty="0" smtClean="0"/>
              <a:t>Recent versions come with a great package manager:</a:t>
            </a:r>
          </a:p>
          <a:p>
            <a:pPr lvl="1">
              <a:buFont typeface="Arial"/>
              <a:buChar char="•"/>
            </a:pPr>
            <a:r>
              <a:rPr lang="en-US" dirty="0" smtClean="0"/>
              <a:t>NPM – Node Package Manager</a:t>
            </a:r>
          </a:p>
          <a:p>
            <a:pPr lvl="1">
              <a:buFont typeface="Arial"/>
              <a:buChar char="•"/>
            </a:pPr>
            <a:r>
              <a:rPr lang="en-US" dirty="0" smtClean="0"/>
              <a:t>Example: </a:t>
            </a:r>
            <a:r>
              <a:rPr lang="en-US" dirty="0" err="1" smtClean="0"/>
              <a:t>npm</a:t>
            </a:r>
            <a:r>
              <a:rPr lang="en-US" dirty="0" smtClean="0"/>
              <a:t> install -g  bower</a:t>
            </a:r>
            <a:endParaRPr lang="en-US" dirty="0"/>
          </a:p>
        </p:txBody>
      </p:sp>
    </p:spTree>
    <p:extLst>
      <p:ext uri="{BB962C8B-B14F-4D97-AF65-F5344CB8AC3E}">
        <p14:creationId xmlns:p14="http://schemas.microsoft.com/office/powerpoint/2010/main" val="142683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 to the alternative</a:t>
            </a:r>
            <a:endParaRPr lang="en-US" dirty="0"/>
          </a:p>
        </p:txBody>
      </p:sp>
      <p:sp>
        <p:nvSpPr>
          <p:cNvPr id="3" name="Content Placeholder 2"/>
          <p:cNvSpPr>
            <a:spLocks noGrp="1"/>
          </p:cNvSpPr>
          <p:nvPr>
            <p:ph idx="1"/>
          </p:nvPr>
        </p:nvSpPr>
        <p:spPr/>
        <p:txBody>
          <a:bodyPr>
            <a:normAutofit/>
          </a:bodyPr>
          <a:lstStyle/>
          <a:p>
            <a:pPr>
              <a:buFont typeface="Arial"/>
              <a:buChar char="•"/>
            </a:pPr>
            <a:r>
              <a:rPr lang="en-US" dirty="0" err="1" smtClean="0"/>
              <a:t>AngularJS</a:t>
            </a:r>
            <a:r>
              <a:rPr lang="en-US" dirty="0" smtClean="0"/>
              <a:t> on MS stack with ASP.NET MVC back-end</a:t>
            </a:r>
          </a:p>
          <a:p>
            <a:pPr>
              <a:buFont typeface="Arial"/>
              <a:buChar char="•"/>
            </a:pPr>
            <a:r>
              <a:rPr lang="en-US" dirty="0" smtClean="0"/>
              <a:t>Run </a:t>
            </a:r>
            <a:r>
              <a:rPr lang="en-US" dirty="0" err="1" smtClean="0"/>
              <a:t>NodeJS</a:t>
            </a:r>
            <a:r>
              <a:rPr lang="en-US" dirty="0" smtClean="0"/>
              <a:t> on IIS under Windows</a:t>
            </a:r>
          </a:p>
          <a:p>
            <a:pPr lvl="1">
              <a:buFont typeface="Arial"/>
              <a:buChar char="•"/>
            </a:pPr>
            <a:r>
              <a:rPr lang="en-US" dirty="0" smtClean="0">
                <a:hlinkClick r:id="rId3"/>
              </a:rPr>
              <a:t>Article by Scott Hanselman</a:t>
            </a:r>
            <a:endParaRPr lang="en-US" dirty="0" smtClean="0"/>
          </a:p>
          <a:p>
            <a:pPr lvl="2">
              <a:buFont typeface="Arial"/>
              <a:buChar char="•"/>
            </a:pPr>
            <a:r>
              <a:rPr lang="en-US" sz="1000" dirty="0"/>
              <a:t>http://</a:t>
            </a:r>
            <a:r>
              <a:rPr lang="en-US" sz="1000" dirty="0" err="1"/>
              <a:t>www.hanselman.com</a:t>
            </a:r>
            <a:r>
              <a:rPr lang="en-US" sz="1000" dirty="0"/>
              <a:t>/blog/InstallingAndRunningNodejsApplicationsWithinIISOnWindowsAreYouMad.aspx</a:t>
            </a:r>
            <a:endParaRPr lang="en-US" sz="1000" dirty="0" smtClean="0"/>
          </a:p>
          <a:p>
            <a:pPr lvl="1">
              <a:buFont typeface="Arial"/>
              <a:buChar char="•"/>
            </a:pPr>
            <a:r>
              <a:rPr lang="en-US" dirty="0" err="1" smtClean="0"/>
              <a:t>IISNode</a:t>
            </a:r>
            <a:endParaRPr lang="en-US" dirty="0" smtClean="0"/>
          </a:p>
          <a:p>
            <a:pPr>
              <a:buFont typeface="Arial"/>
              <a:buChar char="•"/>
            </a:pPr>
            <a:r>
              <a:rPr lang="en-US" dirty="0" smtClean="0"/>
              <a:t>NEAT stack</a:t>
            </a:r>
          </a:p>
          <a:p>
            <a:pPr lvl="1">
              <a:buFont typeface="Arial"/>
              <a:buChar char="•"/>
            </a:pPr>
            <a:r>
              <a:rPr lang="en-US" dirty="0" smtClean="0"/>
              <a:t>Similar to MEAN stack but with SQL Server (T-SQL) instead of </a:t>
            </a:r>
            <a:r>
              <a:rPr lang="en-US" dirty="0" err="1" smtClean="0"/>
              <a:t>MongoDB</a:t>
            </a:r>
            <a:endParaRPr lang="en-US" dirty="0" smtClean="0"/>
          </a:p>
          <a:p>
            <a:pPr lvl="1">
              <a:buFont typeface="Arial"/>
              <a:buChar char="•"/>
            </a:pPr>
            <a:r>
              <a:rPr lang="en-US" b="1" i="1" dirty="0" err="1" smtClean="0"/>
              <a:t>N</a:t>
            </a:r>
            <a:r>
              <a:rPr lang="en-US" dirty="0" err="1" smtClean="0"/>
              <a:t>odeJS</a:t>
            </a:r>
            <a:r>
              <a:rPr lang="en-US" dirty="0" smtClean="0"/>
              <a:t>, </a:t>
            </a:r>
            <a:r>
              <a:rPr lang="en-US" b="1" i="1" dirty="0" err="1" smtClean="0"/>
              <a:t>E</a:t>
            </a:r>
            <a:r>
              <a:rPr lang="en-US" dirty="0" err="1" smtClean="0"/>
              <a:t>xpressJS</a:t>
            </a:r>
            <a:r>
              <a:rPr lang="en-US" dirty="0" smtClean="0"/>
              <a:t>, </a:t>
            </a:r>
            <a:r>
              <a:rPr lang="en-US" b="1" i="1" dirty="0" err="1" smtClean="0"/>
              <a:t>A</a:t>
            </a:r>
            <a:r>
              <a:rPr lang="en-US" dirty="0" err="1" smtClean="0"/>
              <a:t>ngularJS</a:t>
            </a:r>
            <a:r>
              <a:rPr lang="en-US" dirty="0" smtClean="0"/>
              <a:t>, </a:t>
            </a:r>
            <a:r>
              <a:rPr lang="en-US" b="1" i="1" dirty="0" err="1" smtClean="0"/>
              <a:t>T</a:t>
            </a:r>
            <a:r>
              <a:rPr lang="en-US" dirty="0" err="1" smtClean="0"/>
              <a:t>edius</a:t>
            </a:r>
            <a:r>
              <a:rPr lang="en-US" dirty="0" smtClean="0"/>
              <a:t>/</a:t>
            </a:r>
            <a:r>
              <a:rPr lang="en-US" b="1" i="1" dirty="0" smtClean="0"/>
              <a:t>T</a:t>
            </a:r>
            <a:r>
              <a:rPr lang="en-US" dirty="0" smtClean="0"/>
              <a:t>-SQL driver</a:t>
            </a:r>
            <a:endParaRPr lang="en-US" dirty="0"/>
          </a:p>
        </p:txBody>
      </p:sp>
    </p:spTree>
    <p:extLst>
      <p:ext uri="{BB962C8B-B14F-4D97-AF65-F5344CB8AC3E}">
        <p14:creationId xmlns:p14="http://schemas.microsoft.com/office/powerpoint/2010/main" val="140294480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NEAT stack</a:t>
            </a:r>
            <a:endParaRPr lang="en-US" dirty="0"/>
          </a:p>
        </p:txBody>
      </p:sp>
      <p:sp>
        <p:nvSpPr>
          <p:cNvPr id="3" name="Content Placeholder 2"/>
          <p:cNvSpPr>
            <a:spLocks noGrp="1"/>
          </p:cNvSpPr>
          <p:nvPr>
            <p:ph idx="1"/>
          </p:nvPr>
        </p:nvSpPr>
        <p:spPr/>
        <p:txBody>
          <a:bodyPr>
            <a:normAutofit fontScale="92500" lnSpcReduction="20000"/>
          </a:bodyPr>
          <a:lstStyle/>
          <a:p>
            <a:pPr>
              <a:buFont typeface="Arial"/>
              <a:buChar char="•"/>
            </a:pPr>
            <a:r>
              <a:rPr lang="en-US" dirty="0" smtClean="0"/>
              <a:t>I came up with the term “NEAT stack” as a variation on the term “MEAN stack”</a:t>
            </a:r>
          </a:p>
          <a:p>
            <a:pPr>
              <a:buFont typeface="Arial"/>
              <a:buChar char="•"/>
            </a:pPr>
            <a:r>
              <a:rPr lang="en-US" dirty="0" smtClean="0"/>
              <a:t>In this scenario you substitute “</a:t>
            </a:r>
            <a:r>
              <a:rPr lang="en-US" b="1" i="1" dirty="0" smtClean="0"/>
              <a:t>T</a:t>
            </a:r>
            <a:r>
              <a:rPr lang="en-US" dirty="0" smtClean="0"/>
              <a:t>-</a:t>
            </a:r>
            <a:r>
              <a:rPr lang="en-US" dirty="0" err="1" smtClean="0"/>
              <a:t>sql</a:t>
            </a:r>
            <a:r>
              <a:rPr lang="en-US" dirty="0" smtClean="0"/>
              <a:t>” for “</a:t>
            </a:r>
            <a:r>
              <a:rPr lang="en-US" b="1" i="1" dirty="0" err="1" smtClean="0"/>
              <a:t>M</a:t>
            </a:r>
            <a:r>
              <a:rPr lang="en-US" dirty="0" err="1" smtClean="0"/>
              <a:t>ongoDB</a:t>
            </a:r>
            <a:r>
              <a:rPr lang="en-US" dirty="0" smtClean="0"/>
              <a:t>”</a:t>
            </a:r>
          </a:p>
          <a:p>
            <a:pPr>
              <a:buFont typeface="Arial"/>
              <a:buChar char="•"/>
            </a:pPr>
            <a:r>
              <a:rPr lang="en-US" dirty="0" smtClean="0"/>
              <a:t>Uses the Tedious driver (install with NPM)</a:t>
            </a:r>
          </a:p>
          <a:p>
            <a:pPr>
              <a:buFont typeface="Arial"/>
              <a:buChar char="•"/>
            </a:pPr>
            <a:r>
              <a:rPr lang="en-US" dirty="0"/>
              <a:t>TDS - Microsoft’s Tabular Data Stream </a:t>
            </a:r>
            <a:r>
              <a:rPr lang="en-US" dirty="0" smtClean="0"/>
              <a:t>Protocol</a:t>
            </a:r>
          </a:p>
          <a:p>
            <a:pPr>
              <a:buFont typeface="Arial"/>
              <a:buChar char="•"/>
            </a:pPr>
            <a:r>
              <a:rPr lang="en-US" dirty="0"/>
              <a:t>You might substitute SQL Server for the database for any of the following </a:t>
            </a:r>
            <a:r>
              <a:rPr lang="en-US" dirty="0" smtClean="0"/>
              <a:t>reasons:</a:t>
            </a:r>
          </a:p>
          <a:p>
            <a:pPr lvl="1">
              <a:buFont typeface="Arial"/>
              <a:buChar char="•"/>
            </a:pPr>
            <a:r>
              <a:rPr lang="en-US" dirty="0" err="1" smtClean="0"/>
              <a:t>MongoDB</a:t>
            </a:r>
            <a:r>
              <a:rPr lang="en-US" dirty="0" smtClean="0"/>
              <a:t> </a:t>
            </a:r>
            <a:r>
              <a:rPr lang="en-US" dirty="0"/>
              <a:t>is not well-suited to store your </a:t>
            </a:r>
            <a:r>
              <a:rPr lang="en-US" dirty="0" smtClean="0"/>
              <a:t>data</a:t>
            </a:r>
          </a:p>
          <a:p>
            <a:pPr lvl="1">
              <a:buFont typeface="Arial"/>
              <a:buChar char="•"/>
            </a:pPr>
            <a:r>
              <a:rPr lang="en-US" dirty="0" smtClean="0"/>
              <a:t>You </a:t>
            </a:r>
            <a:r>
              <a:rPr lang="en-US" dirty="0"/>
              <a:t>cannot convert from SQL Server to </a:t>
            </a:r>
            <a:r>
              <a:rPr lang="en-US" dirty="0" err="1"/>
              <a:t>MongoDB</a:t>
            </a:r>
            <a:r>
              <a:rPr lang="en-US" dirty="0"/>
              <a:t> in the scope of your </a:t>
            </a:r>
            <a:r>
              <a:rPr lang="en-US" dirty="0" smtClean="0"/>
              <a:t>project</a:t>
            </a:r>
          </a:p>
          <a:p>
            <a:pPr lvl="1">
              <a:buFont typeface="Arial"/>
              <a:buChar char="•"/>
            </a:pPr>
            <a:r>
              <a:rPr lang="en-US" dirty="0" smtClean="0"/>
              <a:t>You </a:t>
            </a:r>
            <a:r>
              <a:rPr lang="en-US" dirty="0"/>
              <a:t>need a transactional database and SQL Server fits the bill for </a:t>
            </a:r>
            <a:r>
              <a:rPr lang="en-US" dirty="0" smtClean="0"/>
              <a:t>you</a:t>
            </a:r>
          </a:p>
          <a:p>
            <a:pPr marL="329184" lvl="1" indent="0">
              <a:buNone/>
            </a:pPr>
            <a:endParaRPr lang="en-US" dirty="0"/>
          </a:p>
          <a:p>
            <a:pPr>
              <a:buFont typeface="Arial"/>
              <a:buChar char="•"/>
            </a:pPr>
            <a:endParaRPr lang="en-US" dirty="0"/>
          </a:p>
        </p:txBody>
      </p:sp>
    </p:spTree>
    <p:extLst>
      <p:ext uri="{BB962C8B-B14F-4D97-AF65-F5344CB8AC3E}">
        <p14:creationId xmlns:p14="http://schemas.microsoft.com/office/powerpoint/2010/main" val="387227506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stack “IDEs”</a:t>
            </a:r>
            <a:endParaRPr lang="en-US" dirty="0"/>
          </a:p>
        </p:txBody>
      </p:sp>
      <p:sp>
        <p:nvSpPr>
          <p:cNvPr id="3" name="Content Placeholder 2"/>
          <p:cNvSpPr>
            <a:spLocks noGrp="1"/>
          </p:cNvSpPr>
          <p:nvPr>
            <p:ph idx="1"/>
          </p:nvPr>
        </p:nvSpPr>
        <p:spPr/>
        <p:txBody>
          <a:bodyPr/>
          <a:lstStyle/>
          <a:p>
            <a:pPr>
              <a:buFont typeface="Arial"/>
              <a:buChar char="•"/>
            </a:pPr>
            <a:r>
              <a:rPr lang="en-US" dirty="0" err="1" smtClean="0"/>
              <a:t>WebStorm</a:t>
            </a:r>
            <a:r>
              <a:rPr lang="en-US" dirty="0" smtClean="0"/>
              <a:t> (paid tool)</a:t>
            </a:r>
          </a:p>
          <a:p>
            <a:pPr>
              <a:buFont typeface="Arial"/>
              <a:buChar char="•"/>
            </a:pPr>
            <a:r>
              <a:rPr lang="en-US" dirty="0" smtClean="0"/>
              <a:t>Sublime Text (paid tool)</a:t>
            </a:r>
          </a:p>
          <a:p>
            <a:pPr>
              <a:buFont typeface="Arial"/>
              <a:buChar char="•"/>
            </a:pPr>
            <a:r>
              <a:rPr lang="en-US" dirty="0" smtClean="0"/>
              <a:t>Atom (free, </a:t>
            </a:r>
            <a:r>
              <a:rPr lang="en-US" dirty="0" err="1" smtClean="0"/>
              <a:t>opensource</a:t>
            </a:r>
            <a:r>
              <a:rPr lang="en-US" dirty="0" smtClean="0"/>
              <a:t>)</a:t>
            </a:r>
            <a:endParaRPr lang="en-US" dirty="0"/>
          </a:p>
        </p:txBody>
      </p:sp>
    </p:spTree>
    <p:extLst>
      <p:ext uri="{BB962C8B-B14F-4D97-AF65-F5344CB8AC3E}">
        <p14:creationId xmlns:p14="http://schemas.microsoft.com/office/powerpoint/2010/main" val="31902508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a:buFont typeface="Arial"/>
              <a:buChar char="•"/>
            </a:pPr>
            <a:r>
              <a:rPr lang="en-US" dirty="0" smtClean="0"/>
              <a:t>Long-time developer on many platforms</a:t>
            </a:r>
          </a:p>
          <a:p>
            <a:pPr lvl="1">
              <a:buFont typeface="Arial"/>
              <a:buChar char="•"/>
            </a:pPr>
            <a:r>
              <a:rPr lang="en-US" dirty="0" smtClean="0"/>
              <a:t>AS/400</a:t>
            </a:r>
          </a:p>
          <a:p>
            <a:pPr lvl="1">
              <a:buFont typeface="Arial"/>
              <a:buChar char="•"/>
            </a:pPr>
            <a:r>
              <a:rPr lang="en-US" dirty="0" smtClean="0"/>
              <a:t>Mainframe</a:t>
            </a:r>
          </a:p>
          <a:p>
            <a:pPr lvl="1">
              <a:buFont typeface="Arial"/>
              <a:buChar char="•"/>
            </a:pPr>
            <a:r>
              <a:rPr lang="en-US" dirty="0" err="1" smtClean="0"/>
              <a:t>FreeNix</a:t>
            </a:r>
            <a:r>
              <a:rPr lang="en-US" dirty="0" smtClean="0"/>
              <a:t>/AIX, etc.</a:t>
            </a:r>
          </a:p>
          <a:p>
            <a:pPr lvl="1">
              <a:buFont typeface="Arial"/>
              <a:buChar char="•"/>
            </a:pPr>
            <a:r>
              <a:rPr lang="en-US" dirty="0" smtClean="0"/>
              <a:t>Windows</a:t>
            </a:r>
          </a:p>
          <a:p>
            <a:pPr lvl="1">
              <a:buFont typeface="Arial"/>
              <a:buChar char="•"/>
            </a:pPr>
            <a:r>
              <a:rPr lang="en-US" dirty="0" smtClean="0"/>
              <a:t>“Dabbled” in </a:t>
            </a:r>
            <a:r>
              <a:rPr lang="en-US" dirty="0" err="1" smtClean="0"/>
              <a:t>iOS</a:t>
            </a:r>
            <a:r>
              <a:rPr lang="en-US" dirty="0" smtClean="0"/>
              <a:t> and Android development</a:t>
            </a:r>
          </a:p>
          <a:p>
            <a:pPr>
              <a:buFont typeface="Arial"/>
              <a:buChar char="•"/>
            </a:pPr>
            <a:r>
              <a:rPr lang="en-US" dirty="0" smtClean="0"/>
              <a:t>Language agnostic, many dialects (it’s just code right!?)</a:t>
            </a:r>
          </a:p>
          <a:p>
            <a:pPr>
              <a:buFont typeface="Arial"/>
              <a:buChar char="•"/>
            </a:pPr>
            <a:r>
              <a:rPr lang="en-US" dirty="0" smtClean="0"/>
              <a:t>But like many others, </a:t>
            </a:r>
            <a:r>
              <a:rPr lang="en-US" b="1" i="1" dirty="0" smtClean="0"/>
              <a:t>Microsoft “pays the bills”</a:t>
            </a:r>
            <a:endParaRPr lang="en-US" b="1" i="1" dirty="0"/>
          </a:p>
        </p:txBody>
      </p:sp>
    </p:spTree>
    <p:extLst>
      <p:ext uri="{BB962C8B-B14F-4D97-AF65-F5344CB8AC3E}">
        <p14:creationId xmlns:p14="http://schemas.microsoft.com/office/powerpoint/2010/main" val="254404560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Excellent flyover of MEAN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MEAN Stack Walkthrough and Tips by John Lindquist</a:t>
            </a:r>
          </a:p>
          <a:p>
            <a:pPr marL="0" indent="0">
              <a:buNone/>
            </a:pPr>
            <a:r>
              <a:rPr lang="en-US" dirty="0"/>
              <a:t>https://</a:t>
            </a:r>
            <a:r>
              <a:rPr lang="en-US" dirty="0" err="1"/>
              <a:t>www.youtube.com</a:t>
            </a:r>
            <a:r>
              <a:rPr lang="en-US" dirty="0"/>
              <a:t>/</a:t>
            </a:r>
            <a:r>
              <a:rPr lang="en-US" dirty="0" err="1"/>
              <a:t>watch?v</a:t>
            </a:r>
            <a:r>
              <a:rPr lang="en-US" dirty="0"/>
              <a:t>=JnMvok0Yks8</a:t>
            </a:r>
          </a:p>
          <a:p>
            <a:pPr marL="0" indent="0">
              <a:buNone/>
            </a:pPr>
            <a:endParaRPr lang="en-US" dirty="0"/>
          </a:p>
          <a:p>
            <a:pPr marL="0" indent="0">
              <a:buNone/>
            </a:pPr>
            <a:r>
              <a:rPr lang="en-US" dirty="0"/>
              <a:t>In 12 short minutes in this video Mr. Lindquist:</a:t>
            </a:r>
          </a:p>
          <a:p>
            <a:pPr marL="0" indent="0">
              <a:buNone/>
            </a:pPr>
            <a:endParaRPr lang="en-US" dirty="0"/>
          </a:p>
          <a:p>
            <a:pPr>
              <a:buFont typeface="Arial"/>
              <a:buChar char="•"/>
            </a:pPr>
            <a:r>
              <a:rPr lang="en-US" dirty="0"/>
              <a:t>Demoes </a:t>
            </a:r>
            <a:r>
              <a:rPr lang="en-US" dirty="0" err="1"/>
              <a:t>WebStorm</a:t>
            </a:r>
            <a:r>
              <a:rPr lang="en-US" dirty="0"/>
              <a:t> (IDE) &amp; creating a MEAN project</a:t>
            </a:r>
          </a:p>
          <a:p>
            <a:pPr>
              <a:buFont typeface="Arial"/>
              <a:buChar char="•"/>
            </a:pPr>
            <a:r>
              <a:rPr lang="en-US" dirty="0" err="1"/>
              <a:t>NodeJS</a:t>
            </a:r>
            <a:r>
              <a:rPr lang="en-US" dirty="0"/>
              <a:t> highlights</a:t>
            </a:r>
          </a:p>
          <a:p>
            <a:pPr>
              <a:buFont typeface="Arial"/>
              <a:buChar char="•"/>
            </a:pPr>
            <a:r>
              <a:rPr lang="en-US" dirty="0" err="1"/>
              <a:t>AngularJS</a:t>
            </a:r>
            <a:r>
              <a:rPr lang="en-US" dirty="0"/>
              <a:t> highlights</a:t>
            </a:r>
          </a:p>
          <a:p>
            <a:pPr>
              <a:buFont typeface="Arial"/>
              <a:buChar char="•"/>
            </a:pPr>
            <a:r>
              <a:rPr lang="en-US" dirty="0" err="1"/>
              <a:t>MongoDB</a:t>
            </a:r>
            <a:r>
              <a:rPr lang="en-US" dirty="0"/>
              <a:t> highlights</a:t>
            </a:r>
          </a:p>
          <a:p>
            <a:pPr>
              <a:buFont typeface="Arial"/>
              <a:buChar char="•"/>
            </a:pPr>
            <a:r>
              <a:rPr lang="en-US" dirty="0"/>
              <a:t>Even debugging on the client and server sides</a:t>
            </a:r>
          </a:p>
        </p:txBody>
      </p:sp>
    </p:spTree>
    <p:extLst>
      <p:ext uri="{BB962C8B-B14F-4D97-AF65-F5344CB8AC3E}">
        <p14:creationId xmlns:p14="http://schemas.microsoft.com/office/powerpoint/2010/main" val="399592855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7971"/>
            <a:ext cx="7467600" cy="5615649"/>
          </a:xfrm>
        </p:spPr>
        <p:txBody>
          <a:bodyPr>
            <a:normAutofit fontScale="92500" lnSpcReduction="10000"/>
          </a:bodyPr>
          <a:lstStyle/>
          <a:p>
            <a:pPr marL="0" indent="0" algn="ctr">
              <a:buNone/>
            </a:pPr>
            <a:r>
              <a:rPr lang="en-US" sz="4800" dirty="0" err="1" smtClean="0"/>
              <a:t>joefrance@numerigy.com</a:t>
            </a:r>
            <a:endParaRPr lang="en-US" sz="4800" dirty="0" smtClean="0"/>
          </a:p>
          <a:p>
            <a:pPr marL="0" indent="0" algn="ctr">
              <a:buNone/>
            </a:pPr>
            <a:endParaRPr lang="en-US" sz="4800" dirty="0"/>
          </a:p>
          <a:p>
            <a:pPr marL="0" indent="0" algn="ctr">
              <a:buNone/>
            </a:pPr>
            <a:r>
              <a:rPr lang="en-US" sz="4800" dirty="0" smtClean="0"/>
              <a:t>@</a:t>
            </a:r>
            <a:r>
              <a:rPr lang="en-US" sz="4800" dirty="0" err="1" smtClean="0"/>
              <a:t>joefrance</a:t>
            </a:r>
            <a:endParaRPr lang="en-US" sz="4800" dirty="0" smtClean="0"/>
          </a:p>
          <a:p>
            <a:pPr marL="0" indent="0" algn="ctr">
              <a:buNone/>
            </a:pPr>
            <a:endParaRPr lang="en-US" sz="4800" dirty="0"/>
          </a:p>
          <a:p>
            <a:pPr marL="0" indent="0" algn="ctr">
              <a:buNone/>
            </a:pPr>
            <a:r>
              <a:rPr lang="en-US" sz="4800" dirty="0" err="1"/>
              <a:t>g</a:t>
            </a:r>
            <a:r>
              <a:rPr lang="en-US" sz="4800" dirty="0" err="1" smtClean="0"/>
              <a:t>ithub.com</a:t>
            </a:r>
            <a:r>
              <a:rPr lang="en-US" sz="4800" dirty="0" smtClean="0"/>
              <a:t>/</a:t>
            </a:r>
            <a:r>
              <a:rPr lang="en-US" sz="4800" dirty="0" err="1" smtClean="0"/>
              <a:t>joefrance</a:t>
            </a:r>
            <a:endParaRPr lang="en-US" sz="4800" dirty="0" smtClean="0"/>
          </a:p>
          <a:p>
            <a:pPr marL="0" indent="0" algn="ctr">
              <a:buNone/>
            </a:pPr>
            <a:endParaRPr lang="en-US" sz="4800" dirty="0" smtClean="0"/>
          </a:p>
          <a:p>
            <a:pPr marL="0" indent="0" algn="ctr">
              <a:buNone/>
            </a:pPr>
            <a:r>
              <a:rPr lang="en-US" sz="4800" dirty="0" smtClean="0"/>
              <a:t>This talk on:</a:t>
            </a:r>
          </a:p>
          <a:p>
            <a:pPr marL="0" indent="0" algn="ctr">
              <a:buNone/>
            </a:pPr>
            <a:r>
              <a:rPr lang="en-US" sz="2800" dirty="0"/>
              <a:t>https://</a:t>
            </a:r>
            <a:r>
              <a:rPr lang="en-US" sz="2800" dirty="0" err="1"/>
              <a:t>github.com</a:t>
            </a:r>
            <a:r>
              <a:rPr lang="en-US" sz="2800" dirty="0"/>
              <a:t>/</a:t>
            </a:r>
            <a:r>
              <a:rPr lang="en-US" sz="2800" dirty="0" err="1"/>
              <a:t>joefrance</a:t>
            </a:r>
            <a:r>
              <a:rPr lang="en-US" sz="2800" dirty="0"/>
              <a:t>/Tech-Search</a:t>
            </a:r>
          </a:p>
        </p:txBody>
      </p:sp>
    </p:spTree>
    <p:extLst>
      <p:ext uri="{BB962C8B-B14F-4D97-AF65-F5344CB8AC3E}">
        <p14:creationId xmlns:p14="http://schemas.microsoft.com/office/powerpoint/2010/main" val="392003538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a:t>
            </a:r>
            <a:endParaRPr lang="en-US" dirty="0"/>
          </a:p>
        </p:txBody>
      </p:sp>
      <p:sp>
        <p:nvSpPr>
          <p:cNvPr id="3" name="Content Placeholder 2"/>
          <p:cNvSpPr>
            <a:spLocks noGrp="1"/>
          </p:cNvSpPr>
          <p:nvPr>
            <p:ph idx="1"/>
          </p:nvPr>
        </p:nvSpPr>
        <p:spPr/>
        <p:txBody>
          <a:bodyPr>
            <a:normAutofit fontScale="77500" lnSpcReduction="20000"/>
          </a:bodyPr>
          <a:lstStyle/>
          <a:p>
            <a:pPr>
              <a:buFont typeface="Arial"/>
              <a:buChar char="•"/>
            </a:pPr>
            <a:r>
              <a:rPr lang="en-US" b="1" i="1" dirty="0" smtClean="0"/>
              <a:t>Lay down the Microsoft development “ecosystem”:</a:t>
            </a:r>
          </a:p>
          <a:p>
            <a:pPr lvl="1">
              <a:buFont typeface="Arial"/>
              <a:buChar char="•"/>
            </a:pPr>
            <a:r>
              <a:rPr lang="en-US" dirty="0" smtClean="0"/>
              <a:t>IDE: Visual Studio of course (Great tool)</a:t>
            </a:r>
          </a:p>
          <a:p>
            <a:pPr lvl="1">
              <a:buFont typeface="Arial"/>
              <a:buChar char="•"/>
            </a:pPr>
            <a:r>
              <a:rPr lang="en-US" dirty="0" smtClean="0"/>
              <a:t>Language: C#, VB</a:t>
            </a:r>
          </a:p>
          <a:p>
            <a:pPr lvl="2">
              <a:buFont typeface="Arial"/>
              <a:buChar char="•"/>
            </a:pPr>
            <a:r>
              <a:rPr lang="en-US" dirty="0" smtClean="0"/>
              <a:t>(“Visual Basic: </a:t>
            </a:r>
            <a:r>
              <a:rPr lang="en-US" dirty="0"/>
              <a:t>a</a:t>
            </a:r>
            <a:r>
              <a:rPr lang="en-US" dirty="0" smtClean="0"/>
              <a:t>nyone, anyone!?” - </a:t>
            </a:r>
            <a:r>
              <a:rPr lang="en-US" dirty="0"/>
              <a:t>Ferris </a:t>
            </a:r>
            <a:r>
              <a:rPr lang="en-US" dirty="0" err="1"/>
              <a:t>Bueller</a:t>
            </a:r>
            <a:r>
              <a:rPr lang="en-US" dirty="0" smtClean="0"/>
              <a:t>)</a:t>
            </a:r>
          </a:p>
          <a:p>
            <a:pPr lvl="1">
              <a:buFont typeface="Arial"/>
              <a:buChar char="•"/>
            </a:pPr>
            <a:r>
              <a:rPr lang="en-US" dirty="0" smtClean="0"/>
              <a:t>Framework: </a:t>
            </a:r>
            <a:r>
              <a:rPr lang="en-US" dirty="0" err="1" smtClean="0"/>
              <a:t>.Net</a:t>
            </a:r>
            <a:endParaRPr lang="en-US" dirty="0" smtClean="0"/>
          </a:p>
          <a:p>
            <a:pPr lvl="1">
              <a:buFont typeface="Arial"/>
              <a:buChar char="•"/>
            </a:pPr>
            <a:r>
              <a:rPr lang="en-US" dirty="0" smtClean="0"/>
              <a:t>SQL Server</a:t>
            </a:r>
          </a:p>
          <a:p>
            <a:pPr lvl="2">
              <a:buFont typeface="Arial"/>
              <a:buChar char="•"/>
            </a:pPr>
            <a:r>
              <a:rPr lang="en-US" dirty="0" smtClean="0"/>
              <a:t>Great, enterprise-level, relation database</a:t>
            </a:r>
          </a:p>
          <a:p>
            <a:pPr lvl="2">
              <a:buFont typeface="Arial"/>
              <a:buChar char="•"/>
            </a:pPr>
            <a:r>
              <a:rPr lang="en-US" b="1" i="1" dirty="0" smtClean="0"/>
              <a:t>Tried-and-true, battle-hardened</a:t>
            </a:r>
          </a:p>
          <a:p>
            <a:pPr lvl="1">
              <a:buFont typeface="Arial"/>
              <a:buChar char="•"/>
            </a:pPr>
            <a:r>
              <a:rPr lang="en-US" dirty="0" smtClean="0"/>
              <a:t>Windows</a:t>
            </a:r>
          </a:p>
          <a:p>
            <a:pPr lvl="2">
              <a:buFont typeface="Arial"/>
              <a:buChar char="•"/>
            </a:pPr>
            <a:r>
              <a:rPr lang="en-US" dirty="0" smtClean="0"/>
              <a:t>Can take or leave Windows OS</a:t>
            </a:r>
          </a:p>
          <a:p>
            <a:pPr lvl="2">
              <a:buFont typeface="Arial"/>
              <a:buChar char="•"/>
            </a:pPr>
            <a:r>
              <a:rPr lang="en-US" dirty="0"/>
              <a:t>L</a:t>
            </a:r>
            <a:r>
              <a:rPr lang="en-US" dirty="0" smtClean="0"/>
              <a:t>ots to like though</a:t>
            </a:r>
          </a:p>
          <a:p>
            <a:pPr lvl="2">
              <a:buFont typeface="Arial"/>
              <a:buChar char="•"/>
            </a:pPr>
            <a:r>
              <a:rPr lang="en-US" dirty="0" smtClean="0"/>
              <a:t>Windows XP lasted in the enterprise over 10 years (still kicking in some shops)</a:t>
            </a:r>
          </a:p>
          <a:p>
            <a:pPr lvl="1">
              <a:buFont typeface="Arial"/>
              <a:buChar char="•"/>
            </a:pPr>
            <a:r>
              <a:rPr lang="en-US" dirty="0" smtClean="0"/>
              <a:t>Team Foundation Server</a:t>
            </a:r>
          </a:p>
          <a:p>
            <a:pPr lvl="2">
              <a:buFont typeface="Arial"/>
              <a:buChar char="•"/>
            </a:pPr>
            <a:r>
              <a:rPr lang="en-US" b="1" i="1" dirty="0" smtClean="0"/>
              <a:t>Well integrated in VS</a:t>
            </a:r>
          </a:p>
        </p:txBody>
      </p:sp>
    </p:spTree>
    <p:extLst>
      <p:ext uri="{BB962C8B-B14F-4D97-AF65-F5344CB8AC3E}">
        <p14:creationId xmlns:p14="http://schemas.microsoft.com/office/powerpoint/2010/main" val="8165694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a:t>
            </a:r>
            <a:endParaRPr lang="en-US" dirty="0"/>
          </a:p>
        </p:txBody>
      </p:sp>
      <p:sp>
        <p:nvSpPr>
          <p:cNvPr id="3" name="Content Placeholder 2"/>
          <p:cNvSpPr>
            <a:spLocks noGrp="1"/>
          </p:cNvSpPr>
          <p:nvPr>
            <p:ph idx="1"/>
          </p:nvPr>
        </p:nvSpPr>
        <p:spPr/>
        <p:txBody>
          <a:bodyPr>
            <a:normAutofit lnSpcReduction="10000"/>
          </a:bodyPr>
          <a:lstStyle/>
          <a:p>
            <a:pPr>
              <a:buFont typeface="Arial"/>
              <a:buChar char="•"/>
            </a:pPr>
            <a:r>
              <a:rPr lang="en-US" b="1" i="1" dirty="0" smtClean="0"/>
              <a:t>Replace that “ecosystem” with what?</a:t>
            </a:r>
          </a:p>
          <a:p>
            <a:pPr lvl="1">
              <a:buFont typeface="Arial"/>
              <a:buChar char="•"/>
            </a:pPr>
            <a:r>
              <a:rPr lang="en-US" dirty="0" smtClean="0"/>
              <a:t>IDE: Dreamweaver? Eclipse? </a:t>
            </a:r>
            <a:r>
              <a:rPr lang="en-US" dirty="0" err="1" smtClean="0"/>
              <a:t>NetBeans</a:t>
            </a:r>
            <a:r>
              <a:rPr lang="en-US" dirty="0" smtClean="0"/>
              <a:t>? Other?</a:t>
            </a:r>
          </a:p>
          <a:p>
            <a:pPr lvl="1">
              <a:buFont typeface="Arial"/>
              <a:buChar char="•"/>
            </a:pPr>
            <a:r>
              <a:rPr lang="en-US" dirty="0" smtClean="0"/>
              <a:t>Language: Java? PHP?</a:t>
            </a:r>
          </a:p>
          <a:p>
            <a:pPr lvl="1">
              <a:buFont typeface="Arial"/>
              <a:buChar char="•"/>
            </a:pPr>
            <a:r>
              <a:rPr lang="en-US" dirty="0" smtClean="0"/>
              <a:t>“Framework”: Drupal? </a:t>
            </a:r>
            <a:r>
              <a:rPr lang="en-US" dirty="0" err="1" smtClean="0"/>
              <a:t>Joomla</a:t>
            </a:r>
            <a:r>
              <a:rPr lang="en-US" dirty="0" smtClean="0"/>
              <a:t>? Other?</a:t>
            </a:r>
          </a:p>
          <a:p>
            <a:pPr lvl="1">
              <a:buFont typeface="Arial"/>
              <a:buChar char="•"/>
            </a:pPr>
            <a:r>
              <a:rPr lang="en-US" dirty="0" smtClean="0"/>
              <a:t>Database: MySQL? </a:t>
            </a:r>
            <a:r>
              <a:rPr lang="en-US" dirty="0" err="1" smtClean="0"/>
              <a:t>PostgreSQL</a:t>
            </a:r>
            <a:r>
              <a:rPr lang="en-US" dirty="0" smtClean="0"/>
              <a:t>? Other?</a:t>
            </a:r>
          </a:p>
          <a:p>
            <a:pPr lvl="1">
              <a:buFont typeface="Arial"/>
              <a:buChar char="•"/>
            </a:pPr>
            <a:r>
              <a:rPr lang="en-US" dirty="0" smtClean="0"/>
              <a:t>Mac</a:t>
            </a:r>
          </a:p>
          <a:p>
            <a:pPr lvl="2">
              <a:buFont typeface="Arial"/>
              <a:buChar char="•"/>
            </a:pPr>
            <a:r>
              <a:rPr lang="en-US" dirty="0" smtClean="0"/>
              <a:t>Because they’re GREAT!</a:t>
            </a:r>
          </a:p>
          <a:p>
            <a:pPr lvl="2">
              <a:buFont typeface="Arial"/>
              <a:buChar char="•"/>
            </a:pPr>
            <a:r>
              <a:rPr lang="en-US" dirty="0" smtClean="0"/>
              <a:t>Because I carry one</a:t>
            </a:r>
          </a:p>
          <a:p>
            <a:pPr lvl="1">
              <a:buFont typeface="Arial"/>
              <a:buChar char="•"/>
            </a:pPr>
            <a:r>
              <a:rPr lang="en-US" dirty="0" smtClean="0"/>
              <a:t>One could use Linux too for this challenge</a:t>
            </a:r>
          </a:p>
          <a:p>
            <a:pPr lvl="1">
              <a:buFont typeface="Arial"/>
              <a:buChar char="•"/>
            </a:pPr>
            <a:r>
              <a:rPr lang="en-US" dirty="0" smtClean="0"/>
              <a:t>Source control: CVS? </a:t>
            </a:r>
            <a:r>
              <a:rPr lang="en-US" dirty="0" err="1" smtClean="0"/>
              <a:t>Git</a:t>
            </a:r>
            <a:r>
              <a:rPr lang="en-US" dirty="0" smtClean="0"/>
              <a:t>? Other?</a:t>
            </a:r>
            <a:endParaRPr lang="en-US" dirty="0"/>
          </a:p>
        </p:txBody>
      </p:sp>
    </p:spTree>
    <p:extLst>
      <p:ext uri="{BB962C8B-B14F-4D97-AF65-F5344CB8AC3E}">
        <p14:creationId xmlns:p14="http://schemas.microsoft.com/office/powerpoint/2010/main" val="334715281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Full-stack alternatives to MS-stack</a:t>
            </a:r>
            <a:endParaRPr lang="en-US" sz="4000" dirty="0"/>
          </a:p>
        </p:txBody>
      </p:sp>
      <p:sp>
        <p:nvSpPr>
          <p:cNvPr id="3" name="Content Placeholder 2"/>
          <p:cNvSpPr>
            <a:spLocks noGrp="1"/>
          </p:cNvSpPr>
          <p:nvPr>
            <p:ph idx="1"/>
          </p:nvPr>
        </p:nvSpPr>
        <p:spPr/>
        <p:txBody>
          <a:bodyPr/>
          <a:lstStyle/>
          <a:p>
            <a:pPr>
              <a:buFont typeface="Arial"/>
              <a:buChar char="•"/>
            </a:pPr>
            <a:r>
              <a:rPr lang="en-US" dirty="0"/>
              <a:t>LAMP - Linux, Apache, MySQL, PHP</a:t>
            </a:r>
          </a:p>
          <a:p>
            <a:pPr>
              <a:buFont typeface="Arial"/>
              <a:buChar char="•"/>
            </a:pPr>
            <a:r>
              <a:rPr lang="en-US" dirty="0"/>
              <a:t>MAMP - Mac, Apache, MySQL, PHP</a:t>
            </a:r>
          </a:p>
          <a:p>
            <a:pPr>
              <a:buFont typeface="Arial"/>
              <a:buChar char="•"/>
            </a:pPr>
            <a:r>
              <a:rPr lang="en-US" dirty="0"/>
              <a:t>Java (although I didn’t seriously consider this option)</a:t>
            </a:r>
          </a:p>
          <a:p>
            <a:pPr>
              <a:buFont typeface="Arial"/>
              <a:buChar char="•"/>
            </a:pPr>
            <a:r>
              <a:rPr lang="en-US" dirty="0"/>
              <a:t>Drupal, </a:t>
            </a:r>
            <a:r>
              <a:rPr lang="en-US" dirty="0" err="1"/>
              <a:t>Joomla</a:t>
            </a:r>
            <a:r>
              <a:rPr lang="en-US" dirty="0"/>
              <a:t>, Ruby, and Python are out there too but didn’t appeal to me </a:t>
            </a:r>
            <a:r>
              <a:rPr lang="en-US" dirty="0" smtClean="0"/>
              <a:t>personally</a:t>
            </a:r>
          </a:p>
          <a:p>
            <a:pPr>
              <a:buFont typeface="Arial"/>
              <a:buChar char="•"/>
            </a:pPr>
            <a:r>
              <a:rPr lang="en-US" dirty="0" smtClean="0"/>
              <a:t>Others I’m sure I’ve missed</a:t>
            </a:r>
            <a:endParaRPr lang="en-US" dirty="0"/>
          </a:p>
        </p:txBody>
      </p:sp>
    </p:spTree>
    <p:extLst>
      <p:ext uri="{BB962C8B-B14F-4D97-AF65-F5344CB8AC3E}">
        <p14:creationId xmlns:p14="http://schemas.microsoft.com/office/powerpoint/2010/main" val="41166868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“the MEAN stack”</a:t>
            </a:r>
            <a:endParaRPr lang="en-US" dirty="0"/>
          </a:p>
        </p:txBody>
      </p:sp>
      <p:sp>
        <p:nvSpPr>
          <p:cNvPr id="3" name="Content Placeholder 2"/>
          <p:cNvSpPr>
            <a:spLocks noGrp="1"/>
          </p:cNvSpPr>
          <p:nvPr>
            <p:ph idx="1"/>
          </p:nvPr>
        </p:nvSpPr>
        <p:spPr/>
        <p:txBody>
          <a:bodyPr/>
          <a:lstStyle/>
          <a:p>
            <a:pPr marL="0" indent="0">
              <a:buNone/>
            </a:pPr>
            <a:r>
              <a:rPr lang="en-US" dirty="0" smtClean="0"/>
              <a:t>After analyzing the alternates I’ve settled on the MEAN stack:</a:t>
            </a:r>
          </a:p>
          <a:p>
            <a:pPr marL="0" indent="0">
              <a:buNone/>
            </a:pPr>
            <a:endParaRPr lang="en-US" dirty="0"/>
          </a:p>
          <a:p>
            <a:pPr>
              <a:buFont typeface="Arial"/>
              <a:buChar char="•"/>
            </a:pPr>
            <a:r>
              <a:rPr lang="en-US" b="1" i="1" dirty="0" err="1" smtClean="0"/>
              <a:t>M</a:t>
            </a:r>
            <a:r>
              <a:rPr lang="en-US" dirty="0" err="1" smtClean="0"/>
              <a:t>ongoDB</a:t>
            </a:r>
            <a:endParaRPr lang="en-US" dirty="0" smtClean="0"/>
          </a:p>
          <a:p>
            <a:pPr>
              <a:buFont typeface="Arial"/>
              <a:buChar char="•"/>
            </a:pPr>
            <a:r>
              <a:rPr lang="en-US" b="1" i="1" dirty="0" err="1" smtClean="0"/>
              <a:t>E</a:t>
            </a:r>
            <a:r>
              <a:rPr lang="en-US" dirty="0" err="1" smtClean="0"/>
              <a:t>xpressJS</a:t>
            </a:r>
            <a:endParaRPr lang="en-US" dirty="0"/>
          </a:p>
          <a:p>
            <a:pPr>
              <a:buFont typeface="Arial"/>
              <a:buChar char="•"/>
            </a:pPr>
            <a:r>
              <a:rPr lang="en-US" b="1" i="1" dirty="0" err="1" smtClean="0"/>
              <a:t>A</a:t>
            </a:r>
            <a:r>
              <a:rPr lang="en-US" dirty="0" err="1" smtClean="0"/>
              <a:t>ngularJS</a:t>
            </a:r>
            <a:endParaRPr lang="en-US" dirty="0"/>
          </a:p>
          <a:p>
            <a:pPr>
              <a:buFont typeface="Arial"/>
              <a:buChar char="•"/>
            </a:pPr>
            <a:r>
              <a:rPr lang="en-US" b="1" i="1" dirty="0" err="1" smtClean="0"/>
              <a:t>N</a:t>
            </a:r>
            <a:r>
              <a:rPr lang="en-US" dirty="0" err="1" smtClean="0"/>
              <a:t>odeJS</a:t>
            </a:r>
            <a:r>
              <a:rPr lang="en-US" dirty="0" smtClean="0"/>
              <a:t> </a:t>
            </a:r>
            <a:endParaRPr lang="en-US" dirty="0"/>
          </a:p>
        </p:txBody>
      </p:sp>
    </p:spTree>
    <p:extLst>
      <p:ext uri="{BB962C8B-B14F-4D97-AF65-F5344CB8AC3E}">
        <p14:creationId xmlns:p14="http://schemas.microsoft.com/office/powerpoint/2010/main" val="8189772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Impetus for change</a:t>
            </a:r>
            <a:br>
              <a:rPr lang="en-US" dirty="0" smtClean="0"/>
            </a:br>
            <a:r>
              <a:rPr lang="en-US" dirty="0" smtClean="0"/>
              <a:t>(soap-box alert)</a:t>
            </a:r>
            <a:endParaRPr lang="en-US" dirty="0"/>
          </a:p>
        </p:txBody>
      </p:sp>
      <p:sp>
        <p:nvSpPr>
          <p:cNvPr id="3" name="Content Placeholder 2"/>
          <p:cNvSpPr>
            <a:spLocks noGrp="1"/>
          </p:cNvSpPr>
          <p:nvPr>
            <p:ph idx="1"/>
          </p:nvPr>
        </p:nvSpPr>
        <p:spPr/>
        <p:txBody>
          <a:bodyPr>
            <a:normAutofit fontScale="92500" lnSpcReduction="10000"/>
          </a:bodyPr>
          <a:lstStyle/>
          <a:p>
            <a:pPr>
              <a:buFont typeface="Arial"/>
              <a:buChar char="•"/>
            </a:pPr>
            <a:r>
              <a:rPr lang="en-US" dirty="0" smtClean="0"/>
              <a:t>HTML for line-of-business development is </a:t>
            </a:r>
            <a:r>
              <a:rPr lang="en-US" b="1" i="1" dirty="0" smtClean="0"/>
              <a:t>flawed</a:t>
            </a:r>
          </a:p>
          <a:p>
            <a:pPr>
              <a:buFont typeface="Arial"/>
              <a:buChar char="•"/>
            </a:pPr>
            <a:r>
              <a:rPr lang="en-US" dirty="0" smtClean="0"/>
              <a:t>Thick-client applications generally offer a better user experience</a:t>
            </a:r>
          </a:p>
          <a:p>
            <a:pPr lvl="1">
              <a:buFont typeface="Arial"/>
              <a:buChar char="•"/>
            </a:pPr>
            <a:r>
              <a:rPr lang="en-US" dirty="0" smtClean="0"/>
              <a:t>PRO: MVVM framework with binding, etc. is a great paradigm</a:t>
            </a:r>
          </a:p>
          <a:p>
            <a:pPr lvl="1">
              <a:buFont typeface="Arial"/>
              <a:buChar char="•"/>
            </a:pPr>
            <a:r>
              <a:rPr lang="en-US" dirty="0"/>
              <a:t>PRO: </a:t>
            </a:r>
            <a:r>
              <a:rPr lang="en-US" dirty="0" smtClean="0"/>
              <a:t>We can protect our end-users from themselves better</a:t>
            </a:r>
          </a:p>
          <a:p>
            <a:pPr lvl="1">
              <a:buFont typeface="Arial"/>
              <a:buChar char="•"/>
            </a:pPr>
            <a:r>
              <a:rPr lang="en-US" dirty="0" smtClean="0"/>
              <a:t>CON: Deployment headaches, (~60MB installation for </a:t>
            </a:r>
            <a:r>
              <a:rPr lang="en-US" dirty="0" err="1" smtClean="0"/>
              <a:t>.Net</a:t>
            </a:r>
            <a:r>
              <a:rPr lang="en-US" dirty="0" smtClean="0"/>
              <a:t>)</a:t>
            </a:r>
          </a:p>
          <a:p>
            <a:pPr>
              <a:buFont typeface="Arial"/>
              <a:buChar char="•"/>
            </a:pPr>
            <a:r>
              <a:rPr lang="en-US" dirty="0" smtClean="0"/>
              <a:t>Web-based applications are easier to “deploy”</a:t>
            </a:r>
          </a:p>
          <a:p>
            <a:pPr lvl="1">
              <a:buFont typeface="Arial"/>
              <a:buChar char="•"/>
            </a:pPr>
            <a:r>
              <a:rPr lang="en-US" dirty="0" smtClean="0"/>
              <a:t>PRO: Just issue URL to each user</a:t>
            </a:r>
          </a:p>
          <a:p>
            <a:pPr lvl="1">
              <a:buFont typeface="Arial"/>
              <a:buChar char="•"/>
            </a:pPr>
            <a:r>
              <a:rPr lang="en-US" dirty="0" smtClean="0"/>
              <a:t>CON: We fight “the plumbing” (and this for me is a </a:t>
            </a:r>
            <a:r>
              <a:rPr lang="en-US" b="1" i="1" dirty="0" smtClean="0"/>
              <a:t>HUGE</a:t>
            </a:r>
            <a:r>
              <a:rPr lang="en-US" dirty="0" smtClean="0"/>
              <a:t> con)</a:t>
            </a:r>
          </a:p>
          <a:p>
            <a:pPr>
              <a:buFont typeface="Arial"/>
              <a:buChar char="•"/>
            </a:pPr>
            <a:r>
              <a:rPr lang="en-US" dirty="0" smtClean="0"/>
              <a:t>At what cost do we get “ease of deployment”</a:t>
            </a:r>
          </a:p>
          <a:p>
            <a:pPr>
              <a:buFont typeface="Arial"/>
              <a:buChar char="•"/>
            </a:pPr>
            <a:r>
              <a:rPr lang="en-US" dirty="0" smtClean="0"/>
              <a:t>Have been on a long-time search for an alternative</a:t>
            </a:r>
            <a:endParaRPr lang="en-US" dirty="0"/>
          </a:p>
        </p:txBody>
      </p:sp>
    </p:spTree>
    <p:extLst>
      <p:ext uri="{BB962C8B-B14F-4D97-AF65-F5344CB8AC3E}">
        <p14:creationId xmlns:p14="http://schemas.microsoft.com/office/powerpoint/2010/main" val="404107051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high cost of “the URL”</a:t>
            </a:r>
            <a:endParaRPr lang="en-US" dirty="0"/>
          </a:p>
        </p:txBody>
      </p:sp>
      <p:sp>
        <p:nvSpPr>
          <p:cNvPr id="3" name="Content Placeholder 2"/>
          <p:cNvSpPr>
            <a:spLocks noGrp="1"/>
          </p:cNvSpPr>
          <p:nvPr>
            <p:ph idx="1"/>
          </p:nvPr>
        </p:nvSpPr>
        <p:spPr/>
        <p:txBody>
          <a:bodyPr>
            <a:normAutofit fontScale="92500" lnSpcReduction="20000"/>
          </a:bodyPr>
          <a:lstStyle/>
          <a:p>
            <a:pPr>
              <a:buFont typeface="Arial"/>
              <a:buChar char="•"/>
            </a:pPr>
            <a:r>
              <a:rPr lang="en-US" dirty="0" smtClean="0"/>
              <a:t>Developers should code business rules, etc.</a:t>
            </a:r>
            <a:endParaRPr lang="en-US" sz="1600" dirty="0" smtClean="0"/>
          </a:p>
          <a:p>
            <a:pPr>
              <a:buFont typeface="Arial"/>
              <a:buChar char="•"/>
            </a:pPr>
            <a:r>
              <a:rPr lang="en-US" dirty="0" smtClean="0"/>
              <a:t>We should leave “the plumbing” to the “plumbers”</a:t>
            </a:r>
          </a:p>
          <a:p>
            <a:pPr lvl="1">
              <a:buFont typeface="Arial"/>
              <a:buChar char="•"/>
            </a:pPr>
            <a:r>
              <a:rPr lang="en-US" dirty="0" smtClean="0"/>
              <a:t>The plumbers in this case would be:</a:t>
            </a:r>
          </a:p>
          <a:p>
            <a:pPr lvl="2">
              <a:buFont typeface="Arial"/>
              <a:buChar char="•"/>
            </a:pPr>
            <a:r>
              <a:rPr lang="en-US" dirty="0" smtClean="0"/>
              <a:t>3</a:t>
            </a:r>
            <a:r>
              <a:rPr lang="en-US" baseline="30000" dirty="0" smtClean="0"/>
              <a:t>rd</a:t>
            </a:r>
            <a:r>
              <a:rPr lang="en-US" dirty="0" smtClean="0"/>
              <a:t> party “tool vendors”</a:t>
            </a:r>
          </a:p>
          <a:p>
            <a:pPr lvl="2">
              <a:buFont typeface="Arial"/>
              <a:buChar char="•"/>
            </a:pPr>
            <a:r>
              <a:rPr lang="en-US" dirty="0" smtClean="0"/>
              <a:t>Operating system authors</a:t>
            </a:r>
          </a:p>
          <a:p>
            <a:pPr lvl="2">
              <a:buFont typeface="Arial"/>
              <a:buChar char="•"/>
            </a:pPr>
            <a:r>
              <a:rPr lang="en-US" dirty="0" smtClean="0"/>
              <a:t>The framework we’re using like WPF, </a:t>
            </a:r>
            <a:r>
              <a:rPr lang="en-US" dirty="0" err="1" smtClean="0"/>
              <a:t>WinForms</a:t>
            </a:r>
            <a:endParaRPr lang="en-US" dirty="0" smtClean="0"/>
          </a:p>
          <a:p>
            <a:pPr lvl="2">
              <a:buFont typeface="Arial"/>
              <a:buChar char="•"/>
            </a:pPr>
            <a:r>
              <a:rPr lang="en-US" dirty="0" smtClean="0"/>
              <a:t>Etc.</a:t>
            </a:r>
          </a:p>
          <a:p>
            <a:pPr>
              <a:buFont typeface="Arial"/>
              <a:buChar char="•"/>
            </a:pPr>
            <a:r>
              <a:rPr lang="en-US" dirty="0" smtClean="0"/>
              <a:t>We instead spend time coding and hacking fixes for things like:</a:t>
            </a:r>
          </a:p>
          <a:p>
            <a:pPr lvl="1">
              <a:buFont typeface="Arial"/>
              <a:buChar char="•"/>
            </a:pPr>
            <a:r>
              <a:rPr lang="en-US" dirty="0" smtClean="0"/>
              <a:t>“But I don’t want the user to click there yet!”</a:t>
            </a:r>
          </a:p>
          <a:p>
            <a:pPr lvl="1">
              <a:buFont typeface="Arial"/>
              <a:buChar char="•"/>
            </a:pPr>
            <a:r>
              <a:rPr lang="en-US" dirty="0" smtClean="0"/>
              <a:t>Or when the user asks:</a:t>
            </a:r>
          </a:p>
          <a:p>
            <a:pPr lvl="2">
              <a:buFont typeface="Arial"/>
              <a:buChar char="•"/>
            </a:pPr>
            <a:r>
              <a:rPr lang="en-US" dirty="0" smtClean="0"/>
              <a:t>“Where did that pop-up go?”</a:t>
            </a:r>
          </a:p>
          <a:p>
            <a:pPr>
              <a:buFont typeface="Arial"/>
              <a:buChar char="•"/>
            </a:pPr>
            <a:endParaRPr lang="en-US" dirty="0" smtClean="0"/>
          </a:p>
          <a:p>
            <a:pPr>
              <a:buFont typeface="Arial"/>
              <a:buChar char="•"/>
            </a:pPr>
            <a:endParaRPr lang="en-US" dirty="0" smtClean="0"/>
          </a:p>
          <a:p>
            <a:pPr>
              <a:buFont typeface="Arial"/>
              <a:buChar char="•"/>
            </a:pPr>
            <a:endParaRPr lang="en-US" dirty="0"/>
          </a:p>
        </p:txBody>
      </p:sp>
    </p:spTree>
    <p:extLst>
      <p:ext uri="{BB962C8B-B14F-4D97-AF65-F5344CB8AC3E}">
        <p14:creationId xmlns:p14="http://schemas.microsoft.com/office/powerpoint/2010/main" val="136950122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Scott </a:t>
            </a:r>
            <a:r>
              <a:rPr lang="en-US" dirty="0" err="1" smtClean="0"/>
              <a:t>Hanselman</a:t>
            </a:r>
            <a:r>
              <a:rPr lang="en-US" dirty="0" smtClean="0"/>
              <a:t> on JavaScript</a:t>
            </a:r>
            <a:endParaRPr lang="en-US" dirty="0"/>
          </a:p>
        </p:txBody>
      </p:sp>
      <p:sp>
        <p:nvSpPr>
          <p:cNvPr id="3" name="Content Placeholder 2"/>
          <p:cNvSpPr>
            <a:spLocks noGrp="1"/>
          </p:cNvSpPr>
          <p:nvPr>
            <p:ph idx="1"/>
          </p:nvPr>
        </p:nvSpPr>
        <p:spPr/>
        <p:txBody>
          <a:bodyPr>
            <a:normAutofit lnSpcReduction="10000"/>
          </a:bodyPr>
          <a:lstStyle/>
          <a:p>
            <a:pPr>
              <a:buFont typeface="Arial"/>
              <a:buChar char="•"/>
            </a:pPr>
            <a:r>
              <a:rPr lang="en-US" dirty="0" smtClean="0"/>
              <a:t>Scott Hanselman, "Virtual Machines, JavaScript and Assembler" - Fluent 2014 Keynote</a:t>
            </a:r>
          </a:p>
          <a:p>
            <a:pPr lvl="1">
              <a:buFont typeface="Arial"/>
              <a:buChar char="•"/>
            </a:pPr>
            <a:r>
              <a:rPr lang="en-US" sz="1600" dirty="0" smtClean="0"/>
              <a:t>http://www.youtube.com/watch?v=UzyoT4DziQ4</a:t>
            </a:r>
          </a:p>
          <a:p>
            <a:pPr>
              <a:buFont typeface="Arial"/>
              <a:buChar char="•"/>
            </a:pPr>
            <a:r>
              <a:rPr lang="en-US" dirty="0" smtClean="0"/>
              <a:t>He gave a similar keynote at </a:t>
            </a:r>
            <a:r>
              <a:rPr lang="en-US" dirty="0" err="1" smtClean="0"/>
              <a:t>devLINK</a:t>
            </a:r>
            <a:r>
              <a:rPr lang="en-US" dirty="0" smtClean="0"/>
              <a:t> 2013</a:t>
            </a:r>
          </a:p>
          <a:p>
            <a:pPr>
              <a:buFont typeface="Arial"/>
              <a:buChar char="•"/>
            </a:pPr>
            <a:r>
              <a:rPr lang="en-US" dirty="0" smtClean="0"/>
              <a:t>As I watched his presentation I </a:t>
            </a:r>
            <a:r>
              <a:rPr lang="en-US" dirty="0"/>
              <a:t>thought (begrudgingly)</a:t>
            </a:r>
            <a:r>
              <a:rPr lang="en-US" dirty="0" smtClean="0"/>
              <a:t>:</a:t>
            </a:r>
          </a:p>
          <a:p>
            <a:pPr lvl="1">
              <a:buFont typeface="Arial"/>
              <a:buChar char="•"/>
            </a:pPr>
            <a:r>
              <a:rPr lang="en-US" dirty="0" smtClean="0"/>
              <a:t>“Uncle! Okay JavaScript, you’ve won! But give me something back.”</a:t>
            </a:r>
          </a:p>
          <a:p>
            <a:pPr lvl="1">
              <a:buFont typeface="Arial"/>
              <a:buChar char="•"/>
            </a:pPr>
            <a:r>
              <a:rPr lang="en-US" dirty="0" smtClean="0"/>
              <a:t>And eventually I moved into </a:t>
            </a:r>
            <a:r>
              <a:rPr lang="en-US" dirty="0" err="1" smtClean="0"/>
              <a:t>AngularJS</a:t>
            </a:r>
            <a:r>
              <a:rPr lang="en-US" dirty="0" smtClean="0"/>
              <a:t> and then later </a:t>
            </a:r>
            <a:r>
              <a:rPr lang="en-US" dirty="0" err="1" smtClean="0"/>
              <a:t>NodeJS</a:t>
            </a:r>
            <a:r>
              <a:rPr lang="en-US" dirty="0" smtClean="0"/>
              <a:t> development.</a:t>
            </a:r>
          </a:p>
          <a:p>
            <a:pPr lvl="1">
              <a:buFont typeface="Arial"/>
              <a:buChar char="•"/>
            </a:pPr>
            <a:r>
              <a:rPr lang="en-US" dirty="0" smtClean="0"/>
              <a:t>This journey so far has taken me about a year and </a:t>
            </a:r>
            <a:r>
              <a:rPr lang="en-US" smtClean="0"/>
              <a:t>a half</a:t>
            </a:r>
            <a:endParaRPr lang="en-US" dirty="0" smtClean="0"/>
          </a:p>
          <a:p>
            <a:pPr>
              <a:buFont typeface="Arial"/>
              <a:buChar char="•"/>
            </a:pPr>
            <a:endParaRPr lang="en-US" dirty="0"/>
          </a:p>
        </p:txBody>
      </p:sp>
    </p:spTree>
    <p:extLst>
      <p:ext uri="{BB962C8B-B14F-4D97-AF65-F5344CB8AC3E}">
        <p14:creationId xmlns:p14="http://schemas.microsoft.com/office/powerpoint/2010/main" val="293734922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Cambria"/>
        <a:ea typeface=""/>
        <a:cs typeface=""/>
        <a:font script="Jpan" typeface="ＭＳ 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Sketchbook.thmx</Template>
  <TotalTime>1263</TotalTime>
  <Words>2640</Words>
  <Application>Microsoft Macintosh PowerPoint</Application>
  <PresentationFormat>On-screen Show (4:3)</PresentationFormat>
  <Paragraphs>273</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Sketchbook</vt:lpstr>
      <vt:lpstr>MEAN stack on the Mac @joefrance</vt:lpstr>
      <vt:lpstr>Background</vt:lpstr>
      <vt:lpstr>The challenge</vt:lpstr>
      <vt:lpstr>The challenge</vt:lpstr>
      <vt:lpstr>Full-stack alternatives to MS-stack</vt:lpstr>
      <vt:lpstr>Enter “the MEAN stack”</vt:lpstr>
      <vt:lpstr>Impetus for change (soap-box alert)</vt:lpstr>
      <vt:lpstr>The high cost of “the URL”</vt:lpstr>
      <vt:lpstr>Scott Hanselman on JavaScript</vt:lpstr>
      <vt:lpstr>More on JavaScript in the stack…</vt:lpstr>
      <vt:lpstr>Components of MEAN stack</vt:lpstr>
      <vt:lpstr>MEAN vs. Microsoft</vt:lpstr>
      <vt:lpstr>MongoDB</vt:lpstr>
      <vt:lpstr>ExpressJS</vt:lpstr>
      <vt:lpstr>AngularJS</vt:lpstr>
      <vt:lpstr>NodeJS</vt:lpstr>
      <vt:lpstr>Alternatives to the alternative</vt:lpstr>
      <vt:lpstr>NEAT stack</vt:lpstr>
      <vt:lpstr>MEAN stack “IDEs”</vt:lpstr>
      <vt:lpstr>Excellent flyover of MEAN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 stack on the Mac</dc:title>
  <dc:creator>Joe France</dc:creator>
  <cp:lastModifiedBy>Joe France</cp:lastModifiedBy>
  <cp:revision>158</cp:revision>
  <cp:lastPrinted>2014-10-21T21:28:12Z</cp:lastPrinted>
  <dcterms:created xsi:type="dcterms:W3CDTF">2014-10-21T00:59:47Z</dcterms:created>
  <dcterms:modified xsi:type="dcterms:W3CDTF">2014-10-21T22:03:01Z</dcterms:modified>
</cp:coreProperties>
</file>