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9"/>
  </p:notesMasterIdLst>
  <p:sldIdLst>
    <p:sldId id="256" r:id="rId2"/>
    <p:sldId id="263" r:id="rId3"/>
    <p:sldId id="266" r:id="rId4"/>
    <p:sldId id="282" r:id="rId5"/>
    <p:sldId id="264" r:id="rId6"/>
    <p:sldId id="274" r:id="rId7"/>
    <p:sldId id="257" r:id="rId8"/>
    <p:sldId id="269" r:id="rId9"/>
    <p:sldId id="279" r:id="rId10"/>
    <p:sldId id="278" r:id="rId11"/>
    <p:sldId id="277" r:id="rId12"/>
    <p:sldId id="272" r:id="rId13"/>
    <p:sldId id="261" r:id="rId14"/>
    <p:sldId id="258" r:id="rId15"/>
    <p:sldId id="260" r:id="rId16"/>
    <p:sldId id="28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2"/>
    <p:restoredTop sz="94582"/>
  </p:normalViewPr>
  <p:slideViewPr>
    <p:cSldViewPr snapToGrid="0">
      <p:cViewPr varScale="1">
        <p:scale>
          <a:sx n="115" d="100"/>
          <a:sy n="115"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60A12-8659-4746-A712-87389F803CBF}" type="datetimeFigureOut">
              <a:rPr lang="en-US" smtClean="0"/>
              <a:t>8/16/23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967C-F053-9D4B-ADF2-A7FC8340C1D2}" type="slidenum">
              <a:rPr lang="en-US" smtClean="0"/>
              <a:t>‹#›</a:t>
            </a:fld>
            <a:endParaRPr lang="en-US"/>
          </a:p>
        </p:txBody>
      </p:sp>
    </p:spTree>
    <p:extLst>
      <p:ext uri="{BB962C8B-B14F-4D97-AF65-F5344CB8AC3E}">
        <p14:creationId xmlns:p14="http://schemas.microsoft.com/office/powerpoint/2010/main" val="2678561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However, if the purpose is to build a comprehensive model that includes all potentially relevant variables, then it may be appropriate to keep the variable in the model. Additionally, it is possible that the lack of significance is due to the sample size or other limitations in the data, and dropping the variable could lead to biased or incomplete results.</a:t>
            </a:r>
          </a:p>
          <a:p>
            <a:pPr algn="l"/>
            <a:r>
              <a:rPr lang="en-US" b="0" i="0">
                <a:solidFill>
                  <a:srgbClr val="D1D5DB"/>
                </a:solidFill>
                <a:effectLst/>
                <a:latin typeface="Söhne"/>
              </a:rPr>
              <a:t>In summary, the decision to drop a variable from a regression model should be based on the purpose and context of the analysis, and should be carefully considered before making any changes.</a:t>
            </a:r>
          </a:p>
          <a:p>
            <a:endParaRPr lang="en-US"/>
          </a:p>
        </p:txBody>
      </p:sp>
      <p:sp>
        <p:nvSpPr>
          <p:cNvPr id="4" name="Slide Number Placeholder 3"/>
          <p:cNvSpPr>
            <a:spLocks noGrp="1"/>
          </p:cNvSpPr>
          <p:nvPr>
            <p:ph type="sldNum" sz="quarter" idx="5"/>
          </p:nvPr>
        </p:nvSpPr>
        <p:spPr/>
        <p:txBody>
          <a:bodyPr/>
          <a:lstStyle/>
          <a:p>
            <a:fld id="{FD80967C-F053-9D4B-ADF2-A7FC8340C1D2}" type="slidenum">
              <a:rPr lang="en-US" smtClean="0"/>
              <a:t>9</a:t>
            </a:fld>
            <a:endParaRPr lang="en-US"/>
          </a:p>
        </p:txBody>
      </p:sp>
    </p:spTree>
    <p:extLst>
      <p:ext uri="{BB962C8B-B14F-4D97-AF65-F5344CB8AC3E}">
        <p14:creationId xmlns:p14="http://schemas.microsoft.com/office/powerpoint/2010/main" val="109861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80967C-F053-9D4B-ADF2-A7FC8340C1D2}" type="slidenum">
              <a:rPr lang="en-US" smtClean="0"/>
              <a:t>10</a:t>
            </a:fld>
            <a:endParaRPr lang="en-US"/>
          </a:p>
        </p:txBody>
      </p:sp>
    </p:spTree>
    <p:extLst>
      <p:ext uri="{BB962C8B-B14F-4D97-AF65-F5344CB8AC3E}">
        <p14:creationId xmlns:p14="http://schemas.microsoft.com/office/powerpoint/2010/main" val="424751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6831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8318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2997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878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9838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1490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54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90825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4610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562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8/16/23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8521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8/16/23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81503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opcorn and drink in an empty red theater">
            <a:extLst>
              <a:ext uri="{FF2B5EF4-FFF2-40B4-BE49-F238E27FC236}">
                <a16:creationId xmlns:a16="http://schemas.microsoft.com/office/drawing/2014/main" id="{6EA6AFDF-5FB3-E7BB-99A0-FCDE5F990851}"/>
              </a:ext>
            </a:extLst>
          </p:cNvPr>
          <p:cNvPicPr>
            <a:picLocks noChangeAspect="1"/>
          </p:cNvPicPr>
          <p:nvPr/>
        </p:nvPicPr>
        <p:blipFill rotWithShape="1">
          <a:blip r:embed="rId2"/>
          <a:srcRect t="7707" b="7707"/>
          <a:stretch/>
        </p:blipFill>
        <p:spPr>
          <a:xfrm>
            <a:off x="20" y="10"/>
            <a:ext cx="12191981" cy="6857990"/>
          </a:xfrm>
          <a:prstGeom prst="rect">
            <a:avLst/>
          </a:prstGeom>
        </p:spPr>
      </p:pic>
      <p:sp>
        <p:nvSpPr>
          <p:cNvPr id="28" name="Freeform: Shape 27">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02A6DCA-5949-16E9-7FB4-FAB93C74CA12}"/>
              </a:ext>
            </a:extLst>
          </p:cNvPr>
          <p:cNvSpPr>
            <a:spLocks noGrp="1"/>
          </p:cNvSpPr>
          <p:nvPr>
            <p:ph type="ctrTitle"/>
          </p:nvPr>
        </p:nvSpPr>
        <p:spPr>
          <a:xfrm>
            <a:off x="769256" y="714870"/>
            <a:ext cx="5036457" cy="1282926"/>
          </a:xfrm>
        </p:spPr>
        <p:txBody>
          <a:bodyPr anchor="b">
            <a:normAutofit/>
          </a:bodyPr>
          <a:lstStyle/>
          <a:p>
            <a:r>
              <a:rPr lang="en-US" sz="6600"/>
              <a:t>BOX OFFICE REGESSION</a:t>
            </a:r>
          </a:p>
        </p:txBody>
      </p:sp>
      <p:sp>
        <p:nvSpPr>
          <p:cNvPr id="3" name="Subtitle 2">
            <a:extLst>
              <a:ext uri="{FF2B5EF4-FFF2-40B4-BE49-F238E27FC236}">
                <a16:creationId xmlns:a16="http://schemas.microsoft.com/office/drawing/2014/main" id="{B8403623-A902-4A88-6550-03AF13500798}"/>
              </a:ext>
            </a:extLst>
          </p:cNvPr>
          <p:cNvSpPr>
            <a:spLocks noGrp="1"/>
          </p:cNvSpPr>
          <p:nvPr>
            <p:ph type="subTitle" idx="1"/>
          </p:nvPr>
        </p:nvSpPr>
        <p:spPr>
          <a:xfrm>
            <a:off x="1345474" y="1971457"/>
            <a:ext cx="3894183" cy="739367"/>
          </a:xfrm>
        </p:spPr>
        <p:txBody>
          <a:bodyPr anchor="t">
            <a:normAutofit/>
          </a:bodyPr>
          <a:lstStyle/>
          <a:p>
            <a:pPr algn="ctr"/>
            <a:r>
              <a:rPr lang="en-US" dirty="0"/>
              <a:t>Joseph Gaffney</a:t>
            </a:r>
          </a:p>
        </p:txBody>
      </p:sp>
      <p:sp>
        <p:nvSpPr>
          <p:cNvPr id="30" name="Freeform: Shape 29">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6587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a:t>Key Take aways</a:t>
            </a:r>
          </a:p>
        </p:txBody>
      </p:sp>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3"/>
          <a:stretch>
            <a:fillRect/>
          </a:stretch>
        </p:blipFill>
        <p:spPr>
          <a:xfrm>
            <a:off x="1179151" y="6295794"/>
            <a:ext cx="2489200" cy="495300"/>
          </a:xfrm>
          <a:prstGeom prst="rect">
            <a:avLst/>
          </a:prstGeom>
        </p:spPr>
      </p:pic>
      <p:sp>
        <p:nvSpPr>
          <p:cNvPr id="4" name="TextBox 3">
            <a:extLst>
              <a:ext uri="{FF2B5EF4-FFF2-40B4-BE49-F238E27FC236}">
                <a16:creationId xmlns:a16="http://schemas.microsoft.com/office/drawing/2014/main" id="{17AD7BE0-4700-4E9A-4AF2-7718430D0A19}"/>
              </a:ext>
            </a:extLst>
          </p:cNvPr>
          <p:cNvSpPr txBox="1"/>
          <p:nvPr/>
        </p:nvSpPr>
        <p:spPr>
          <a:xfrm>
            <a:off x="847493" y="1970827"/>
            <a:ext cx="10615961" cy="3970318"/>
          </a:xfrm>
          <a:prstGeom prst="rect">
            <a:avLst/>
          </a:prstGeom>
          <a:noFill/>
        </p:spPr>
        <p:txBody>
          <a:bodyPr wrap="square" lIns="91440" tIns="45720" rIns="91440" bIns="45720" rtlCol="0" anchor="t">
            <a:spAutoFit/>
          </a:bodyPr>
          <a:lstStyle/>
          <a:p>
            <a:pPr marL="349250" indent="-336550"/>
            <a:r>
              <a:rPr lang="en-US" spc="100" dirty="0">
                <a:solidFill>
                  <a:schemeClr val="tx2"/>
                </a:solidFill>
                <a:latin typeface="Century Gothic"/>
              </a:rPr>
              <a:t>2. The </a:t>
            </a:r>
            <a:r>
              <a:rPr lang="en-US" b="1" spc="100" dirty="0">
                <a:solidFill>
                  <a:schemeClr val="tx2"/>
                </a:solidFill>
                <a:latin typeface="Century Gothic"/>
              </a:rPr>
              <a:t>adjusted R-square value</a:t>
            </a:r>
            <a:r>
              <a:rPr lang="en-US" spc="100" dirty="0">
                <a:solidFill>
                  <a:schemeClr val="tx2"/>
                </a:solidFill>
                <a:latin typeface="Century Gothic"/>
              </a:rPr>
              <a:t> of 0.65 indicates that the model explains 65% of the variance in box office sales. This means that the model has moderate explanatory power.</a:t>
            </a:r>
          </a:p>
          <a:p>
            <a:pPr marL="342900" indent="-342900">
              <a:buAutoNum type="arabicPeriod"/>
            </a:pPr>
            <a:endParaRPr lang="en-US" spc="100" dirty="0">
              <a:solidFill>
                <a:schemeClr val="tx2"/>
              </a:solidFill>
              <a:latin typeface="Century Gothic" panose="020B0502020202020204" pitchFamily="34" charset="0"/>
            </a:endParaRPr>
          </a:p>
          <a:p>
            <a:pPr marL="296545" indent="-296545"/>
            <a:r>
              <a:rPr lang="en-US" spc="100" dirty="0">
                <a:solidFill>
                  <a:schemeClr val="tx2"/>
                </a:solidFill>
                <a:latin typeface="Century Gothic"/>
              </a:rPr>
              <a:t>3. The</a:t>
            </a:r>
            <a:r>
              <a:rPr lang="en-US" b="1" spc="100" dirty="0">
                <a:solidFill>
                  <a:schemeClr val="tx2"/>
                </a:solidFill>
                <a:latin typeface="Century Gothic"/>
              </a:rPr>
              <a:t> Root Mean Squared Error (RMSE)</a:t>
            </a:r>
            <a:r>
              <a:rPr lang="en-US" spc="100" dirty="0">
                <a:solidFill>
                  <a:schemeClr val="tx2"/>
                </a:solidFill>
                <a:latin typeface="Century Gothic"/>
              </a:rPr>
              <a:t> of 444.98 indicates that the model's predictions deviate from the actual box office sales by an average of $444.98 million. This value may seem high, but it is important to consider the scale of the dependent variable (Lowest Grossing = 46 M, Highest Grossing = 4099 M).</a:t>
            </a:r>
          </a:p>
          <a:p>
            <a:pPr algn="ctr"/>
            <a:endParaRPr lang="en-US" sz="1800" kern="1200" spc="100" baseline="0" dirty="0">
              <a:solidFill>
                <a:schemeClr val="tx2"/>
              </a:solidFill>
              <a:latin typeface="Century Gothic"/>
            </a:endParaRPr>
          </a:p>
          <a:p>
            <a:pPr algn="ctr"/>
            <a:endParaRPr lang="en-US" sz="1800" kern="1200" spc="100" baseline="0" dirty="0">
              <a:solidFill>
                <a:schemeClr val="tx2"/>
              </a:solidFill>
              <a:latin typeface="Century Gothic"/>
            </a:endParaRPr>
          </a:p>
          <a:p>
            <a:pPr algn="ctr"/>
            <a:r>
              <a:rPr lang="en-US" sz="1800" i="1" kern="1200" spc="100" baseline="0" dirty="0">
                <a:solidFill>
                  <a:schemeClr val="tx2"/>
                </a:solidFill>
                <a:latin typeface="Century Gothic"/>
              </a:rPr>
              <a:t>Overall, this is a sufficient </a:t>
            </a:r>
            <a:r>
              <a:rPr lang="en-US" i="1" spc="100" dirty="0">
                <a:solidFill>
                  <a:schemeClr val="tx2"/>
                </a:solidFill>
                <a:latin typeface="Century Gothic"/>
              </a:rPr>
              <a:t>model that </a:t>
            </a:r>
            <a:r>
              <a:rPr lang="en-US" sz="1800" i="1" kern="1200" spc="100" baseline="0" dirty="0">
                <a:solidFill>
                  <a:schemeClr val="tx2"/>
                </a:solidFill>
                <a:latin typeface="Century Gothic"/>
              </a:rPr>
              <a:t>provides insight into the factors that may influence box office sales. However, there may be other variables that could improve the model's accuracy</a:t>
            </a:r>
            <a:endParaRPr lang="en-US" i="1" dirty="0">
              <a:solidFill>
                <a:schemeClr val="tx2"/>
              </a:solidFill>
              <a:latin typeface="Century Gothic"/>
            </a:endParaRPr>
          </a:p>
          <a:p>
            <a:pPr marL="342900" indent="-342900">
              <a:buFontTx/>
              <a:buAutoNum type="arabicPeriod"/>
            </a:pPr>
            <a:endParaRPr lang="en-US" i="1" spc="100" dirty="0">
              <a:solidFill>
                <a:schemeClr val="tx2"/>
              </a:solidFill>
              <a:latin typeface="Century Gothic"/>
            </a:endParaRPr>
          </a:p>
        </p:txBody>
      </p:sp>
    </p:spTree>
    <p:extLst>
      <p:ext uri="{BB962C8B-B14F-4D97-AF65-F5344CB8AC3E}">
        <p14:creationId xmlns:p14="http://schemas.microsoft.com/office/powerpoint/2010/main" val="295603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239390" y="2854711"/>
            <a:ext cx="6412637" cy="2709745"/>
          </a:xfrm>
        </p:spPr>
        <p:txBody>
          <a:bodyPr vert="horz" lIns="91440" tIns="45720" rIns="91440" bIns="45720" rtlCol="0" anchor="t">
            <a:normAutofit fontScale="90000"/>
          </a:bodyPr>
          <a:lstStyle/>
          <a:p>
            <a:pPr algn="ctr"/>
            <a:r>
              <a:rPr lang="en-US" sz="2000" b="0" i="0">
                <a:effectLst/>
                <a:latin typeface="Century Gothic" panose="020B0502020202020204" pitchFamily="34" charset="0"/>
              </a:rPr>
              <a:t>Since the p-value is less than .05, we reject</a:t>
            </a:r>
            <a:br>
              <a:rPr lang="en-US" sz="2000">
                <a:latin typeface="Century Gothic" panose="020B0502020202020204" pitchFamily="34" charset="0"/>
              </a:rPr>
            </a:br>
            <a:r>
              <a:rPr lang="en-US" sz="2000" b="0" i="0">
                <a:effectLst/>
                <a:latin typeface="Century Gothic" panose="020B0502020202020204" pitchFamily="34" charset="0"/>
              </a:rPr>
              <a:t>Ho and conclude that there are omitted variables</a:t>
            </a:r>
            <a:br>
              <a:rPr lang="en-US" sz="1800" b="0" i="0">
                <a:effectLst/>
                <a:latin typeface="Century Gothic" panose="020B0502020202020204" pitchFamily="34" charset="0"/>
              </a:rPr>
            </a:br>
            <a:br>
              <a:rPr lang="en-US" sz="1800" b="0" i="0">
                <a:effectLst/>
                <a:latin typeface="Century Gothic" panose="020B0502020202020204" pitchFamily="34" charset="0"/>
              </a:rPr>
            </a:br>
            <a:r>
              <a:rPr lang="en-US" sz="2700" i="0">
                <a:effectLst/>
                <a:latin typeface="Century Gothic" panose="020B0502020202020204" pitchFamily="34" charset="0"/>
              </a:rPr>
              <a:t>Potential Omitted Variables</a:t>
            </a:r>
            <a:br>
              <a:rPr lang="en-US" sz="2700" i="0">
                <a:effectLst/>
                <a:latin typeface="Century Gothic" panose="020B0502020202020204" pitchFamily="34" charset="0"/>
              </a:rPr>
            </a:br>
            <a:r>
              <a:rPr lang="en-US" sz="1050" i="0">
                <a:solidFill>
                  <a:schemeClr val="bg1"/>
                </a:solidFill>
                <a:effectLst/>
                <a:latin typeface="Century Gothic" panose="020B0502020202020204" pitchFamily="34" charset="0"/>
              </a:rPr>
              <a:t>%</a:t>
            </a:r>
            <a:br>
              <a:rPr lang="en-US" sz="2000" i="0">
                <a:effectLst/>
                <a:latin typeface="Century Gothic" panose="020B0502020202020204" pitchFamily="34" charset="0"/>
              </a:rPr>
            </a:br>
            <a:r>
              <a:rPr lang="en-US" sz="2000" b="0" i="0">
                <a:effectLst/>
                <a:latin typeface="Century Gothic" panose="020B0502020202020204" pitchFamily="34" charset="0"/>
              </a:rPr>
              <a:t>Genre Type</a:t>
            </a:r>
            <a:br>
              <a:rPr lang="en-US" sz="2000" b="0" i="0">
                <a:effectLst/>
                <a:latin typeface="Century Gothic" panose="020B0502020202020204" pitchFamily="34" charset="0"/>
              </a:rPr>
            </a:br>
            <a:r>
              <a:rPr lang="en-US" sz="2000" b="0" i="0">
                <a:effectLst/>
                <a:latin typeface="Century Gothic" panose="020B0502020202020204" pitchFamily="34" charset="0"/>
              </a:rPr>
              <a:t>Original or Adapted Screenplay</a:t>
            </a:r>
            <a:br>
              <a:rPr lang="en-US" sz="2000" b="0" i="0">
                <a:effectLst/>
                <a:latin typeface="Century Gothic" panose="020B0502020202020204" pitchFamily="34" charset="0"/>
              </a:rPr>
            </a:br>
            <a:r>
              <a:rPr lang="en-US" sz="2000" b="0" i="0">
                <a:effectLst/>
                <a:latin typeface="Century Gothic" panose="020B0502020202020204" pitchFamily="34" charset="0"/>
              </a:rPr>
              <a:t>Number of Movies in Theaters at time of Release</a:t>
            </a:r>
            <a:br>
              <a:rPr lang="en-US" sz="2000" b="0" i="0">
                <a:effectLst/>
                <a:latin typeface="Century Gothic" panose="020B0502020202020204" pitchFamily="34" charset="0"/>
              </a:rPr>
            </a:br>
            <a:r>
              <a:rPr lang="en-US" sz="2000" b="0" i="0">
                <a:effectLst/>
                <a:latin typeface="Century Gothic" panose="020B0502020202020204" pitchFamily="34" charset="0"/>
              </a:rPr>
              <a:t>Reputation of Director/Crew</a:t>
            </a:r>
            <a:br>
              <a:rPr lang="en-US" sz="2000" b="0" i="0">
                <a:effectLst/>
                <a:latin typeface="Century Gothic" panose="020B0502020202020204" pitchFamily="34" charset="0"/>
              </a:rPr>
            </a:br>
            <a:r>
              <a:rPr lang="en-US" sz="2000" b="0" i="0">
                <a:effectLst/>
                <a:latin typeface="Century Gothic" panose="020B0502020202020204" pitchFamily="34" charset="0"/>
              </a:rPr>
              <a:t>Sequel or in a Franchise</a:t>
            </a:r>
            <a:br>
              <a:rPr lang="en-US" sz="2000" b="0" i="0">
                <a:effectLst/>
                <a:latin typeface="Century Gothic" panose="020B0502020202020204" pitchFamily="34" charset="0"/>
              </a:rPr>
            </a:br>
            <a:br>
              <a:rPr lang="en-US" sz="2000" b="0" i="0">
                <a:effectLst/>
                <a:latin typeface="Century Gothic" panose="020B0502020202020204" pitchFamily="34" charset="0"/>
              </a:rPr>
            </a:br>
            <a:br>
              <a:rPr lang="en-US" sz="2000" b="0" i="0">
                <a:effectLst/>
                <a:latin typeface="Century Gothic" panose="020B0502020202020204" pitchFamily="34" charset="0"/>
              </a:rPr>
            </a:br>
            <a:br>
              <a:rPr lang="en-US" sz="2000" b="0" i="0">
                <a:effectLst/>
                <a:latin typeface="Century Gothic" panose="020B0502020202020204" pitchFamily="34" charset="0"/>
              </a:rPr>
            </a:br>
            <a:br>
              <a:rPr lang="en-US" sz="2000" b="0" i="0">
                <a:effectLst/>
                <a:latin typeface="Century Gothic" panose="020B0502020202020204" pitchFamily="34" charset="0"/>
              </a:rPr>
            </a:br>
            <a:br>
              <a:rPr lang="en-US" sz="2000" b="0" i="0">
                <a:effectLst/>
                <a:latin typeface="Century Gothic" panose="020B0502020202020204" pitchFamily="34" charset="0"/>
              </a:rPr>
            </a:br>
            <a:endParaRPr lang="en-US" sz="4000" b="0" kern="1200" spc="100" baseline="0">
              <a:solidFill>
                <a:schemeClr val="tx2"/>
              </a:solidFill>
              <a:latin typeface="Century Gothic" panose="020B0502020202020204" pitchFamily="34" charset="0"/>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8800">
                <a:solidFill>
                  <a:schemeClr val="tx2"/>
                </a:solidFill>
              </a:rPr>
              <a:t>Limitations</a:t>
            </a:r>
            <a:endParaRPr lang="en-US" sz="7200">
              <a:solidFill>
                <a:schemeClr val="tx2"/>
              </a:solidFill>
            </a:endParaRPr>
          </a:p>
        </p:txBody>
      </p:sp>
      <p:sp>
        <p:nvSpPr>
          <p:cNvPr id="9" name="TextBox 8">
            <a:extLst>
              <a:ext uri="{FF2B5EF4-FFF2-40B4-BE49-F238E27FC236}">
                <a16:creationId xmlns:a16="http://schemas.microsoft.com/office/drawing/2014/main" id="{9D1AF410-1CC4-FFD1-634E-C127F05217F1}"/>
              </a:ext>
            </a:extLst>
          </p:cNvPr>
          <p:cNvSpPr txBox="1"/>
          <p:nvPr/>
        </p:nvSpPr>
        <p:spPr>
          <a:xfrm>
            <a:off x="5735701" y="620980"/>
            <a:ext cx="5411271" cy="461665"/>
          </a:xfrm>
          <a:prstGeom prst="rect">
            <a:avLst/>
          </a:prstGeom>
          <a:noFill/>
        </p:spPr>
        <p:txBody>
          <a:bodyPr wrap="square">
            <a:spAutoFit/>
          </a:bodyPr>
          <a:lstStyle/>
          <a:p>
            <a:pPr algn="ctr"/>
            <a:r>
              <a:rPr lang="en-US" sz="2400" b="1" err="1">
                <a:effectLst/>
                <a:latin typeface="Century Gothic" panose="020B0502020202020204" pitchFamily="34" charset="0"/>
              </a:rPr>
              <a:t>OVTest</a:t>
            </a:r>
            <a:endParaRPr lang="en-US" b="1"/>
          </a:p>
        </p:txBody>
      </p:sp>
      <p:cxnSp>
        <p:nvCxnSpPr>
          <p:cNvPr id="13" name="Straight Connector 12">
            <a:extLst>
              <a:ext uri="{FF2B5EF4-FFF2-40B4-BE49-F238E27FC236}">
                <a16:creationId xmlns:a16="http://schemas.microsoft.com/office/drawing/2014/main" id="{5476B331-72AF-21A8-FB51-09B323EEEDE6}"/>
              </a:ext>
            </a:extLst>
          </p:cNvPr>
          <p:cNvCxnSpPr>
            <a:cxnSpLocks/>
          </p:cNvCxnSpPr>
          <p:nvPr/>
        </p:nvCxnSpPr>
        <p:spPr>
          <a:xfrm>
            <a:off x="5981030" y="4075043"/>
            <a:ext cx="48006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0C1D1EF0-A26A-78BE-E985-7E4C6F7CB36A}"/>
              </a:ext>
            </a:extLst>
          </p:cNvPr>
          <p:cNvPicPr>
            <a:picLocks noChangeAspect="1"/>
          </p:cNvPicPr>
          <p:nvPr/>
        </p:nvPicPr>
        <p:blipFill>
          <a:blip r:embed="rId2"/>
          <a:stretch>
            <a:fillRect/>
          </a:stretch>
        </p:blipFill>
        <p:spPr>
          <a:xfrm>
            <a:off x="5609623" y="1039700"/>
            <a:ext cx="5613400" cy="1854200"/>
          </a:xfrm>
          <a:prstGeom prst="rect">
            <a:avLst/>
          </a:prstGeom>
        </p:spPr>
      </p:pic>
    </p:spTree>
    <p:extLst>
      <p:ext uri="{BB962C8B-B14F-4D97-AF65-F5344CB8AC3E}">
        <p14:creationId xmlns:p14="http://schemas.microsoft.com/office/powerpoint/2010/main" val="1750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363737" y="657922"/>
            <a:ext cx="6078681" cy="4828477"/>
          </a:xfrm>
        </p:spPr>
        <p:txBody>
          <a:bodyPr vert="horz" lIns="91440" tIns="45720" rIns="91440" bIns="45720" rtlCol="0" anchor="ctr">
            <a:normAutofit/>
          </a:bodyPr>
          <a:lstStyle/>
          <a:p>
            <a:pPr algn="ctr">
              <a:lnSpc>
                <a:spcPct val="125000"/>
              </a:lnSpc>
            </a:pPr>
            <a:r>
              <a:rPr lang="en-US" sz="3200" kern="1200" spc="100" baseline="0" dirty="0">
                <a:solidFill>
                  <a:schemeClr val="tx2"/>
                </a:solidFill>
                <a:latin typeface="Century Gothic"/>
              </a:rPr>
              <a:t>Box Office Sales </a:t>
            </a:r>
            <a:br>
              <a:rPr lang="en-US" sz="3200" kern="1200" spc="100" baseline="0" dirty="0">
                <a:latin typeface="Century Gothic" panose="020B0502020202020204" pitchFamily="34" charset="0"/>
              </a:rPr>
            </a:br>
            <a:r>
              <a:rPr lang="en-US" sz="3200" kern="1200" spc="100" baseline="0" dirty="0">
                <a:solidFill>
                  <a:schemeClr val="tx2"/>
                </a:solidFill>
                <a:latin typeface="Century Gothic"/>
              </a:rPr>
              <a:t> </a:t>
            </a:r>
            <a:r>
              <a:rPr lang="en-US" sz="3200" b="0" kern="1200" spc="100" baseline="0" dirty="0">
                <a:solidFill>
                  <a:schemeClr val="tx2"/>
                </a:solidFill>
                <a:latin typeface="Century Gothic"/>
              </a:rPr>
              <a:t>=</a:t>
            </a:r>
            <a:r>
              <a:rPr lang="en-US" sz="3200" b="0" dirty="0">
                <a:solidFill>
                  <a:schemeClr val="tx2"/>
                </a:solidFill>
                <a:latin typeface="Century Gothic"/>
              </a:rPr>
              <a:t> </a:t>
            </a:r>
            <a:r>
              <a:rPr lang="en-US" sz="3200" b="0" kern="1200" spc="100" baseline="0" dirty="0">
                <a:solidFill>
                  <a:schemeClr val="tx2"/>
                </a:solidFill>
                <a:latin typeface="Century Gothic"/>
              </a:rPr>
              <a:t> </a:t>
            </a:r>
            <a:r>
              <a:rPr lang="en-US" sz="3200" b="0" dirty="0">
                <a:solidFill>
                  <a:schemeClr val="tx2"/>
                </a:solidFill>
                <a:latin typeface="Century Gothic"/>
              </a:rPr>
              <a:t>$32.87 + $4.11(Budget) + $3.22(Opening Weekend) -  $110.02(Gender) - $58.18(Oscars)</a:t>
            </a:r>
            <a:br>
              <a:rPr lang="en-US" sz="3200" b="0" dirty="0">
                <a:latin typeface="Century Gothic" panose="020B0502020202020204" pitchFamily="34" charset="0"/>
              </a:rPr>
            </a:br>
            <a:r>
              <a:rPr lang="en-US" sz="1050" b="0" dirty="0">
                <a:solidFill>
                  <a:schemeClr val="bg1"/>
                </a:solidFill>
                <a:latin typeface="Century Gothic"/>
              </a:rPr>
              <a:t>&amp;</a:t>
            </a:r>
            <a:br>
              <a:rPr lang="en-US" sz="3200" b="0" dirty="0">
                <a:latin typeface="Century Gothic" panose="020B0502020202020204" pitchFamily="34" charset="0"/>
              </a:rPr>
            </a:br>
            <a:endParaRPr lang="en-US" sz="2000" b="0" kern="1200" spc="100" baseline="0" dirty="0">
              <a:solidFill>
                <a:schemeClr val="tx2"/>
              </a:solidFill>
              <a:latin typeface="Century Gothic" panose="020B0502020202020204" pitchFamily="34" charset="0"/>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8800">
                <a:solidFill>
                  <a:schemeClr val="tx2"/>
                </a:solidFill>
              </a:rPr>
              <a:t>Equation</a:t>
            </a:r>
            <a:endParaRPr lang="en-US" sz="6600">
              <a:solidFill>
                <a:schemeClr val="tx2"/>
              </a:solidFill>
            </a:endParaRPr>
          </a:p>
        </p:txBody>
      </p:sp>
      <p:sp>
        <p:nvSpPr>
          <p:cNvPr id="4" name="TextBox 3">
            <a:extLst>
              <a:ext uri="{FF2B5EF4-FFF2-40B4-BE49-F238E27FC236}">
                <a16:creationId xmlns:a16="http://schemas.microsoft.com/office/drawing/2014/main" id="{E9E2C940-58C6-EC4A-B779-764A604EFDCA}"/>
              </a:ext>
            </a:extLst>
          </p:cNvPr>
          <p:cNvSpPr txBox="1"/>
          <p:nvPr/>
        </p:nvSpPr>
        <p:spPr>
          <a:xfrm>
            <a:off x="7477686" y="4472667"/>
            <a:ext cx="3703472" cy="1101520"/>
          </a:xfrm>
          <a:prstGeom prst="rect">
            <a:avLst/>
          </a:prstGeom>
          <a:noFill/>
        </p:spPr>
        <p:txBody>
          <a:bodyPr wrap="square" rtlCol="0">
            <a:spAutoFit/>
          </a:bodyPr>
          <a:lstStyle/>
          <a:p>
            <a:pPr algn="r">
              <a:lnSpc>
                <a:spcPct val="125000"/>
              </a:lnSpc>
            </a:pPr>
            <a:endParaRPr lang="en-US" sz="1800" b="0" dirty="0">
              <a:solidFill>
                <a:schemeClr val="tx2"/>
              </a:solidFill>
              <a:latin typeface="Century Gothic" panose="020B0502020202020204" pitchFamily="34" charset="0"/>
            </a:endParaRPr>
          </a:p>
          <a:p>
            <a:pPr algn="r">
              <a:lnSpc>
                <a:spcPct val="125000"/>
              </a:lnSpc>
            </a:pPr>
            <a:r>
              <a:rPr lang="en-US" sz="1800" b="0" dirty="0">
                <a:solidFill>
                  <a:schemeClr val="tx2"/>
                </a:solidFill>
                <a:latin typeface="Century Gothic" panose="020B0502020202020204" pitchFamily="34" charset="0"/>
              </a:rPr>
              <a:t>*in millions of $                                  **Gender: Female = 1, Male = 0</a:t>
            </a:r>
            <a:endParaRPr lang="en-US" dirty="0"/>
          </a:p>
        </p:txBody>
      </p:sp>
    </p:spTree>
    <p:extLst>
      <p:ext uri="{BB962C8B-B14F-4D97-AF65-F5344CB8AC3E}">
        <p14:creationId xmlns:p14="http://schemas.microsoft.com/office/powerpoint/2010/main" val="220813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and white film board">
            <a:extLst>
              <a:ext uri="{FF2B5EF4-FFF2-40B4-BE49-F238E27FC236}">
                <a16:creationId xmlns:a16="http://schemas.microsoft.com/office/drawing/2014/main" id="{4685C979-D1D7-8BC1-0891-DE69E609842D}"/>
              </a:ext>
            </a:extLst>
          </p:cNvPr>
          <p:cNvPicPr>
            <a:picLocks noChangeAspect="1"/>
          </p:cNvPicPr>
          <p:nvPr/>
        </p:nvPicPr>
        <p:blipFill rotWithShape="1">
          <a:blip r:embed="rId2"/>
          <a:srcRect t="12458" b="1881"/>
          <a:stretch/>
        </p:blipFill>
        <p:spPr>
          <a:xfrm>
            <a:off x="330481" y="203198"/>
            <a:ext cx="11531037" cy="6483591"/>
          </a:xfrm>
          <a:prstGeom prst="roundRect">
            <a:avLst>
              <a:gd name="adj" fmla="val 7090"/>
            </a:avLst>
          </a:prstGeom>
          <a:solidFill>
            <a:schemeClr val="bg2"/>
          </a:solidFill>
        </p:spPr>
      </p:pic>
      <p:sp>
        <p:nvSpPr>
          <p:cNvPr id="15" name="Freeform: Shape 14">
            <a:extLst>
              <a:ext uri="{FF2B5EF4-FFF2-40B4-BE49-F238E27FC236}">
                <a16:creationId xmlns:a16="http://schemas.microsoft.com/office/drawing/2014/main" id="{ED1BE14B-C94E-4A1A-B076-39CCA2304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399987" y="694217"/>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solidFill>
            <a:schemeClr val="bg1"/>
          </a:solidFill>
          <a:ln w="38100" cap="flat">
            <a:solidFill>
              <a:schemeClr val="tx1"/>
            </a:solid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415834" y="1465944"/>
            <a:ext cx="3532056" cy="3846286"/>
          </a:xfrm>
        </p:spPr>
        <p:txBody>
          <a:bodyPr vert="horz" lIns="91440" tIns="45720" rIns="91440" bIns="45720" rtlCol="0" anchor="b">
            <a:normAutofit fontScale="90000"/>
          </a:bodyPr>
          <a:lstStyle/>
          <a:p>
            <a:pPr algn="ctr"/>
            <a:r>
              <a:rPr lang="en-US" sz="7200"/>
              <a:t>FORECASTING 2023 </a:t>
            </a:r>
            <a:br>
              <a:rPr lang="en-US" sz="7200"/>
            </a:br>
            <a:r>
              <a:rPr lang="en-US" sz="7200"/>
              <a:t>BOX office SALES</a:t>
            </a:r>
          </a:p>
        </p:txBody>
      </p:sp>
      <p:sp>
        <p:nvSpPr>
          <p:cNvPr id="17" name="Freeform: Shape 16">
            <a:extLst>
              <a:ext uri="{FF2B5EF4-FFF2-40B4-BE49-F238E27FC236}">
                <a16:creationId xmlns:a16="http://schemas.microsoft.com/office/drawing/2014/main" id="{504BBA99-27AB-4A46-A679-B01BBAC68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435574" y="669191"/>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spTree>
    <p:extLst>
      <p:ext uri="{BB962C8B-B14F-4D97-AF65-F5344CB8AC3E}">
        <p14:creationId xmlns:p14="http://schemas.microsoft.com/office/powerpoint/2010/main" val="177448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1067" name="Freeform: Shape 1045">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68" name="Freeform: Shape 1047">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069" name="Rectangle 1049">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Freeform: Shape 1051">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1" name="Freeform: Shape 1053">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6FBD389-0FA3-2EAD-1F63-DFA0759799E7}"/>
              </a:ext>
            </a:extLst>
          </p:cNvPr>
          <p:cNvSpPr>
            <a:spLocks noGrp="1"/>
          </p:cNvSpPr>
          <p:nvPr>
            <p:ph type="title"/>
          </p:nvPr>
        </p:nvSpPr>
        <p:spPr>
          <a:xfrm>
            <a:off x="7667659" y="1407381"/>
            <a:ext cx="4297874" cy="2904121"/>
          </a:xfrm>
        </p:spPr>
        <p:txBody>
          <a:bodyPr vert="horz" lIns="91440" tIns="45720" rIns="91440" bIns="45720" rtlCol="0" anchor="ctr">
            <a:normAutofit fontScale="90000"/>
          </a:bodyPr>
          <a:lstStyle/>
          <a:p>
            <a:pPr algn="ctr"/>
            <a:r>
              <a:rPr lang="en-US" sz="3600" dirty="0">
                <a:latin typeface="Century Gothic" panose="020B0502020202020204" pitchFamily="34" charset="0"/>
              </a:rPr>
              <a:t>The Little Mermaid</a:t>
            </a:r>
            <a:br>
              <a:rPr lang="en-US" sz="3600" dirty="0">
                <a:latin typeface="Century Gothic" panose="020B0502020202020204" pitchFamily="34" charset="0"/>
              </a:rPr>
            </a:br>
            <a:r>
              <a:rPr lang="en-US" sz="3300" b="0" dirty="0">
                <a:latin typeface="Century Gothic" panose="020B0502020202020204" pitchFamily="34" charset="0"/>
              </a:rPr>
              <a:t>$861,280,000</a:t>
            </a:r>
            <a:br>
              <a:rPr lang="en-US" sz="3600" dirty="0">
                <a:latin typeface="Century Gothic" panose="020B0502020202020204" pitchFamily="34" charset="0"/>
              </a:rPr>
            </a:br>
            <a:r>
              <a:rPr lang="en-US" sz="2000" dirty="0">
                <a:solidFill>
                  <a:schemeClr val="bg1"/>
                </a:solidFill>
                <a:latin typeface="Century Gothic" panose="020B0502020202020204" pitchFamily="34" charset="0"/>
              </a:rPr>
              <a:t>&amp;</a:t>
            </a:r>
            <a:br>
              <a:rPr lang="en-US" sz="3600" dirty="0">
                <a:latin typeface="Century Gothic" panose="020B0502020202020204" pitchFamily="34" charset="0"/>
              </a:rPr>
            </a:br>
            <a:r>
              <a:rPr lang="en-US" sz="3600" dirty="0">
                <a:latin typeface="Century Gothic" panose="020B0502020202020204" pitchFamily="34" charset="0"/>
              </a:rPr>
              <a:t>Barbie</a:t>
            </a:r>
            <a:br>
              <a:rPr lang="en-US" sz="3600" dirty="0">
                <a:latin typeface="Century Gothic" panose="020B0502020202020204" pitchFamily="34" charset="0"/>
              </a:rPr>
            </a:br>
            <a:r>
              <a:rPr lang="en-US" sz="3300" b="0" dirty="0">
                <a:latin typeface="Century Gothic" panose="020B0502020202020204" pitchFamily="34" charset="0"/>
              </a:rPr>
              <a:t>$655,820,000</a:t>
            </a:r>
          </a:p>
        </p:txBody>
      </p:sp>
      <p:pic>
        <p:nvPicPr>
          <p:cNvPr id="1028" name="Picture 4" descr="The Little Mermaid (2023) - IMDb">
            <a:extLst>
              <a:ext uri="{FF2B5EF4-FFF2-40B4-BE49-F238E27FC236}">
                <a16:creationId xmlns:a16="http://schemas.microsoft.com/office/drawing/2014/main" id="{25F02312-FF60-D2DB-BF06-4F1D23E526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551" y="629198"/>
            <a:ext cx="3463204" cy="5450323"/>
          </a:xfrm>
          <a:prstGeom prst="rect">
            <a:avLst/>
          </a:prstGeom>
          <a:noFill/>
          <a:extLst>
            <a:ext uri="{909E8E84-426E-40DD-AFC4-6F175D3DCCD1}">
              <a14:hiddenFill xmlns:a14="http://schemas.microsoft.com/office/drawing/2010/main">
                <a:solidFill>
                  <a:srgbClr val="FFFFFF"/>
                </a:solidFill>
              </a14:hiddenFill>
            </a:ext>
          </a:extLst>
        </p:spPr>
      </p:pic>
      <p:sp>
        <p:nvSpPr>
          <p:cNvPr id="1072" name="Freeform: Shape 1055">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pic>
        <p:nvPicPr>
          <p:cNvPr id="4" name="Picture 2" descr="Barbie (2023) - IMDb">
            <a:extLst>
              <a:ext uri="{FF2B5EF4-FFF2-40B4-BE49-F238E27FC236}">
                <a16:creationId xmlns:a16="http://schemas.microsoft.com/office/drawing/2014/main" id="{E974B7FB-17A4-4B24-73F3-531CC23451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9342" y="629198"/>
            <a:ext cx="3501877" cy="545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1067" name="Freeform: Shape 1045">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68" name="Freeform: Shape 1047">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069" name="Rectangle 1049">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Freeform: Shape 1051">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1" name="Freeform: Shape 1053">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1072" name="Freeform: Shape 1055">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pic>
        <p:nvPicPr>
          <p:cNvPr id="4098" name="Picture 2" descr="Oppenheimer (2023) - IMDb">
            <a:extLst>
              <a:ext uri="{FF2B5EF4-FFF2-40B4-BE49-F238E27FC236}">
                <a16:creationId xmlns:a16="http://schemas.microsoft.com/office/drawing/2014/main" id="{A497E15A-8B9B-DBAE-88C0-68358FA12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03" y="572914"/>
            <a:ext cx="3287282" cy="56565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une: Part Two (2023) - IMDb">
            <a:extLst>
              <a:ext uri="{FF2B5EF4-FFF2-40B4-BE49-F238E27FC236}">
                <a16:creationId xmlns:a16="http://schemas.microsoft.com/office/drawing/2014/main" id="{95F9571B-DEDA-E1C9-2227-ACD9A3E5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4" y="573057"/>
            <a:ext cx="3167633" cy="563134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9D90808-D867-BF96-B1A0-82A10F0C9430}"/>
              </a:ext>
            </a:extLst>
          </p:cNvPr>
          <p:cNvSpPr>
            <a:spLocks noGrp="1"/>
          </p:cNvSpPr>
          <p:nvPr>
            <p:ph type="title"/>
          </p:nvPr>
        </p:nvSpPr>
        <p:spPr>
          <a:xfrm>
            <a:off x="8151813" y="1408113"/>
            <a:ext cx="3330575" cy="2903537"/>
          </a:xfrm>
        </p:spPr>
        <p:txBody>
          <a:bodyPr vert="horz" lIns="91440" tIns="45720" rIns="91440" bIns="45720" rtlCol="0" anchor="ctr">
            <a:normAutofit fontScale="90000"/>
          </a:bodyPr>
          <a:lstStyle/>
          <a:p>
            <a:pPr algn="ctr"/>
            <a:r>
              <a:rPr lang="en-US" sz="3600" dirty="0">
                <a:latin typeface="Century Gothic" panose="020B0502020202020204" pitchFamily="34" charset="0"/>
              </a:rPr>
              <a:t>Oppenheimer</a:t>
            </a:r>
            <a:br>
              <a:rPr lang="en-US" sz="3600" dirty="0">
                <a:latin typeface="Century Gothic" panose="020B0502020202020204" pitchFamily="34" charset="0"/>
              </a:rPr>
            </a:br>
            <a:r>
              <a:rPr lang="en-US" sz="3300" b="0" dirty="0">
                <a:latin typeface="Century Gothic" panose="020B0502020202020204" pitchFamily="34" charset="0"/>
              </a:rPr>
              <a:t>$765,860,000</a:t>
            </a:r>
            <a:br>
              <a:rPr lang="en-US" sz="3600" dirty="0">
                <a:latin typeface="Century Gothic" panose="020B0502020202020204" pitchFamily="34" charset="0"/>
              </a:rPr>
            </a:br>
            <a:r>
              <a:rPr lang="en-US" sz="2000" dirty="0">
                <a:solidFill>
                  <a:schemeClr val="bg1"/>
                </a:solidFill>
                <a:latin typeface="Century Gothic" panose="020B0502020202020204" pitchFamily="34" charset="0"/>
              </a:rPr>
              <a:t>&amp;</a:t>
            </a:r>
            <a:br>
              <a:rPr lang="en-US" sz="3600" dirty="0">
                <a:latin typeface="Century Gothic" panose="020B0502020202020204" pitchFamily="34" charset="0"/>
              </a:rPr>
            </a:br>
            <a:r>
              <a:rPr lang="en-US" sz="3600" dirty="0">
                <a:latin typeface="Century Gothic" panose="020B0502020202020204" pitchFamily="34" charset="0"/>
              </a:rPr>
              <a:t>Dune: Part Two</a:t>
            </a:r>
            <a:br>
              <a:rPr lang="en-US" sz="3600" dirty="0">
                <a:latin typeface="Century Gothic" panose="020B0502020202020204" pitchFamily="34" charset="0"/>
              </a:rPr>
            </a:br>
            <a:r>
              <a:rPr lang="en-US" sz="3300" b="0" dirty="0">
                <a:latin typeface="Century Gothic" panose="020B0502020202020204" pitchFamily="34" charset="0"/>
              </a:rPr>
              <a:t>$856,270,000</a:t>
            </a:r>
          </a:p>
        </p:txBody>
      </p:sp>
    </p:spTree>
    <p:extLst>
      <p:ext uri="{BB962C8B-B14F-4D97-AF65-F5344CB8AC3E}">
        <p14:creationId xmlns:p14="http://schemas.microsoft.com/office/powerpoint/2010/main" val="345003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7200">
                <a:solidFill>
                  <a:schemeClr val="tx2"/>
                </a:solidFill>
              </a:rPr>
              <a:t>Concluding Thoughts</a:t>
            </a:r>
          </a:p>
        </p:txBody>
      </p:sp>
      <p:sp>
        <p:nvSpPr>
          <p:cNvPr id="9" name="TextBox 8">
            <a:extLst>
              <a:ext uri="{FF2B5EF4-FFF2-40B4-BE49-F238E27FC236}">
                <a16:creationId xmlns:a16="http://schemas.microsoft.com/office/drawing/2014/main" id="{9D1AF410-1CC4-FFD1-634E-C127F05217F1}"/>
              </a:ext>
            </a:extLst>
          </p:cNvPr>
          <p:cNvSpPr txBox="1"/>
          <p:nvPr/>
        </p:nvSpPr>
        <p:spPr>
          <a:xfrm>
            <a:off x="5264332" y="923877"/>
            <a:ext cx="6362495" cy="4362733"/>
          </a:xfrm>
          <a:prstGeom prst="rect">
            <a:avLst/>
          </a:prstGeom>
          <a:noFill/>
        </p:spPr>
        <p:txBody>
          <a:bodyPr wrap="square" lIns="91440" tIns="45720" rIns="91440" bIns="45720" anchor="t">
            <a:spAutoFit/>
          </a:bodyPr>
          <a:lstStyle/>
          <a:p>
            <a:pPr algn="ctr">
              <a:lnSpc>
                <a:spcPct val="150000"/>
              </a:lnSpc>
            </a:pPr>
            <a:endParaRPr lang="en-US" sz="1500" dirty="0">
              <a:latin typeface="Century Gothic" panose="020B0502020202020204" pitchFamily="34" charset="0"/>
            </a:endParaRPr>
          </a:p>
          <a:p>
            <a:pPr algn="ctr"/>
            <a:r>
              <a:rPr lang="en-US" sz="1500" dirty="0">
                <a:latin typeface="Century Gothic" panose="020B0502020202020204" pitchFamily="34" charset="0"/>
              </a:rPr>
              <a:t>Although our research found female lead or co-lead movies performed better at the box office — which can be attributed to diversity, innovation, the ability to appeal to wider audiences — our selected data showed male films to be higher grossing.  </a:t>
            </a:r>
          </a:p>
          <a:p>
            <a:pPr algn="ctr"/>
            <a:r>
              <a:rPr lang="en-US" sz="1500" dirty="0">
                <a:latin typeface="Century Gothic" panose="020B0502020202020204" pitchFamily="34" charset="0"/>
              </a:rPr>
              <a:t>--</a:t>
            </a:r>
          </a:p>
          <a:p>
            <a:pPr algn="ctr"/>
            <a:r>
              <a:rPr lang="en-US" sz="1500" dirty="0">
                <a:latin typeface="Century Gothic" panose="020B0502020202020204" pitchFamily="34" charset="0"/>
              </a:rPr>
              <a:t>The primarily represented genres were Drama (26), Action (14), Adventure(14), Science Fiction</a:t>
            </a:r>
            <a:r>
              <a:rPr lang="en-US" sz="1500" dirty="0">
                <a:latin typeface="Century Gothic" panose="020B0502020202020204" pitchFamily="34" charset="0"/>
                <a:ea typeface="+mn-lt"/>
                <a:cs typeface="+mn-lt"/>
              </a:rPr>
              <a:t> (12), Fantasy (11), Comedy (8), and Thriller(8), with all other genres having less</a:t>
            </a:r>
            <a:r>
              <a:rPr lang="en-US" sz="1500" dirty="0">
                <a:latin typeface="Century Gothic" panose="020B0502020202020204" pitchFamily="34" charset="0"/>
              </a:rPr>
              <a:t> than 5 entries.</a:t>
            </a:r>
            <a:r>
              <a:rPr lang="en-US" sz="1500" dirty="0">
                <a:latin typeface="Century Gothic" panose="020B0502020202020204" pitchFamily="34" charset="0"/>
                <a:ea typeface="+mn-lt"/>
                <a:cs typeface="+mn-lt"/>
              </a:rPr>
              <a:t> Movies that fall into the action/adventure, comedy, and drama genres tend to be the highest grossing so a genre bias may have been present.</a:t>
            </a:r>
          </a:p>
          <a:p>
            <a:pPr algn="ctr"/>
            <a:r>
              <a:rPr lang="en-US" sz="1500" dirty="0">
                <a:latin typeface="Century Gothic" panose="020B0502020202020204" pitchFamily="34" charset="0"/>
              </a:rPr>
              <a:t>--</a:t>
            </a:r>
          </a:p>
          <a:p>
            <a:pPr algn="ctr"/>
            <a:r>
              <a:rPr lang="en-US" sz="1500" dirty="0">
                <a:latin typeface="Century Gothic" panose="020B0502020202020204" pitchFamily="34" charset="0"/>
              </a:rPr>
              <a:t>Our forecasts are likely an overestimate because our data captures a highly profitable period for the cinema box office. Currently and post-pandemic, box office revenues have significantly decreased, and streaming and digital distribution are being favored. </a:t>
            </a:r>
          </a:p>
        </p:txBody>
      </p:sp>
    </p:spTree>
    <p:extLst>
      <p:ext uri="{BB962C8B-B14F-4D97-AF65-F5344CB8AC3E}">
        <p14:creationId xmlns:p14="http://schemas.microsoft.com/office/powerpoint/2010/main" val="186610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a:t>References</a:t>
            </a:r>
            <a:endParaRPr lang="en-US"/>
          </a:p>
        </p:txBody>
      </p:sp>
      <p:sp>
        <p:nvSpPr>
          <p:cNvPr id="3" name="TextBox 2">
            <a:extLst>
              <a:ext uri="{FF2B5EF4-FFF2-40B4-BE49-F238E27FC236}">
                <a16:creationId xmlns:a16="http://schemas.microsoft.com/office/drawing/2014/main" id="{4D7FE8C7-C039-6953-110D-67C43E403E16}"/>
              </a:ext>
            </a:extLst>
          </p:cNvPr>
          <p:cNvSpPr txBox="1"/>
          <p:nvPr/>
        </p:nvSpPr>
        <p:spPr>
          <a:xfrm>
            <a:off x="1088570" y="1923508"/>
            <a:ext cx="10014857"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r>
              <a:rPr lang="en-US" sz="1500">
                <a:latin typeface="Century Gothic"/>
                <a:ea typeface="+mn-lt"/>
                <a:cs typeface="+mn-lt"/>
              </a:rPr>
              <a:t>Dickey, S., &amp; Picard, R. G. (2019). The impact of gender diversity on box office performance: Evidence from 2017. Journal of Business Research, 98, 118-126.</a:t>
            </a:r>
            <a:endParaRPr lang="en-US" sz="1500">
              <a:ea typeface="+mn-lt"/>
              <a:cs typeface="+mn-lt"/>
            </a:endParaRPr>
          </a:p>
          <a:p>
            <a:pPr marL="457200" indent="-457200"/>
            <a:endParaRPr lang="en-US" sz="1500">
              <a:latin typeface="Century Gothic"/>
              <a:ea typeface="+mn-lt"/>
              <a:cs typeface="+mn-lt"/>
            </a:endParaRPr>
          </a:p>
          <a:p>
            <a:pPr marL="457200" indent="-457200"/>
            <a:r>
              <a:rPr lang="en-US" sz="1500">
                <a:latin typeface="Century Gothic"/>
                <a:ea typeface="+mn-lt"/>
                <a:cs typeface="+mn-lt"/>
              </a:rPr>
              <a:t>Johnson, M. R., &amp; Woodcock, J. (2016). Female leads and box office success: A historical analysis of Hollywood's top 100 films. Journal of Broadcasting &amp; Electronic Media, 60(2), 299-316.</a:t>
            </a:r>
            <a:endParaRPr lang="en-US" sz="1500">
              <a:latin typeface="Century Gothic"/>
            </a:endParaRPr>
          </a:p>
          <a:p>
            <a:pPr marL="457200" indent="-457200"/>
            <a:endParaRPr lang="en-US" sz="1500">
              <a:latin typeface="Century Gothic"/>
            </a:endParaRPr>
          </a:p>
          <a:p>
            <a:pPr marL="457200" indent="-457200"/>
            <a:r>
              <a:rPr lang="en-US" sz="1500">
                <a:latin typeface="Century Gothic"/>
                <a:ea typeface="+mn-lt"/>
                <a:cs typeface="+mn-lt"/>
              </a:rPr>
              <a:t>Kim, S. Y., &amp; Kim, K. H. (2018). Does gender diversity of cast and crew matter? Evidence from box office performance. Journal of Business Research, 91, 94-101.</a:t>
            </a:r>
            <a:endParaRPr lang="en-US" sz="1500">
              <a:latin typeface="Century Gothic"/>
            </a:endParaRPr>
          </a:p>
          <a:p>
            <a:pPr marL="457200" indent="-457200"/>
            <a:endParaRPr lang="en-US" sz="1500">
              <a:latin typeface="Century Gothic"/>
            </a:endParaRPr>
          </a:p>
          <a:p>
            <a:pPr marL="457200" indent="-457200"/>
            <a:r>
              <a:rPr lang="en-US" sz="1500">
                <a:latin typeface="Century Gothic"/>
                <a:ea typeface="+mn-lt"/>
                <a:cs typeface="+mn-lt"/>
              </a:rPr>
              <a:t>Kolesnikova, A., Brown, J., &amp; Kolesnikov, S. (2021). Gender representation in the top-grossing films of 2019: An intersectional analysis. Journal of Feminist Scholarship, 16(1), 1-20.</a:t>
            </a:r>
            <a:endParaRPr lang="en-US" sz="1500"/>
          </a:p>
          <a:p>
            <a:pPr marL="457200" indent="-457200"/>
            <a:endParaRPr lang="en-US" sz="1500">
              <a:latin typeface="Century Gothic"/>
              <a:ea typeface="+mn-lt"/>
              <a:cs typeface="+mn-lt"/>
            </a:endParaRPr>
          </a:p>
          <a:p>
            <a:pPr marL="457200" indent="-457200"/>
            <a:r>
              <a:rPr lang="en-US" sz="1500">
                <a:latin typeface="Century Gothic"/>
                <a:ea typeface="+mn-lt"/>
                <a:cs typeface="+mn-lt"/>
              </a:rPr>
              <a:t>Krause, A., &amp; Langbein, L. (2018). Gender inequality in the film industry: Evidence from a century of films. Journal of Cultural Economics, 42(1), 105-140.</a:t>
            </a:r>
          </a:p>
          <a:p>
            <a:pPr marL="457200" indent="-457200"/>
            <a:endParaRPr lang="en-US" sz="1500">
              <a:latin typeface="Century Gothic"/>
            </a:endParaRPr>
          </a:p>
          <a:p>
            <a:pPr marL="457200" indent="-457200"/>
            <a:r>
              <a:rPr lang="en-US" sz="1500">
                <a:latin typeface="Century Gothic"/>
              </a:rPr>
              <a:t>Smith, S. L., </a:t>
            </a:r>
            <a:r>
              <a:rPr lang="en-US" sz="1500" err="1">
                <a:latin typeface="Century Gothic"/>
              </a:rPr>
              <a:t>Choueiti</a:t>
            </a:r>
            <a:r>
              <a:rPr lang="en-US" sz="1500">
                <a:latin typeface="Century Gothic"/>
              </a:rPr>
              <a:t>, M., &amp; Pieper, K. (2015). Inequality in 700 Popular Films: Examining Portrayals of Gender, Race/Ethnicity, LGBT &amp; Disability from 2007 to 2014. Communication Research Reports, 32(2), 149-157.</a:t>
            </a:r>
          </a:p>
          <a:p>
            <a:pPr marL="457200" indent="-457200"/>
            <a:endParaRPr lang="en-US" sz="1500">
              <a:latin typeface="Century Gothic"/>
            </a:endParaRPr>
          </a:p>
          <a:p>
            <a:pPr marL="457200" indent="-457200"/>
            <a:endParaRPr lang="en-US" sz="1500">
              <a:latin typeface="Century Gothic"/>
              <a:ea typeface="+mn-lt"/>
              <a:cs typeface="+mn-lt"/>
            </a:endParaRPr>
          </a:p>
          <a:p>
            <a:endParaRPr lang="en-US" sz="1500">
              <a:latin typeface="Century Gothic"/>
            </a:endParaRPr>
          </a:p>
          <a:p>
            <a:endParaRPr lang="en-US" sz="1500">
              <a:latin typeface="Century Gothic"/>
            </a:endParaRPr>
          </a:p>
        </p:txBody>
      </p:sp>
    </p:spTree>
    <p:extLst>
      <p:ext uri="{BB962C8B-B14F-4D97-AF65-F5344CB8AC3E}">
        <p14:creationId xmlns:p14="http://schemas.microsoft.com/office/powerpoint/2010/main" val="323177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dirty="0"/>
              <a:t>Data </a:t>
            </a:r>
            <a:r>
              <a:rPr lang="en-US" sz="9400" dirty="0" err="1"/>
              <a:t>OveRview</a:t>
            </a:r>
            <a:endParaRPr lang="en-US" sz="9400" dirty="0"/>
          </a:p>
        </p:txBody>
      </p:sp>
      <p:pic>
        <p:nvPicPr>
          <p:cNvPr id="4" name="Graphic 4" descr="Theatre outline">
            <a:extLst>
              <a:ext uri="{FF2B5EF4-FFF2-40B4-BE49-F238E27FC236}">
                <a16:creationId xmlns:a16="http://schemas.microsoft.com/office/drawing/2014/main" id="{4D6ED28A-3576-3E46-32E0-C519C03F80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458" y="1398817"/>
            <a:ext cx="4757056" cy="4757056"/>
          </a:xfrm>
          <a:prstGeom prst="rect">
            <a:avLst/>
          </a:prstGeom>
        </p:spPr>
      </p:pic>
      <p:sp>
        <p:nvSpPr>
          <p:cNvPr id="5" name="TextBox 4">
            <a:extLst>
              <a:ext uri="{FF2B5EF4-FFF2-40B4-BE49-F238E27FC236}">
                <a16:creationId xmlns:a16="http://schemas.microsoft.com/office/drawing/2014/main" id="{7ACB5FEB-F209-0F29-9EE4-02BB15531754}"/>
              </a:ext>
            </a:extLst>
          </p:cNvPr>
          <p:cNvSpPr txBox="1"/>
          <p:nvPr/>
        </p:nvSpPr>
        <p:spPr>
          <a:xfrm>
            <a:off x="1436915" y="2726871"/>
            <a:ext cx="332014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Century Gothic"/>
              </a:rPr>
              <a:t>Do female or male led movies perform better at the box office?</a:t>
            </a:r>
          </a:p>
        </p:txBody>
      </p:sp>
      <p:sp>
        <p:nvSpPr>
          <p:cNvPr id="6" name="TextBox 5">
            <a:extLst>
              <a:ext uri="{FF2B5EF4-FFF2-40B4-BE49-F238E27FC236}">
                <a16:creationId xmlns:a16="http://schemas.microsoft.com/office/drawing/2014/main" id="{07BDD412-88AF-C89C-B363-CD6185F5C55F}"/>
              </a:ext>
            </a:extLst>
          </p:cNvPr>
          <p:cNvSpPr txBox="1"/>
          <p:nvPr/>
        </p:nvSpPr>
        <p:spPr>
          <a:xfrm>
            <a:off x="5475514" y="1866900"/>
            <a:ext cx="6150427"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b="1" dirty="0">
                <a:latin typeface="Century Gothic"/>
              </a:rPr>
              <a:t>Dependent Variable</a:t>
            </a:r>
            <a:endParaRPr lang="en-US" sz="1300" dirty="0"/>
          </a:p>
          <a:p>
            <a:pPr algn="ctr"/>
            <a:r>
              <a:rPr lang="en-US" sz="1300" dirty="0">
                <a:latin typeface="Century Gothic"/>
              </a:rPr>
              <a:t>Overall Box Office Earnings </a:t>
            </a:r>
          </a:p>
          <a:p>
            <a:pPr algn="ctr"/>
            <a:endParaRPr lang="en-US" sz="1300" dirty="0">
              <a:latin typeface="Century Gothic"/>
            </a:endParaRPr>
          </a:p>
          <a:p>
            <a:pPr algn="ctr"/>
            <a:r>
              <a:rPr lang="en-US" sz="1300" b="1" dirty="0">
                <a:latin typeface="Century Gothic"/>
              </a:rPr>
              <a:t>Independent Variables</a:t>
            </a:r>
            <a:r>
              <a:rPr lang="en-US" sz="1300" dirty="0">
                <a:latin typeface="Century Gothic"/>
              </a:rPr>
              <a:t> </a:t>
            </a:r>
            <a:endParaRPr lang="en-US" sz="1300" dirty="0">
              <a:latin typeface="Century Gothic"/>
              <a:ea typeface="+mn-lt"/>
              <a:cs typeface="+mn-lt"/>
            </a:endParaRPr>
          </a:p>
          <a:p>
            <a:pPr algn="ctr"/>
            <a:r>
              <a:rPr lang="en-US" sz="1300" dirty="0">
                <a:latin typeface="Century Gothic"/>
                <a:ea typeface="+mn-lt"/>
                <a:cs typeface="+mn-lt"/>
              </a:rPr>
              <a:t>*Movie Budget , *Gender of Lead Actor, *Box Office Opening Weekend Earnings , *Number of Oscars Won, Age, Runtime, Critical Review Scores, Audience Review Scores</a:t>
            </a:r>
            <a:endParaRPr lang="en-US" sz="1300" dirty="0"/>
          </a:p>
          <a:p>
            <a:pPr algn="ctr"/>
            <a:endParaRPr lang="en-US" sz="1300" dirty="0">
              <a:latin typeface="Century Gothic"/>
            </a:endParaRPr>
          </a:p>
          <a:p>
            <a:pPr algn="ctr"/>
            <a:r>
              <a:rPr lang="en-US" sz="1300" b="1" dirty="0">
                <a:latin typeface="Century Gothic"/>
              </a:rPr>
              <a:t>Other Parameters </a:t>
            </a:r>
          </a:p>
          <a:p>
            <a:pPr algn="ctr"/>
            <a:r>
              <a:rPr lang="en-US" sz="1300" dirty="0">
                <a:latin typeface="Century Gothic"/>
              </a:rPr>
              <a:t>Movies released </a:t>
            </a:r>
            <a:r>
              <a:rPr lang="en-US" sz="1300" u="sng" dirty="0">
                <a:latin typeface="Century Gothic"/>
              </a:rPr>
              <a:t>post 2008</a:t>
            </a:r>
            <a:r>
              <a:rPr lang="en-US" sz="1300" dirty="0">
                <a:latin typeface="Century Gothic"/>
              </a:rPr>
              <a:t> which marked the end of the HD</a:t>
            </a:r>
            <a:r>
              <a:rPr lang="en-US" sz="1300" dirty="0">
                <a:latin typeface="Century Gothic"/>
                <a:ea typeface="+mn-lt"/>
                <a:cs typeface="+mn-lt"/>
              </a:rPr>
              <a:t> DVD Promotion Group, so studios predominately relied on box office sales for revenue</a:t>
            </a:r>
          </a:p>
          <a:p>
            <a:pPr algn="ctr"/>
            <a:endParaRPr lang="en-US" sz="1300" dirty="0">
              <a:latin typeface="Century Gothic"/>
            </a:endParaRPr>
          </a:p>
          <a:p>
            <a:pPr algn="ctr"/>
            <a:r>
              <a:rPr lang="en-US" sz="1300" dirty="0">
                <a:latin typeface="Century Gothic"/>
              </a:rPr>
              <a:t>All monetary values were adjusted for inflation</a:t>
            </a:r>
          </a:p>
          <a:p>
            <a:pPr algn="ctr"/>
            <a:endParaRPr lang="en-US" sz="1300" dirty="0">
              <a:latin typeface="Century Gothic"/>
            </a:endParaRPr>
          </a:p>
          <a:p>
            <a:pPr algn="ctr"/>
            <a:r>
              <a:rPr lang="en-US" sz="1300" dirty="0">
                <a:latin typeface="Century Gothic"/>
              </a:rPr>
              <a:t>On average, films chosen were high grossing films </a:t>
            </a:r>
          </a:p>
          <a:p>
            <a:pPr algn="ctr"/>
            <a:r>
              <a:rPr lang="en-US" sz="1300" dirty="0">
                <a:latin typeface="Century Gothic"/>
              </a:rPr>
              <a:t>(Lowest Grossing = 46 M, Highest Grossing = 4,099 M)</a:t>
            </a:r>
          </a:p>
          <a:p>
            <a:pPr algn="ctr"/>
            <a:endParaRPr lang="en-US" sz="1300" dirty="0">
              <a:latin typeface="Century Gothic"/>
            </a:endParaRPr>
          </a:p>
          <a:p>
            <a:pPr algn="ctr"/>
            <a:r>
              <a:rPr lang="en-US" sz="1300" dirty="0">
                <a:latin typeface="Century Gothic"/>
              </a:rPr>
              <a:t>We selected our 50 movies at random and the ending dataset contained 25 female led movies and 25 male led movies. </a:t>
            </a:r>
            <a:endParaRPr lang="en-US" sz="1300" dirty="0">
              <a:ea typeface="+mn-lt"/>
              <a:cs typeface="+mn-lt"/>
            </a:endParaRPr>
          </a:p>
          <a:p>
            <a:pPr algn="ctr"/>
            <a:endParaRPr lang="en-US" sz="1500" dirty="0">
              <a:latin typeface="Century Gothic"/>
              <a:ea typeface="+mn-lt"/>
              <a:cs typeface="+mn-lt"/>
            </a:endParaRPr>
          </a:p>
          <a:p>
            <a:pPr algn="ctr"/>
            <a:endParaRPr lang="en-US" sz="1500" dirty="0">
              <a:latin typeface="Century Gothic"/>
            </a:endParaRPr>
          </a:p>
        </p:txBody>
      </p:sp>
    </p:spTree>
    <p:extLst>
      <p:ext uri="{BB962C8B-B14F-4D97-AF65-F5344CB8AC3E}">
        <p14:creationId xmlns:p14="http://schemas.microsoft.com/office/powerpoint/2010/main" val="220292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F24C9-9226-D9F1-1DEC-D5F0897FAD9C}"/>
              </a:ext>
            </a:extLst>
          </p:cNvPr>
          <p:cNvSpPr txBox="1"/>
          <p:nvPr/>
        </p:nvSpPr>
        <p:spPr>
          <a:xfrm>
            <a:off x="519070" y="291768"/>
            <a:ext cx="1115385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spc="100" dirty="0">
                <a:latin typeface="+mj-lt"/>
                <a:ea typeface="+mj-ea"/>
                <a:cs typeface="+mj-cs"/>
              </a:rPr>
              <a:t>21st Century Box Office Trends: </a:t>
            </a:r>
          </a:p>
          <a:p>
            <a:pPr algn="ctr"/>
            <a:r>
              <a:rPr lang="en-US" sz="5400" b="1" i="1" spc="100" dirty="0">
                <a:latin typeface="+mj-lt"/>
                <a:ea typeface="+mj-ea"/>
                <a:cs typeface="+mj-cs"/>
              </a:rPr>
              <a:t>A Gender Perspective</a:t>
            </a:r>
          </a:p>
          <a:p>
            <a:pPr algn="ctr"/>
            <a:endParaRPr lang="en-US" sz="1600" dirty="0">
              <a:latin typeface="Century Gothic"/>
              <a:ea typeface="+mn-lt"/>
              <a:cs typeface="+mn-lt"/>
            </a:endParaRPr>
          </a:p>
          <a:p>
            <a:pPr marL="285750" indent="-285750">
              <a:buFont typeface="Arial" panose="020B0604020202020204" pitchFamily="34" charset="0"/>
              <a:buChar char="•"/>
            </a:pPr>
            <a:r>
              <a:rPr lang="en-US" sz="1600" dirty="0">
                <a:latin typeface="Century Gothic"/>
                <a:ea typeface="+mn-lt"/>
                <a:cs typeface="+mn-lt"/>
              </a:rPr>
              <a:t>Studies analyzing high-grossing movies in the 21st century consistently found that films with female leads and co-leads often outperform their male-led counterparts.</a:t>
            </a:r>
          </a:p>
          <a:p>
            <a:endParaRPr lang="en-US" sz="1600" dirty="0">
              <a:latin typeface="Century Gothic"/>
              <a:ea typeface="+mn-lt"/>
              <a:cs typeface="+mn-lt"/>
            </a:endParaRPr>
          </a:p>
          <a:p>
            <a:pPr marL="285750" indent="-285750">
              <a:buFont typeface="Arial" panose="020B0604020202020204" pitchFamily="34" charset="0"/>
              <a:buChar char="•"/>
            </a:pPr>
            <a:r>
              <a:rPr lang="en-US" sz="1600" dirty="0">
                <a:latin typeface="Century Gothic"/>
                <a:ea typeface="+mn-lt"/>
                <a:cs typeface="+mn-lt"/>
              </a:rPr>
              <a:t>This trend is particularly pronounced in romantic comedies and dramas.</a:t>
            </a:r>
          </a:p>
          <a:p>
            <a:pPr marL="285750" indent="-285750">
              <a:buFont typeface="Arial" panose="020B0604020202020204" pitchFamily="34" charset="0"/>
              <a:buChar char="•"/>
            </a:pPr>
            <a:endParaRPr lang="en-US" sz="1600" dirty="0">
              <a:latin typeface="Century Gothic"/>
              <a:ea typeface="+mn-lt"/>
              <a:cs typeface="+mn-lt"/>
            </a:endParaRPr>
          </a:p>
          <a:p>
            <a:pPr marL="285750" indent="-285750">
              <a:buFont typeface="Arial" panose="020B0604020202020204" pitchFamily="34" charset="0"/>
              <a:buChar char="•"/>
            </a:pPr>
            <a:r>
              <a:rPr lang="en-US" sz="1600" dirty="0">
                <a:latin typeface="Century Gothic"/>
                <a:ea typeface="+mn-lt"/>
                <a:cs typeface="+mn-lt"/>
              </a:rPr>
              <a:t>An examination of the top 100 grossing films revealed that those directed by women generally yielded higher box office returns than films directed by men.</a:t>
            </a:r>
          </a:p>
          <a:p>
            <a:pPr marL="285750" indent="-285750">
              <a:buFont typeface="Arial" panose="020B0604020202020204" pitchFamily="34" charset="0"/>
              <a:buChar char="•"/>
            </a:pPr>
            <a:endParaRPr lang="en-US" sz="1600" dirty="0">
              <a:latin typeface="Century Gothic"/>
              <a:ea typeface="+mn-lt"/>
              <a:cs typeface="+mn-lt"/>
            </a:endParaRPr>
          </a:p>
          <a:p>
            <a:pPr marL="285750" indent="-285750">
              <a:buFont typeface="Arial" panose="020B0604020202020204" pitchFamily="34" charset="0"/>
              <a:buChar char="•"/>
            </a:pPr>
            <a:r>
              <a:rPr lang="en-US" sz="1600" dirty="0">
                <a:latin typeface="Century Gothic"/>
                <a:ea typeface="+mn-lt"/>
                <a:cs typeface="+mn-lt"/>
              </a:rPr>
              <a:t>Interestingly, films with a higher percentage of female cast members often saw enhanced box office performance, especially if they were on a modest budget.</a:t>
            </a:r>
          </a:p>
          <a:p>
            <a:pPr marL="285750" indent="-285750">
              <a:buFont typeface="Arial" panose="020B0604020202020204" pitchFamily="34" charset="0"/>
              <a:buChar char="•"/>
            </a:pPr>
            <a:endParaRPr lang="en-US" sz="1600" dirty="0">
              <a:latin typeface="Century Gothic"/>
              <a:ea typeface="+mn-lt"/>
              <a:cs typeface="+mn-lt"/>
            </a:endParaRPr>
          </a:p>
          <a:p>
            <a:pPr marL="285750" indent="-285750">
              <a:buFont typeface="Arial" panose="020B0604020202020204" pitchFamily="34" charset="0"/>
              <a:buChar char="•"/>
            </a:pPr>
            <a:r>
              <a:rPr lang="en-US" sz="1600" dirty="0">
                <a:latin typeface="Century Gothic"/>
                <a:ea typeface="+mn-lt"/>
                <a:cs typeface="+mn-lt"/>
              </a:rPr>
              <a:t>Conversely, another study indicated that films led or directed by men garnered higher box office returns. However, for lower-budget films, gender dynamics appeared to have a diminished effect on earnings.</a:t>
            </a:r>
          </a:p>
          <a:p>
            <a:endParaRPr lang="en-US" sz="1600" dirty="0">
              <a:latin typeface="Century Gothic"/>
              <a:ea typeface="+mn-lt"/>
              <a:cs typeface="+mn-lt"/>
            </a:endParaRPr>
          </a:p>
          <a:p>
            <a:r>
              <a:rPr lang="en-US" sz="1600" b="1" dirty="0">
                <a:latin typeface="Century Gothic"/>
                <a:ea typeface="+mn-lt"/>
                <a:cs typeface="+mn-lt"/>
              </a:rPr>
              <a:t>Key Takeaway:</a:t>
            </a:r>
            <a:r>
              <a:rPr lang="en-US" sz="1600" dirty="0">
                <a:latin typeface="Century Gothic"/>
                <a:ea typeface="+mn-lt"/>
                <a:cs typeface="+mn-lt"/>
              </a:rPr>
              <a:t> While movies with female leads and co-leads typically excel at the box office, the influence of gender diminishes for films with more conservative budgets.</a:t>
            </a:r>
            <a:endParaRPr lang="en-US" sz="1600" dirty="0"/>
          </a:p>
        </p:txBody>
      </p:sp>
    </p:spTree>
    <p:extLst>
      <p:ext uri="{BB962C8B-B14F-4D97-AF65-F5344CB8AC3E}">
        <p14:creationId xmlns:p14="http://schemas.microsoft.com/office/powerpoint/2010/main" val="334635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29891"/>
            <a:ext cx="10333075" cy="1414131"/>
          </a:xfrm>
        </p:spPr>
        <p:txBody>
          <a:bodyPr>
            <a:noAutofit/>
          </a:bodyPr>
          <a:lstStyle/>
          <a:p>
            <a:pPr algn="ctr"/>
            <a:r>
              <a:rPr lang="en-US" sz="9400" dirty="0"/>
              <a:t>DESCRIPTIVE Statistics</a:t>
            </a:r>
          </a:p>
        </p:txBody>
      </p:sp>
      <p:sp>
        <p:nvSpPr>
          <p:cNvPr id="3" name="TextBox 2">
            <a:extLst>
              <a:ext uri="{FF2B5EF4-FFF2-40B4-BE49-F238E27FC236}">
                <a16:creationId xmlns:a16="http://schemas.microsoft.com/office/drawing/2014/main" id="{2D336371-479E-1CD5-3598-96D68F02138D}"/>
              </a:ext>
            </a:extLst>
          </p:cNvPr>
          <p:cNvSpPr txBox="1"/>
          <p:nvPr/>
        </p:nvSpPr>
        <p:spPr>
          <a:xfrm>
            <a:off x="695093" y="1874267"/>
            <a:ext cx="311862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latin typeface="Century Gothic"/>
              </a:rPr>
              <a:t>Box Office:</a:t>
            </a:r>
          </a:p>
          <a:p>
            <a:pPr indent="465138"/>
            <a:r>
              <a:rPr lang="en-US" sz="2400" i="1" dirty="0">
                <a:latin typeface="Century Gothic"/>
              </a:rPr>
              <a:t>Max: </a:t>
            </a:r>
            <a:r>
              <a:rPr lang="en-US" sz="2400" dirty="0">
                <a:latin typeface="Century Gothic"/>
              </a:rPr>
              <a:t>$4,099 M</a:t>
            </a:r>
          </a:p>
          <a:p>
            <a:pPr indent="465138"/>
            <a:r>
              <a:rPr lang="en-US" sz="2400" i="1" dirty="0">
                <a:latin typeface="Century Gothic"/>
              </a:rPr>
              <a:t>Min:</a:t>
            </a:r>
            <a:r>
              <a:rPr lang="en-US" sz="2400" dirty="0">
                <a:latin typeface="Century Gothic"/>
              </a:rPr>
              <a:t> $46 M</a:t>
            </a:r>
          </a:p>
          <a:p>
            <a:pPr indent="465138"/>
            <a:r>
              <a:rPr lang="en-US" sz="2400" i="1" dirty="0">
                <a:latin typeface="Century Gothic"/>
              </a:rPr>
              <a:t>Avg: </a:t>
            </a:r>
            <a:r>
              <a:rPr lang="en-US" sz="2400" dirty="0">
                <a:latin typeface="Century Gothic"/>
              </a:rPr>
              <a:t>$710.8 M</a:t>
            </a:r>
          </a:p>
          <a:p>
            <a:endParaRPr lang="en-US" sz="2400" i="1" dirty="0">
              <a:latin typeface="Century Gothic"/>
            </a:endParaRPr>
          </a:p>
          <a:p>
            <a:r>
              <a:rPr lang="en-US" sz="2400" b="1" i="1" dirty="0">
                <a:latin typeface="Century Gothic"/>
              </a:rPr>
              <a:t>Box Office Opening Weekend:</a:t>
            </a:r>
          </a:p>
          <a:p>
            <a:pPr indent="465138"/>
            <a:r>
              <a:rPr lang="en-US" sz="2400" i="1" dirty="0">
                <a:latin typeface="Century Gothic"/>
              </a:rPr>
              <a:t>Max: </a:t>
            </a:r>
            <a:r>
              <a:rPr lang="en-US" sz="2400" dirty="0">
                <a:latin typeface="Century Gothic"/>
              </a:rPr>
              <a:t>$267 M</a:t>
            </a:r>
          </a:p>
          <a:p>
            <a:pPr indent="465138"/>
            <a:r>
              <a:rPr lang="en-US" sz="2400" i="1" dirty="0">
                <a:latin typeface="Century Gothic"/>
              </a:rPr>
              <a:t>Min:</a:t>
            </a:r>
            <a:r>
              <a:rPr lang="en-US" sz="2400" dirty="0">
                <a:latin typeface="Century Gothic"/>
              </a:rPr>
              <a:t> $0.14 M</a:t>
            </a:r>
          </a:p>
          <a:p>
            <a:pPr indent="465138"/>
            <a:r>
              <a:rPr lang="en-US" sz="2400" i="1" dirty="0">
                <a:latin typeface="Century Gothic"/>
              </a:rPr>
              <a:t>Avg: </a:t>
            </a:r>
            <a:r>
              <a:rPr lang="en-US" sz="2400" dirty="0">
                <a:latin typeface="Century Gothic"/>
              </a:rPr>
              <a:t>$76 M</a:t>
            </a:r>
            <a:endParaRPr lang="en-US" sz="2400" i="1" dirty="0">
              <a:latin typeface="Century Gothic"/>
            </a:endParaRPr>
          </a:p>
          <a:p>
            <a:endParaRPr lang="en-US" sz="2400" i="1" dirty="0">
              <a:latin typeface="Century Gothic"/>
            </a:endParaRPr>
          </a:p>
          <a:p>
            <a:endParaRPr lang="en-US" sz="2400" dirty="0">
              <a:latin typeface="Century Gothic"/>
            </a:endParaRPr>
          </a:p>
        </p:txBody>
      </p:sp>
      <p:graphicFrame>
        <p:nvGraphicFramePr>
          <p:cNvPr id="9" name="Table 8">
            <a:extLst>
              <a:ext uri="{FF2B5EF4-FFF2-40B4-BE49-F238E27FC236}">
                <a16:creationId xmlns:a16="http://schemas.microsoft.com/office/drawing/2014/main" id="{F94F4E6E-F8F6-4107-BA1C-736E0099741F}"/>
              </a:ext>
            </a:extLst>
          </p:cNvPr>
          <p:cNvGraphicFramePr>
            <a:graphicFrameLocks noGrp="1"/>
          </p:cNvGraphicFramePr>
          <p:nvPr>
            <p:extLst>
              <p:ext uri="{D42A27DB-BD31-4B8C-83A1-F6EECF244321}">
                <p14:modId xmlns:p14="http://schemas.microsoft.com/office/powerpoint/2010/main" val="124104316"/>
              </p:ext>
            </p:extLst>
          </p:nvPr>
        </p:nvGraphicFramePr>
        <p:xfrm>
          <a:off x="7889914" y="1690539"/>
          <a:ext cx="3618144" cy="2291080"/>
        </p:xfrm>
        <a:graphic>
          <a:graphicData uri="http://schemas.openxmlformats.org/drawingml/2006/table">
            <a:tbl>
              <a:tblPr firstRow="1" bandRow="1">
                <a:tableStyleId>{073A0DAA-6AF3-43AB-8588-CEC1D06C72B9}</a:tableStyleId>
              </a:tblPr>
              <a:tblGrid>
                <a:gridCol w="3618144">
                  <a:extLst>
                    <a:ext uri="{9D8B030D-6E8A-4147-A177-3AD203B41FA5}">
                      <a16:colId xmlns:a16="http://schemas.microsoft.com/office/drawing/2014/main" val="3919120441"/>
                    </a:ext>
                  </a:extLst>
                </a:gridCol>
              </a:tblGrid>
              <a:tr h="370840">
                <a:tc>
                  <a:txBody>
                    <a:bodyPr/>
                    <a:lstStyle/>
                    <a:p>
                      <a:pPr algn="ctr"/>
                      <a:r>
                        <a:rPr lang="en-US" dirty="0">
                          <a:latin typeface="Century Gothic"/>
                        </a:rPr>
                        <a:t>Average Female...</a:t>
                      </a:r>
                    </a:p>
                  </a:txBody>
                  <a:tcPr/>
                </a:tc>
                <a:extLst>
                  <a:ext uri="{0D108BD9-81ED-4DB2-BD59-A6C34878D82A}">
                    <a16:rowId xmlns:a16="http://schemas.microsoft.com/office/drawing/2014/main" val="4079710843"/>
                  </a:ext>
                </a:extLst>
              </a:tr>
              <a:tr h="370840">
                <a:tc>
                  <a:txBody>
                    <a:bodyPr/>
                    <a:lstStyle/>
                    <a:p>
                      <a:pPr algn="ctr"/>
                      <a:r>
                        <a:rPr lang="en-US" b="0" dirty="0">
                          <a:highlight>
                            <a:srgbClr val="FFFF00"/>
                          </a:highlight>
                          <a:latin typeface="Century Gothic"/>
                        </a:rPr>
                        <a:t>Overall Box Office Earnings: $617.76 M</a:t>
                      </a:r>
                    </a:p>
                  </a:txBody>
                  <a:tcPr/>
                </a:tc>
                <a:extLst>
                  <a:ext uri="{0D108BD9-81ED-4DB2-BD59-A6C34878D82A}">
                    <a16:rowId xmlns:a16="http://schemas.microsoft.com/office/drawing/2014/main" val="1325784937"/>
                  </a:ext>
                </a:extLst>
              </a:tr>
              <a:tr h="370840">
                <a:tc>
                  <a:txBody>
                    <a:bodyPr/>
                    <a:lstStyle/>
                    <a:p>
                      <a:pPr algn="ctr"/>
                      <a:r>
                        <a:rPr lang="en-US" dirty="0">
                          <a:latin typeface="Century Gothic"/>
                        </a:rPr>
                        <a:t>Opening Weekend Box Office: $82.35 M</a:t>
                      </a:r>
                    </a:p>
                  </a:txBody>
                  <a:tcPr/>
                </a:tc>
                <a:extLst>
                  <a:ext uri="{0D108BD9-81ED-4DB2-BD59-A6C34878D82A}">
                    <a16:rowId xmlns:a16="http://schemas.microsoft.com/office/drawing/2014/main" val="3311235119"/>
                  </a:ext>
                </a:extLst>
              </a:tr>
              <a:tr h="370840">
                <a:tc>
                  <a:txBody>
                    <a:bodyPr/>
                    <a:lstStyle/>
                    <a:p>
                      <a:pPr algn="ctr"/>
                      <a:r>
                        <a:rPr lang="en-US" dirty="0">
                          <a:latin typeface="Century Gothic"/>
                        </a:rPr>
                        <a:t>Budget: </a:t>
                      </a:r>
                    </a:p>
                    <a:p>
                      <a:pPr algn="ctr"/>
                      <a:r>
                        <a:rPr lang="en-US" dirty="0">
                          <a:latin typeface="Century Gothic"/>
                        </a:rPr>
                        <a:t>$111.60 M</a:t>
                      </a:r>
                    </a:p>
                  </a:txBody>
                  <a:tcPr/>
                </a:tc>
                <a:extLst>
                  <a:ext uri="{0D108BD9-81ED-4DB2-BD59-A6C34878D82A}">
                    <a16:rowId xmlns:a16="http://schemas.microsoft.com/office/drawing/2014/main" val="742963047"/>
                  </a:ext>
                </a:extLst>
              </a:tr>
            </a:tbl>
          </a:graphicData>
        </a:graphic>
      </p:graphicFrame>
      <p:graphicFrame>
        <p:nvGraphicFramePr>
          <p:cNvPr id="10" name="Table 9">
            <a:extLst>
              <a:ext uri="{FF2B5EF4-FFF2-40B4-BE49-F238E27FC236}">
                <a16:creationId xmlns:a16="http://schemas.microsoft.com/office/drawing/2014/main" id="{3B7EF444-3A34-F4B7-DFA5-34FE5C3A574C}"/>
              </a:ext>
            </a:extLst>
          </p:cNvPr>
          <p:cNvGraphicFramePr>
            <a:graphicFrameLocks noGrp="1"/>
          </p:cNvGraphicFramePr>
          <p:nvPr>
            <p:extLst>
              <p:ext uri="{D42A27DB-BD31-4B8C-83A1-F6EECF244321}">
                <p14:modId xmlns:p14="http://schemas.microsoft.com/office/powerpoint/2010/main" val="3435580102"/>
              </p:ext>
            </p:extLst>
          </p:nvPr>
        </p:nvGraphicFramePr>
        <p:xfrm>
          <a:off x="7878763" y="4014210"/>
          <a:ext cx="3606993" cy="2291080"/>
        </p:xfrm>
        <a:graphic>
          <a:graphicData uri="http://schemas.openxmlformats.org/drawingml/2006/table">
            <a:tbl>
              <a:tblPr firstRow="1" bandRow="1">
                <a:tableStyleId>{073A0DAA-6AF3-43AB-8588-CEC1D06C72B9}</a:tableStyleId>
              </a:tblPr>
              <a:tblGrid>
                <a:gridCol w="3606993">
                  <a:extLst>
                    <a:ext uri="{9D8B030D-6E8A-4147-A177-3AD203B41FA5}">
                      <a16:colId xmlns:a16="http://schemas.microsoft.com/office/drawing/2014/main" val="3109565969"/>
                    </a:ext>
                  </a:extLst>
                </a:gridCol>
              </a:tblGrid>
              <a:tr h="370840">
                <a:tc>
                  <a:txBody>
                    <a:bodyPr/>
                    <a:lstStyle/>
                    <a:p>
                      <a:pPr algn="ctr"/>
                      <a:r>
                        <a:rPr lang="en-US" dirty="0">
                          <a:latin typeface="Century Gothic"/>
                        </a:rPr>
                        <a:t>Average Male...</a:t>
                      </a:r>
                    </a:p>
                  </a:txBody>
                  <a:tcPr/>
                </a:tc>
                <a:extLst>
                  <a:ext uri="{0D108BD9-81ED-4DB2-BD59-A6C34878D82A}">
                    <a16:rowId xmlns:a16="http://schemas.microsoft.com/office/drawing/2014/main" val="3926463571"/>
                  </a:ext>
                </a:extLst>
              </a:tr>
              <a:tr h="370840">
                <a:tc>
                  <a:txBody>
                    <a:bodyPr/>
                    <a:lstStyle/>
                    <a:p>
                      <a:pPr lvl="0" algn="ctr">
                        <a:buNone/>
                      </a:pPr>
                      <a:r>
                        <a:rPr lang="en-US" b="0" dirty="0">
                          <a:highlight>
                            <a:srgbClr val="FFFF00"/>
                          </a:highlight>
                          <a:latin typeface="Century Gothic"/>
                        </a:rPr>
                        <a:t>Overall Box Office Earnings: $804.53 M</a:t>
                      </a:r>
                    </a:p>
                  </a:txBody>
                  <a:tcPr/>
                </a:tc>
                <a:extLst>
                  <a:ext uri="{0D108BD9-81ED-4DB2-BD59-A6C34878D82A}">
                    <a16:rowId xmlns:a16="http://schemas.microsoft.com/office/drawing/2014/main" val="1521732237"/>
                  </a:ext>
                </a:extLst>
              </a:tr>
              <a:tr h="370840">
                <a:tc>
                  <a:txBody>
                    <a:bodyPr/>
                    <a:lstStyle/>
                    <a:p>
                      <a:pPr lvl="0" algn="ctr">
                        <a:buNone/>
                      </a:pPr>
                      <a:r>
                        <a:rPr lang="en-US" dirty="0">
                          <a:latin typeface="Century Gothic"/>
                        </a:rPr>
                        <a:t>Opening Weekend Box Office: $69.42 M</a:t>
                      </a:r>
                    </a:p>
                  </a:txBody>
                  <a:tcPr/>
                </a:tc>
                <a:extLst>
                  <a:ext uri="{0D108BD9-81ED-4DB2-BD59-A6C34878D82A}">
                    <a16:rowId xmlns:a16="http://schemas.microsoft.com/office/drawing/2014/main" val="1600629790"/>
                  </a:ext>
                </a:extLst>
              </a:tr>
              <a:tr h="370840">
                <a:tc>
                  <a:txBody>
                    <a:bodyPr/>
                    <a:lstStyle/>
                    <a:p>
                      <a:pPr lvl="0" algn="ctr">
                        <a:buNone/>
                      </a:pPr>
                      <a:r>
                        <a:rPr lang="en-US" dirty="0">
                          <a:latin typeface="Century Gothic"/>
                        </a:rPr>
                        <a:t>Budget: </a:t>
                      </a:r>
                    </a:p>
                    <a:p>
                      <a:pPr lvl="0" algn="ctr">
                        <a:buNone/>
                      </a:pPr>
                      <a:r>
                        <a:rPr lang="en-US" dirty="0">
                          <a:latin typeface="Century Gothic"/>
                        </a:rPr>
                        <a:t>$131.84 M</a:t>
                      </a:r>
                    </a:p>
                  </a:txBody>
                  <a:tcPr/>
                </a:tc>
                <a:extLst>
                  <a:ext uri="{0D108BD9-81ED-4DB2-BD59-A6C34878D82A}">
                    <a16:rowId xmlns:a16="http://schemas.microsoft.com/office/drawing/2014/main" val="2647874343"/>
                  </a:ext>
                </a:extLst>
              </a:tr>
            </a:tbl>
          </a:graphicData>
        </a:graphic>
      </p:graphicFrame>
      <p:sp>
        <p:nvSpPr>
          <p:cNvPr id="12" name="TextBox 11">
            <a:extLst>
              <a:ext uri="{FF2B5EF4-FFF2-40B4-BE49-F238E27FC236}">
                <a16:creationId xmlns:a16="http://schemas.microsoft.com/office/drawing/2014/main" id="{FA2D420A-E013-14D1-F06E-D9AA10F2A0A1}"/>
              </a:ext>
            </a:extLst>
          </p:cNvPr>
          <p:cNvSpPr txBox="1"/>
          <p:nvPr/>
        </p:nvSpPr>
        <p:spPr>
          <a:xfrm>
            <a:off x="4313238" y="1876508"/>
            <a:ext cx="2990811" cy="3416320"/>
          </a:xfrm>
          <a:prstGeom prst="rect">
            <a:avLst/>
          </a:prstGeom>
          <a:noFill/>
        </p:spPr>
        <p:txBody>
          <a:bodyPr wrap="square">
            <a:spAutoFit/>
          </a:bodyPr>
          <a:lstStyle/>
          <a:p>
            <a:r>
              <a:rPr lang="en-US" sz="2400" b="1" i="1" dirty="0">
                <a:latin typeface="Century Gothic"/>
              </a:rPr>
              <a:t>Oscars:</a:t>
            </a:r>
          </a:p>
          <a:p>
            <a:pPr indent="465138"/>
            <a:r>
              <a:rPr lang="en-US" sz="2400" i="1" dirty="0">
                <a:latin typeface="Century Gothic"/>
              </a:rPr>
              <a:t>Max: 3</a:t>
            </a:r>
          </a:p>
          <a:p>
            <a:pPr indent="465138"/>
            <a:r>
              <a:rPr lang="en-US" sz="2400" i="1" dirty="0">
                <a:latin typeface="Century Gothic"/>
              </a:rPr>
              <a:t>Min: 0</a:t>
            </a:r>
          </a:p>
          <a:p>
            <a:pPr indent="465138"/>
            <a:r>
              <a:rPr lang="en-US" sz="2400" i="1" dirty="0">
                <a:latin typeface="Century Gothic"/>
              </a:rPr>
              <a:t>Mode: 0</a:t>
            </a:r>
            <a:endParaRPr lang="en-US" sz="2400" dirty="0">
              <a:latin typeface="Century Gothic"/>
            </a:endParaRPr>
          </a:p>
          <a:p>
            <a:endParaRPr lang="en-US" sz="2400" dirty="0">
              <a:latin typeface="Century Gothic"/>
            </a:endParaRPr>
          </a:p>
          <a:p>
            <a:r>
              <a:rPr lang="en-US" sz="2400" b="1" dirty="0">
                <a:latin typeface="Century Gothic"/>
              </a:rPr>
              <a:t>Budget: </a:t>
            </a:r>
          </a:p>
          <a:p>
            <a:pPr indent="465138"/>
            <a:r>
              <a:rPr lang="en-US" sz="2400" i="1" dirty="0">
                <a:latin typeface="Century Gothic"/>
              </a:rPr>
              <a:t>Max:</a:t>
            </a:r>
            <a:r>
              <a:rPr lang="en-US" sz="2400" dirty="0">
                <a:latin typeface="Century Gothic"/>
              </a:rPr>
              <a:t> $389 </a:t>
            </a:r>
            <a:endParaRPr lang="en-US" sz="2400" i="1" dirty="0">
              <a:latin typeface="Century Gothic"/>
            </a:endParaRPr>
          </a:p>
          <a:p>
            <a:pPr indent="465138"/>
            <a:r>
              <a:rPr lang="en-US" sz="2400" i="1" dirty="0">
                <a:latin typeface="Century Gothic"/>
              </a:rPr>
              <a:t>Min:</a:t>
            </a:r>
            <a:r>
              <a:rPr lang="en-US" sz="2400" dirty="0">
                <a:latin typeface="Century Gothic"/>
              </a:rPr>
              <a:t> $4 M</a:t>
            </a:r>
            <a:endParaRPr lang="en-US" sz="2400" i="1" dirty="0">
              <a:latin typeface="Century Gothic"/>
            </a:endParaRPr>
          </a:p>
          <a:p>
            <a:pPr indent="465138"/>
            <a:r>
              <a:rPr lang="en-US" sz="2400" i="1" dirty="0">
                <a:latin typeface="Century Gothic"/>
              </a:rPr>
              <a:t>Avg: </a:t>
            </a:r>
            <a:r>
              <a:rPr lang="en-US" sz="2400" dirty="0">
                <a:latin typeface="Century Gothic"/>
              </a:rPr>
              <a:t>$121.81 M</a:t>
            </a:r>
            <a:endParaRPr lang="en-US" sz="2400" dirty="0"/>
          </a:p>
        </p:txBody>
      </p:sp>
    </p:spTree>
    <p:extLst>
      <p:ext uri="{BB962C8B-B14F-4D97-AF65-F5344CB8AC3E}">
        <p14:creationId xmlns:p14="http://schemas.microsoft.com/office/powerpoint/2010/main" val="122169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428958" y="1003856"/>
            <a:ext cx="5895092" cy="4726678"/>
          </a:xfrm>
        </p:spPr>
        <p:txBody>
          <a:bodyPr vert="horz" lIns="91440" tIns="45720" rIns="91440" bIns="45720" rtlCol="0" anchor="t">
            <a:normAutofit fontScale="90000"/>
          </a:bodyPr>
          <a:lstStyle/>
          <a:p>
            <a:pPr algn="ctr">
              <a:lnSpc>
                <a:spcPct val="90000"/>
              </a:lnSpc>
              <a:spcBef>
                <a:spcPts val="0"/>
              </a:spcBef>
              <a:spcAft>
                <a:spcPts val="600"/>
              </a:spcAft>
            </a:pPr>
            <a:r>
              <a:rPr lang="en-US" sz="1700">
                <a:latin typeface="Century Gothic"/>
                <a:ea typeface="+mj-lt"/>
                <a:cs typeface="+mj-lt"/>
              </a:rPr>
              <a:t>(+) Movie Budget</a:t>
            </a:r>
          </a:p>
          <a:p>
            <a:pPr algn="ctr">
              <a:lnSpc>
                <a:spcPct val="90000"/>
              </a:lnSpc>
              <a:spcBef>
                <a:spcPts val="0"/>
              </a:spcBef>
              <a:spcAft>
                <a:spcPts val="600"/>
              </a:spcAft>
            </a:pPr>
            <a:r>
              <a:rPr lang="en-US" sz="1700" b="0">
                <a:latin typeface="Century Gothic"/>
                <a:ea typeface="+mj-lt"/>
                <a:cs typeface="+mj-lt"/>
              </a:rPr>
              <a:t>a higher budget is generally associated with higher production values, marketing efforts, and star power</a:t>
            </a:r>
            <a:br>
              <a:rPr lang="en-US" sz="1700" b="0">
                <a:latin typeface="Century Gothic"/>
                <a:ea typeface="+mj-lt"/>
                <a:cs typeface="+mj-lt"/>
              </a:rPr>
            </a:br>
            <a:endParaRPr lang="en-US" sz="1700" b="0">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Gender of Lead Actor</a:t>
            </a:r>
          </a:p>
          <a:p>
            <a:pPr algn="ctr">
              <a:lnSpc>
                <a:spcPct val="90000"/>
              </a:lnSpc>
              <a:spcBef>
                <a:spcPts val="0"/>
              </a:spcBef>
              <a:spcAft>
                <a:spcPts val="600"/>
              </a:spcAft>
            </a:pPr>
            <a:r>
              <a:rPr lang="en-US" sz="1700" b="0">
                <a:latin typeface="Century Gothic"/>
                <a:ea typeface="+mj-lt"/>
                <a:cs typeface="+mj-lt"/>
              </a:rPr>
              <a:t>based on our research we anticipated that female lead actors would have higher grossing box office films</a:t>
            </a:r>
            <a:br>
              <a:rPr lang="en-US" sz="1700" b="0">
                <a:latin typeface="Century Gothic"/>
                <a:ea typeface="+mj-lt"/>
                <a:cs typeface="+mj-lt"/>
              </a:rPr>
            </a:br>
            <a:endParaRPr lang="en-US" sz="1700" err="1">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a:t>
            </a:r>
            <a:r>
              <a:rPr lang="en-US" sz="1700" kern="1200" spc="100" baseline="0">
                <a:latin typeface="Century Gothic"/>
                <a:ea typeface="+mj-lt"/>
                <a:cs typeface="+mj-lt"/>
              </a:rPr>
              <a:t>Box Office </a:t>
            </a:r>
            <a:r>
              <a:rPr lang="en-US" sz="1700">
                <a:latin typeface="Century Gothic"/>
                <a:ea typeface="+mj-lt"/>
                <a:cs typeface="+mj-lt"/>
              </a:rPr>
              <a:t>Opening Weekend Earnings </a:t>
            </a:r>
          </a:p>
          <a:p>
            <a:pPr algn="ctr">
              <a:lnSpc>
                <a:spcPct val="90000"/>
              </a:lnSpc>
              <a:spcBef>
                <a:spcPts val="0"/>
              </a:spcBef>
              <a:spcAft>
                <a:spcPts val="600"/>
              </a:spcAft>
            </a:pPr>
            <a:r>
              <a:rPr lang="en-US" sz="1700" b="0">
                <a:latin typeface="Century Gothic"/>
                <a:ea typeface="+mj-lt"/>
                <a:cs typeface="+mj-lt"/>
              </a:rPr>
              <a:t>this variable represents the initial hype and interest generated by the movie which would likely result </a:t>
            </a:r>
            <a:r>
              <a:rPr lang="en-US" sz="1700" b="0" kern="1200" spc="100" baseline="0">
                <a:latin typeface="Century Gothic"/>
                <a:ea typeface="+mj-lt"/>
                <a:cs typeface="+mj-lt"/>
              </a:rPr>
              <a:t>in </a:t>
            </a:r>
            <a:r>
              <a:rPr lang="en-US" sz="1700" b="0">
                <a:latin typeface="Century Gothic"/>
                <a:ea typeface="+mj-lt"/>
                <a:cs typeface="+mj-lt"/>
              </a:rPr>
              <a:t>high box office earnings</a:t>
            </a:r>
          </a:p>
          <a:p>
            <a:pPr algn="ctr">
              <a:lnSpc>
                <a:spcPct val="90000"/>
              </a:lnSpc>
              <a:spcBef>
                <a:spcPts val="0"/>
              </a:spcBef>
              <a:spcAft>
                <a:spcPts val="600"/>
              </a:spcAft>
            </a:pPr>
            <a:endParaRPr lang="en-US" sz="1700">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Number of Oscars Won</a:t>
            </a:r>
          </a:p>
          <a:p>
            <a:pPr algn="ctr">
              <a:lnSpc>
                <a:spcPct val="90000"/>
              </a:lnSpc>
              <a:spcBef>
                <a:spcPts val="0"/>
              </a:spcBef>
              <a:spcAft>
                <a:spcPts val="600"/>
              </a:spcAft>
            </a:pPr>
            <a:r>
              <a:rPr lang="en-US" sz="1700" b="0">
                <a:latin typeface="Century Gothic"/>
                <a:ea typeface="+mj-lt"/>
                <a:cs typeface="+mj-lt"/>
              </a:rPr>
              <a:t>this variable reflects critical acclaim and recognition which can increase the appeal of the movie to audiences </a:t>
            </a:r>
          </a:p>
          <a:p>
            <a:br>
              <a:rPr lang="en-US" sz="1600" b="0" kern="1200" spc="100" baseline="0">
                <a:latin typeface="Georgia" panose="02040502050405020303" pitchFamily="18" charset="0"/>
              </a:rPr>
            </a:br>
            <a:br>
              <a:rPr lang="en-US" sz="1600" b="0" kern="1200" spc="100" baseline="0">
                <a:latin typeface="Georgia" panose="02040502050405020303" pitchFamily="18" charset="0"/>
              </a:rPr>
            </a:br>
            <a:endParaRPr lang="en-US" sz="1700" b="0" kern="1200" spc="100" baseline="0">
              <a:solidFill>
                <a:schemeClr val="tx2"/>
              </a:solidFill>
              <a:latin typeface="Century Gothic"/>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4598122" y="1140460"/>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7200">
                <a:solidFill>
                  <a:schemeClr val="tx2"/>
                </a:solidFill>
              </a:rPr>
              <a:t>Expected signs</a:t>
            </a:r>
            <a:endParaRPr lang="en-US" sz="6600">
              <a:solidFill>
                <a:schemeClr val="tx2"/>
              </a:solidFill>
            </a:endParaRPr>
          </a:p>
        </p:txBody>
      </p:sp>
    </p:spTree>
    <p:extLst>
      <p:ext uri="{BB962C8B-B14F-4D97-AF65-F5344CB8AC3E}">
        <p14:creationId xmlns:p14="http://schemas.microsoft.com/office/powerpoint/2010/main" val="127311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651B3B-2F8A-4E48-BEA0-5D35421C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A014D7-275E-F872-01CE-43B81C691A15}"/>
              </a:ext>
            </a:extLst>
          </p:cNvPr>
          <p:cNvSpPr txBox="1"/>
          <p:nvPr/>
        </p:nvSpPr>
        <p:spPr>
          <a:xfrm>
            <a:off x="8115300" y="4038599"/>
            <a:ext cx="3668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VIF: No signs of multicollinearity</a:t>
            </a:r>
          </a:p>
        </p:txBody>
      </p:sp>
      <p:sp>
        <p:nvSpPr>
          <p:cNvPr id="9" name="TextBox 8">
            <a:extLst>
              <a:ext uri="{FF2B5EF4-FFF2-40B4-BE49-F238E27FC236}">
                <a16:creationId xmlns:a16="http://schemas.microsoft.com/office/drawing/2014/main" id="{68B58AE7-0C1E-7CA2-A420-6348BBFA3822}"/>
              </a:ext>
            </a:extLst>
          </p:cNvPr>
          <p:cNvSpPr txBox="1"/>
          <p:nvPr/>
        </p:nvSpPr>
        <p:spPr>
          <a:xfrm>
            <a:off x="7913914" y="228600"/>
            <a:ext cx="40712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Century Gothic"/>
              </a:rPr>
              <a:t>The residual values show signs of heteroskedasticity</a:t>
            </a:r>
          </a:p>
        </p:txBody>
      </p:sp>
      <p:sp>
        <p:nvSpPr>
          <p:cNvPr id="10" name="TextBox 9">
            <a:extLst>
              <a:ext uri="{FF2B5EF4-FFF2-40B4-BE49-F238E27FC236}">
                <a16:creationId xmlns:a16="http://schemas.microsoft.com/office/drawing/2014/main" id="{6F211A62-A6A2-FDB0-E4D7-BF7D7296230B}"/>
              </a:ext>
            </a:extLst>
          </p:cNvPr>
          <p:cNvSpPr txBox="1"/>
          <p:nvPr/>
        </p:nvSpPr>
        <p:spPr>
          <a:xfrm>
            <a:off x="1142999" y="152400"/>
            <a:ext cx="4822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Pearson Correlation Coefficient Matrix</a:t>
            </a:r>
            <a:endParaRPr lang="en-US"/>
          </a:p>
        </p:txBody>
      </p:sp>
      <p:sp>
        <p:nvSpPr>
          <p:cNvPr id="11" name="TextBox 10">
            <a:extLst>
              <a:ext uri="{FF2B5EF4-FFF2-40B4-BE49-F238E27FC236}">
                <a16:creationId xmlns:a16="http://schemas.microsoft.com/office/drawing/2014/main" id="{D6FAEF3B-B746-7012-F416-167870ABF8C5}"/>
              </a:ext>
            </a:extLst>
          </p:cNvPr>
          <p:cNvSpPr txBox="1"/>
          <p:nvPr/>
        </p:nvSpPr>
        <p:spPr>
          <a:xfrm>
            <a:off x="527956" y="2971799"/>
            <a:ext cx="63735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entury Gothic"/>
              </a:rPr>
              <a:t>Breusch-Pagan Test: Since the Prob &gt; chi2 value is less than 0.05, we can reject the null hypothesis and conclude there is heteroskedasticity present in the dataset</a:t>
            </a:r>
            <a:endParaRPr lang="en-US"/>
          </a:p>
        </p:txBody>
      </p:sp>
      <p:pic>
        <p:nvPicPr>
          <p:cNvPr id="2" name="Picture 1">
            <a:extLst>
              <a:ext uri="{FF2B5EF4-FFF2-40B4-BE49-F238E27FC236}">
                <a16:creationId xmlns:a16="http://schemas.microsoft.com/office/drawing/2014/main" id="{7D38F51B-B8F1-BF4F-2F21-73BA3D53C011}"/>
              </a:ext>
            </a:extLst>
          </p:cNvPr>
          <p:cNvPicPr>
            <a:picLocks noChangeAspect="1"/>
          </p:cNvPicPr>
          <p:nvPr/>
        </p:nvPicPr>
        <p:blipFill>
          <a:blip r:embed="rId2"/>
          <a:stretch>
            <a:fillRect/>
          </a:stretch>
        </p:blipFill>
        <p:spPr>
          <a:xfrm>
            <a:off x="391393" y="628578"/>
            <a:ext cx="6782785" cy="1881018"/>
          </a:xfrm>
          <a:prstGeom prst="rect">
            <a:avLst/>
          </a:prstGeom>
        </p:spPr>
      </p:pic>
      <p:pic>
        <p:nvPicPr>
          <p:cNvPr id="7" name="Picture 6">
            <a:extLst>
              <a:ext uri="{FF2B5EF4-FFF2-40B4-BE49-F238E27FC236}">
                <a16:creationId xmlns:a16="http://schemas.microsoft.com/office/drawing/2014/main" id="{7D376E69-D325-4453-F854-265DED0DAFAE}"/>
              </a:ext>
            </a:extLst>
          </p:cNvPr>
          <p:cNvPicPr>
            <a:picLocks noChangeAspect="1"/>
          </p:cNvPicPr>
          <p:nvPr/>
        </p:nvPicPr>
        <p:blipFill>
          <a:blip r:embed="rId3"/>
          <a:stretch>
            <a:fillRect/>
          </a:stretch>
        </p:blipFill>
        <p:spPr>
          <a:xfrm>
            <a:off x="312040" y="3874595"/>
            <a:ext cx="6805416" cy="2385719"/>
          </a:xfrm>
          <a:prstGeom prst="rect">
            <a:avLst/>
          </a:prstGeom>
        </p:spPr>
      </p:pic>
      <p:pic>
        <p:nvPicPr>
          <p:cNvPr id="13" name="Picture 12">
            <a:extLst>
              <a:ext uri="{FF2B5EF4-FFF2-40B4-BE49-F238E27FC236}">
                <a16:creationId xmlns:a16="http://schemas.microsoft.com/office/drawing/2014/main" id="{0895EC6B-F30B-DF64-D3FA-958226383CA0}"/>
              </a:ext>
            </a:extLst>
          </p:cNvPr>
          <p:cNvPicPr>
            <a:picLocks noChangeAspect="1"/>
          </p:cNvPicPr>
          <p:nvPr/>
        </p:nvPicPr>
        <p:blipFill>
          <a:blip r:embed="rId4"/>
          <a:stretch>
            <a:fillRect/>
          </a:stretch>
        </p:blipFill>
        <p:spPr>
          <a:xfrm>
            <a:off x="8178696" y="890167"/>
            <a:ext cx="3541691" cy="2575775"/>
          </a:xfrm>
          <a:prstGeom prst="rect">
            <a:avLst/>
          </a:prstGeom>
        </p:spPr>
      </p:pic>
      <p:pic>
        <p:nvPicPr>
          <p:cNvPr id="15" name="Picture 14">
            <a:extLst>
              <a:ext uri="{FF2B5EF4-FFF2-40B4-BE49-F238E27FC236}">
                <a16:creationId xmlns:a16="http://schemas.microsoft.com/office/drawing/2014/main" id="{F88789C7-E09C-D9DA-3660-CA76FFCF2AF0}"/>
              </a:ext>
            </a:extLst>
          </p:cNvPr>
          <p:cNvPicPr>
            <a:picLocks noChangeAspect="1"/>
          </p:cNvPicPr>
          <p:nvPr/>
        </p:nvPicPr>
        <p:blipFill rotWithShape="1">
          <a:blip r:embed="rId5"/>
          <a:srcRect t="10204"/>
          <a:stretch/>
        </p:blipFill>
        <p:spPr>
          <a:xfrm>
            <a:off x="8036301" y="4524420"/>
            <a:ext cx="3748013" cy="2083941"/>
          </a:xfrm>
          <a:prstGeom prst="rect">
            <a:avLst/>
          </a:prstGeom>
        </p:spPr>
      </p:pic>
    </p:spTree>
    <p:extLst>
      <p:ext uri="{BB962C8B-B14F-4D97-AF65-F5344CB8AC3E}">
        <p14:creationId xmlns:p14="http://schemas.microsoft.com/office/powerpoint/2010/main" val="27833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7"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Codes on papers">
            <a:extLst>
              <a:ext uri="{FF2B5EF4-FFF2-40B4-BE49-F238E27FC236}">
                <a16:creationId xmlns:a16="http://schemas.microsoft.com/office/drawing/2014/main" id="{68914DB3-ED0E-7831-59A4-9C84EB613847}"/>
              </a:ext>
            </a:extLst>
          </p:cNvPr>
          <p:cNvPicPr>
            <a:picLocks noChangeAspect="1"/>
          </p:cNvPicPr>
          <p:nvPr/>
        </p:nvPicPr>
        <p:blipFill rotWithShape="1">
          <a:blip r:embed="rId2"/>
          <a:srcRect t="3608" b="12122"/>
          <a:stretch/>
        </p:blipFill>
        <p:spPr>
          <a:xfrm>
            <a:off x="20" y="10"/>
            <a:ext cx="12191979" cy="6857989"/>
          </a:xfrm>
          <a:prstGeom prst="rect">
            <a:avLst/>
          </a:prstGeom>
        </p:spPr>
      </p:pic>
      <p:sp>
        <p:nvSpPr>
          <p:cNvPr id="19" name="Freeform: Shape 13">
            <a:extLst>
              <a:ext uri="{FF2B5EF4-FFF2-40B4-BE49-F238E27FC236}">
                <a16:creationId xmlns:a16="http://schemas.microsoft.com/office/drawing/2014/main" id="{ED1BE14B-C94E-4A1A-B076-39CCA2304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399987" y="694217"/>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solidFill>
            <a:schemeClr val="bg1"/>
          </a:solidFill>
          <a:ln w="19050" cap="flat">
            <a:no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633545" y="1190035"/>
            <a:ext cx="3012904" cy="4419027"/>
          </a:xfrm>
        </p:spPr>
        <p:txBody>
          <a:bodyPr vert="horz" lIns="91440" tIns="45720" rIns="91440" bIns="45720" rtlCol="0" anchor="ctr">
            <a:normAutofit/>
          </a:bodyPr>
          <a:lstStyle/>
          <a:p>
            <a:pPr algn="ctr"/>
            <a:r>
              <a:rPr lang="en-US" sz="7200"/>
              <a:t>Regression Results</a:t>
            </a:r>
          </a:p>
        </p:txBody>
      </p:sp>
      <p:sp>
        <p:nvSpPr>
          <p:cNvPr id="20" name="Freeform: Shape 15">
            <a:extLst>
              <a:ext uri="{FF2B5EF4-FFF2-40B4-BE49-F238E27FC236}">
                <a16:creationId xmlns:a16="http://schemas.microsoft.com/office/drawing/2014/main" id="{504BBA99-27AB-4A46-A679-B01BBAC68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435574" y="669191"/>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spTree>
    <p:extLst>
      <p:ext uri="{BB962C8B-B14F-4D97-AF65-F5344CB8AC3E}">
        <p14:creationId xmlns:p14="http://schemas.microsoft.com/office/powerpoint/2010/main" val="20565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a:t>Final Regression</a:t>
            </a:r>
          </a:p>
        </p:txBody>
      </p:sp>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2"/>
          <a:stretch>
            <a:fillRect/>
          </a:stretch>
        </p:blipFill>
        <p:spPr>
          <a:xfrm>
            <a:off x="1153025" y="6295794"/>
            <a:ext cx="2489200" cy="495300"/>
          </a:xfrm>
          <a:prstGeom prst="rect">
            <a:avLst/>
          </a:prstGeom>
        </p:spPr>
      </p:pic>
      <p:pic>
        <p:nvPicPr>
          <p:cNvPr id="6" name="Picture 5">
            <a:extLst>
              <a:ext uri="{FF2B5EF4-FFF2-40B4-BE49-F238E27FC236}">
                <a16:creationId xmlns:a16="http://schemas.microsoft.com/office/drawing/2014/main" id="{FF83535E-A377-EAA9-8863-4A5E8F7E1DEC}"/>
              </a:ext>
            </a:extLst>
          </p:cNvPr>
          <p:cNvPicPr>
            <a:picLocks noChangeAspect="1"/>
          </p:cNvPicPr>
          <p:nvPr/>
        </p:nvPicPr>
        <p:blipFill>
          <a:blip r:embed="rId3"/>
          <a:stretch>
            <a:fillRect/>
          </a:stretch>
        </p:blipFill>
        <p:spPr>
          <a:xfrm>
            <a:off x="937161" y="1748757"/>
            <a:ext cx="10500200" cy="4362267"/>
          </a:xfrm>
          <a:prstGeom prst="rect">
            <a:avLst/>
          </a:prstGeom>
        </p:spPr>
      </p:pic>
    </p:spTree>
    <p:extLst>
      <p:ext uri="{BB962C8B-B14F-4D97-AF65-F5344CB8AC3E}">
        <p14:creationId xmlns:p14="http://schemas.microsoft.com/office/powerpoint/2010/main" val="347205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dirty="0"/>
              <a:t>KEY Take aways</a:t>
            </a:r>
          </a:p>
        </p:txBody>
      </p:sp>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3"/>
          <a:stretch>
            <a:fillRect/>
          </a:stretch>
        </p:blipFill>
        <p:spPr>
          <a:xfrm>
            <a:off x="1166088" y="6295794"/>
            <a:ext cx="2489200" cy="495300"/>
          </a:xfrm>
          <a:prstGeom prst="rect">
            <a:avLst/>
          </a:prstGeom>
        </p:spPr>
      </p:pic>
      <p:sp>
        <p:nvSpPr>
          <p:cNvPr id="4" name="TextBox 3">
            <a:extLst>
              <a:ext uri="{FF2B5EF4-FFF2-40B4-BE49-F238E27FC236}">
                <a16:creationId xmlns:a16="http://schemas.microsoft.com/office/drawing/2014/main" id="{17AD7BE0-4700-4E9A-4AF2-7718430D0A19}"/>
              </a:ext>
            </a:extLst>
          </p:cNvPr>
          <p:cNvSpPr txBox="1"/>
          <p:nvPr/>
        </p:nvSpPr>
        <p:spPr>
          <a:xfrm>
            <a:off x="847493" y="1970827"/>
            <a:ext cx="10615961" cy="3416320"/>
          </a:xfrm>
          <a:prstGeom prst="rect">
            <a:avLst/>
          </a:prstGeom>
          <a:noFill/>
        </p:spPr>
        <p:txBody>
          <a:bodyPr wrap="square" rtlCol="0">
            <a:spAutoFit/>
          </a:bodyPr>
          <a:lstStyle/>
          <a:p>
            <a:pPr marL="296863" indent="-284163"/>
            <a:r>
              <a:rPr lang="en-US" spc="100" dirty="0">
                <a:solidFill>
                  <a:schemeClr val="tx2"/>
                </a:solidFill>
                <a:latin typeface="Century Gothic" panose="020B0502020202020204" pitchFamily="34" charset="0"/>
              </a:rPr>
              <a:t>1. The</a:t>
            </a:r>
            <a:r>
              <a:rPr lang="en-US" b="1" spc="100" dirty="0">
                <a:solidFill>
                  <a:schemeClr val="tx2"/>
                </a:solidFill>
                <a:latin typeface="Century Gothic" panose="020B0502020202020204" pitchFamily="34" charset="0"/>
              </a:rPr>
              <a:t> budget</a:t>
            </a:r>
            <a:r>
              <a:rPr lang="en-US" spc="100" dirty="0">
                <a:solidFill>
                  <a:schemeClr val="tx2"/>
                </a:solidFill>
                <a:latin typeface="Century Gothic" panose="020B0502020202020204" pitchFamily="34" charset="0"/>
              </a:rPr>
              <a:t> and </a:t>
            </a:r>
            <a:r>
              <a:rPr lang="en-US" b="1" spc="100" dirty="0">
                <a:solidFill>
                  <a:schemeClr val="tx2"/>
                </a:solidFill>
                <a:latin typeface="Century Gothic" panose="020B0502020202020204" pitchFamily="34" charset="0"/>
              </a:rPr>
              <a:t>box office opening weekend sales </a:t>
            </a:r>
            <a:r>
              <a:rPr lang="en-US" spc="100" dirty="0">
                <a:solidFill>
                  <a:schemeClr val="tx2"/>
                </a:solidFill>
                <a:latin typeface="Century Gothic" panose="020B0502020202020204" pitchFamily="34" charset="0"/>
              </a:rPr>
              <a:t>have positive coefficients (expected signs), and the p-values are statistically significant.</a:t>
            </a:r>
          </a:p>
          <a:p>
            <a:pPr marL="296863" indent="-284163"/>
            <a:endParaRPr lang="en-US" spc="100" dirty="0">
              <a:solidFill>
                <a:schemeClr val="tx2"/>
              </a:solidFill>
              <a:latin typeface="Century Gothic" panose="020B0502020202020204" pitchFamily="34" charset="0"/>
            </a:endParaRPr>
          </a:p>
          <a:p>
            <a:pPr marL="296863"/>
            <a:r>
              <a:rPr lang="en-US" spc="100" dirty="0">
                <a:solidFill>
                  <a:schemeClr val="tx2"/>
                </a:solidFill>
                <a:latin typeface="Century Gothic" panose="020B0502020202020204" pitchFamily="34" charset="0"/>
              </a:rPr>
              <a:t>Surprisingly, the </a:t>
            </a:r>
            <a:r>
              <a:rPr lang="en-US" b="1" spc="100" dirty="0">
                <a:solidFill>
                  <a:schemeClr val="tx2"/>
                </a:solidFill>
                <a:latin typeface="Century Gothic" panose="020B0502020202020204" pitchFamily="34" charset="0"/>
              </a:rPr>
              <a:t>gender</a:t>
            </a:r>
            <a:r>
              <a:rPr lang="en-US" spc="100" dirty="0">
                <a:solidFill>
                  <a:schemeClr val="tx2"/>
                </a:solidFill>
                <a:latin typeface="Century Gothic" panose="020B0502020202020204" pitchFamily="34" charset="0"/>
              </a:rPr>
              <a:t> of a lead actor has a negative effect on box office sales if the actor is a female, as indicated by its negative coefficient. Although unexpected, it was still included in the regression due to its perceived importance. </a:t>
            </a:r>
          </a:p>
          <a:p>
            <a:pPr marL="296863"/>
            <a:endParaRPr lang="en-US" spc="100" dirty="0">
              <a:solidFill>
                <a:schemeClr val="tx2"/>
              </a:solidFill>
              <a:latin typeface="Century Gothic" panose="020B0502020202020204" pitchFamily="34" charset="0"/>
            </a:endParaRPr>
          </a:p>
          <a:p>
            <a:pPr marL="296863"/>
            <a:r>
              <a:rPr lang="en-US" spc="100" dirty="0">
                <a:solidFill>
                  <a:schemeClr val="tx2"/>
                </a:solidFill>
                <a:latin typeface="Century Gothic" panose="020B0502020202020204" pitchFamily="34" charset="0"/>
              </a:rPr>
              <a:t>Additionally, </a:t>
            </a:r>
            <a:r>
              <a:rPr lang="en-US" b="1" spc="100" dirty="0">
                <a:solidFill>
                  <a:schemeClr val="tx2"/>
                </a:solidFill>
                <a:latin typeface="Century Gothic" panose="020B0502020202020204" pitchFamily="34" charset="0"/>
              </a:rPr>
              <a:t>the number of Oscars </a:t>
            </a:r>
            <a:r>
              <a:rPr lang="en-US" spc="100" dirty="0">
                <a:solidFill>
                  <a:schemeClr val="tx2"/>
                </a:solidFill>
                <a:latin typeface="Century Gothic" panose="020B0502020202020204" pitchFamily="34" charset="0"/>
              </a:rPr>
              <a:t>the lead actor has does not appear to be a significant variable of box office sales, as it has a negative coefficient (unexpected sign) and a non-significant p-value.</a:t>
            </a:r>
          </a:p>
          <a:p>
            <a:pPr marL="296863"/>
            <a:endParaRPr lang="en-US" sz="1800" kern="1200" spc="100" baseline="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30744751"/>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1461</Words>
  <Application>Microsoft Macintosh PowerPoint</Application>
  <PresentationFormat>Widescreen</PresentationFormat>
  <Paragraphs>127</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Georgia</vt:lpstr>
      <vt:lpstr>Söhne</vt:lpstr>
      <vt:lpstr>The Hand</vt:lpstr>
      <vt:lpstr>The Serif Hand</vt:lpstr>
      <vt:lpstr>ChitchatVTI</vt:lpstr>
      <vt:lpstr>BOX OFFICE REGESSION</vt:lpstr>
      <vt:lpstr>Data OveRview</vt:lpstr>
      <vt:lpstr>PowerPoint Presentation</vt:lpstr>
      <vt:lpstr>DESCRIPTIVE Statistics</vt:lpstr>
      <vt:lpstr>(+) Movie Budget a higher budget is generally associated with higher production values, marketing efforts, and star power  (+) Gender of Lead Actor based on our research we anticipated that female lead actors would have higher grossing box office films  (+) Box Office Opening Weekend Earnings  this variable represents the initial hype and interest generated by the movie which would likely result in high box office earnings  (+) Number of Oscars Won this variable reflects critical acclaim and recognition which can increase the appeal of the movie to audiences    </vt:lpstr>
      <vt:lpstr>PowerPoint Presentation</vt:lpstr>
      <vt:lpstr>Regression Results</vt:lpstr>
      <vt:lpstr>Final Regression</vt:lpstr>
      <vt:lpstr>KEY Take aways</vt:lpstr>
      <vt:lpstr>Key Take aways</vt:lpstr>
      <vt:lpstr>Since the p-value is less than .05, we reject Ho and conclude that there are omitted variables  Potential Omitted Variables % Genre Type Original or Adapted Screenplay Number of Movies in Theaters at time of Release Reputation of Director/Crew Sequel or in a Franchise      </vt:lpstr>
      <vt:lpstr>Box Office Sales   =  $32.87 + $4.11(Budget) + $3.22(Opening Weekend) -  $110.02(Gender) - $58.18(Oscars) &amp; </vt:lpstr>
      <vt:lpstr>FORECASTING 2023  BOX office SALES</vt:lpstr>
      <vt:lpstr>The Little Mermaid $861,280,000 &amp; Barbie $655,820,000</vt:lpstr>
      <vt:lpstr>Oppenheimer $765,860,000 &amp; Dune: Part Two $856,270,000</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REGESSION</dc:title>
  <dc:creator>Joseph Gaffney</dc:creator>
  <cp:lastModifiedBy>Joseph Gaffney</cp:lastModifiedBy>
  <cp:revision>5</cp:revision>
  <dcterms:created xsi:type="dcterms:W3CDTF">2023-04-02T17:22:05Z</dcterms:created>
  <dcterms:modified xsi:type="dcterms:W3CDTF">2023-08-16T21:02:22Z</dcterms:modified>
</cp:coreProperties>
</file>