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64" r:id="rId4"/>
    <p:sldId id="261" r:id="rId5"/>
    <p:sldId id="265" r:id="rId6"/>
    <p:sldId id="266" r:id="rId7"/>
    <p:sldId id="263" r:id="rId8"/>
    <p:sldId id="268" r:id="rId9"/>
    <p:sldId id="267" r:id="rId10"/>
    <p:sldId id="269" r:id="rId11"/>
    <p:sldId id="270" r:id="rId12"/>
    <p:sldId id="271" r:id="rId13"/>
    <p:sldId id="272" r:id="rId14"/>
    <p:sldId id="273" r:id="rId15"/>
    <p:sldId id="274" r:id="rId16"/>
    <p:sldId id="259" r:id="rId17"/>
    <p:sldId id="260"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84" autoAdjust="0"/>
  </p:normalViewPr>
  <p:slideViewPr>
    <p:cSldViewPr snapToGrid="0">
      <p:cViewPr varScale="1">
        <p:scale>
          <a:sx n="82" d="100"/>
          <a:sy n="82" d="100"/>
        </p:scale>
        <p:origin x="16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927578-A42B-4CC6-947B-9E3547E8622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1569E64-4F04-44DD-AF27-5C53A65BF04A}">
      <dgm:prSet phldrT="[Text]"/>
      <dgm:spPr>
        <a:solidFill>
          <a:srgbClr val="FF0000"/>
        </a:solidFill>
      </dgm:spPr>
      <dgm:t>
        <a:bodyPr/>
        <a:lstStyle/>
        <a:p>
          <a:r>
            <a:rPr lang="en-US" dirty="0"/>
            <a:t>Red</a:t>
          </a:r>
        </a:p>
      </dgm:t>
    </dgm:pt>
    <dgm:pt modelId="{3D5B1E2D-F031-41C8-A14E-A5AC528CCC0A}" type="parTrans" cxnId="{9A87875E-AD7F-4DB2-9F97-C05F65B77F49}">
      <dgm:prSet/>
      <dgm:spPr/>
      <dgm:t>
        <a:bodyPr/>
        <a:lstStyle/>
        <a:p>
          <a:endParaRPr lang="en-US"/>
        </a:p>
      </dgm:t>
    </dgm:pt>
    <dgm:pt modelId="{D19BAAA5-8CF8-4759-ADC6-928314D3CB84}" type="sibTrans" cxnId="{9A87875E-AD7F-4DB2-9F97-C05F65B77F49}">
      <dgm:prSet/>
      <dgm:spPr/>
      <dgm:t>
        <a:bodyPr/>
        <a:lstStyle/>
        <a:p>
          <a:endParaRPr lang="en-US"/>
        </a:p>
      </dgm:t>
    </dgm:pt>
    <dgm:pt modelId="{FC09A8B3-EB0F-46AF-865A-0606AE98A9A1}">
      <dgm:prSet phldrT="[Text]"/>
      <dgm:spPr/>
      <dgm:t>
        <a:bodyPr/>
        <a:lstStyle/>
        <a:p>
          <a:r>
            <a:rPr lang="en-US" dirty="0"/>
            <a:t>Green</a:t>
          </a:r>
        </a:p>
      </dgm:t>
    </dgm:pt>
    <dgm:pt modelId="{2E40409A-A271-40D9-B96C-44E1FD240E84}" type="parTrans" cxnId="{903A3B11-C81F-42D4-8E6E-FD09275AE0DD}">
      <dgm:prSet/>
      <dgm:spPr/>
      <dgm:t>
        <a:bodyPr/>
        <a:lstStyle/>
        <a:p>
          <a:endParaRPr lang="en-US"/>
        </a:p>
      </dgm:t>
    </dgm:pt>
    <dgm:pt modelId="{81409963-D438-4385-9D94-ED54A1E48B19}" type="sibTrans" cxnId="{903A3B11-C81F-42D4-8E6E-FD09275AE0DD}">
      <dgm:prSet/>
      <dgm:spPr/>
      <dgm:t>
        <a:bodyPr/>
        <a:lstStyle/>
        <a:p>
          <a:endParaRPr lang="en-US"/>
        </a:p>
      </dgm:t>
    </dgm:pt>
    <dgm:pt modelId="{400878B5-7838-4753-9E0F-49AC1A862195}">
      <dgm:prSet phldrT="[Text]"/>
      <dgm:spPr>
        <a:solidFill>
          <a:schemeClr val="accent6">
            <a:lumMod val="50000"/>
          </a:schemeClr>
        </a:solidFill>
      </dgm:spPr>
      <dgm:t>
        <a:bodyPr/>
        <a:lstStyle/>
        <a:p>
          <a:r>
            <a:rPr lang="en-US" dirty="0"/>
            <a:t>Refactor</a:t>
          </a:r>
        </a:p>
      </dgm:t>
    </dgm:pt>
    <dgm:pt modelId="{CCC2E6B9-A18C-4592-8C9B-B1A2461EB375}" type="parTrans" cxnId="{78B78E24-E3B6-4403-AAD6-45E5C015E88E}">
      <dgm:prSet/>
      <dgm:spPr/>
      <dgm:t>
        <a:bodyPr/>
        <a:lstStyle/>
        <a:p>
          <a:endParaRPr lang="en-US"/>
        </a:p>
      </dgm:t>
    </dgm:pt>
    <dgm:pt modelId="{D3BA108E-AA73-460C-84DC-40C4E65C46B9}" type="sibTrans" cxnId="{78B78E24-E3B6-4403-AAD6-45E5C015E88E}">
      <dgm:prSet/>
      <dgm:spPr/>
      <dgm:t>
        <a:bodyPr/>
        <a:lstStyle/>
        <a:p>
          <a:endParaRPr lang="en-US"/>
        </a:p>
      </dgm:t>
    </dgm:pt>
    <dgm:pt modelId="{B5CC6E88-04EE-4D47-8843-FC4378EA702E}" type="pres">
      <dgm:prSet presAssocID="{3C927578-A42B-4CC6-947B-9E3547E8622C}" presName="cycle" presStyleCnt="0">
        <dgm:presLayoutVars>
          <dgm:dir/>
          <dgm:resizeHandles val="exact"/>
        </dgm:presLayoutVars>
      </dgm:prSet>
      <dgm:spPr/>
    </dgm:pt>
    <dgm:pt modelId="{0641273A-9932-40DC-A6FE-4544469CFA88}" type="pres">
      <dgm:prSet presAssocID="{51569E64-4F04-44DD-AF27-5C53A65BF04A}" presName="node" presStyleLbl="node1" presStyleIdx="0" presStyleCnt="3">
        <dgm:presLayoutVars>
          <dgm:bulletEnabled val="1"/>
        </dgm:presLayoutVars>
      </dgm:prSet>
      <dgm:spPr/>
    </dgm:pt>
    <dgm:pt modelId="{A513AB15-ABD8-476D-8E44-2D11D93246FE}" type="pres">
      <dgm:prSet presAssocID="{D19BAAA5-8CF8-4759-ADC6-928314D3CB84}" presName="sibTrans" presStyleLbl="sibTrans2D1" presStyleIdx="0" presStyleCnt="3"/>
      <dgm:spPr/>
    </dgm:pt>
    <dgm:pt modelId="{03413126-A3DD-440D-8F30-9CD2BD6DCD7B}" type="pres">
      <dgm:prSet presAssocID="{D19BAAA5-8CF8-4759-ADC6-928314D3CB84}" presName="connectorText" presStyleLbl="sibTrans2D1" presStyleIdx="0" presStyleCnt="3"/>
      <dgm:spPr/>
    </dgm:pt>
    <dgm:pt modelId="{5F58F14E-BA12-43EA-855F-CC5CBCD3E29B}" type="pres">
      <dgm:prSet presAssocID="{FC09A8B3-EB0F-46AF-865A-0606AE98A9A1}" presName="node" presStyleLbl="node1" presStyleIdx="1" presStyleCnt="3">
        <dgm:presLayoutVars>
          <dgm:bulletEnabled val="1"/>
        </dgm:presLayoutVars>
      </dgm:prSet>
      <dgm:spPr/>
    </dgm:pt>
    <dgm:pt modelId="{2617CAF3-E296-4419-9478-91A07997DF12}" type="pres">
      <dgm:prSet presAssocID="{81409963-D438-4385-9D94-ED54A1E48B19}" presName="sibTrans" presStyleLbl="sibTrans2D1" presStyleIdx="1" presStyleCnt="3"/>
      <dgm:spPr/>
    </dgm:pt>
    <dgm:pt modelId="{4D98A643-B8D8-4C90-80CC-06DC0C09A3A7}" type="pres">
      <dgm:prSet presAssocID="{81409963-D438-4385-9D94-ED54A1E48B19}" presName="connectorText" presStyleLbl="sibTrans2D1" presStyleIdx="1" presStyleCnt="3"/>
      <dgm:spPr/>
    </dgm:pt>
    <dgm:pt modelId="{7292DE90-C9F3-4D6D-A55F-85B483AA367F}" type="pres">
      <dgm:prSet presAssocID="{400878B5-7838-4753-9E0F-49AC1A862195}" presName="node" presStyleLbl="node1" presStyleIdx="2" presStyleCnt="3">
        <dgm:presLayoutVars>
          <dgm:bulletEnabled val="1"/>
        </dgm:presLayoutVars>
      </dgm:prSet>
      <dgm:spPr/>
    </dgm:pt>
    <dgm:pt modelId="{110ADA3F-1DAA-422C-97A6-D160E3B7EDAC}" type="pres">
      <dgm:prSet presAssocID="{D3BA108E-AA73-460C-84DC-40C4E65C46B9}" presName="sibTrans" presStyleLbl="sibTrans2D1" presStyleIdx="2" presStyleCnt="3"/>
      <dgm:spPr/>
    </dgm:pt>
    <dgm:pt modelId="{77B55985-C0FB-4605-8C92-A56F4D97BCEB}" type="pres">
      <dgm:prSet presAssocID="{D3BA108E-AA73-460C-84DC-40C4E65C46B9}" presName="connectorText" presStyleLbl="sibTrans2D1" presStyleIdx="2" presStyleCnt="3"/>
      <dgm:spPr/>
    </dgm:pt>
  </dgm:ptLst>
  <dgm:cxnLst>
    <dgm:cxn modelId="{615C1736-8FCB-4891-B5B2-DEB052C01AA7}" type="presOf" srcId="{400878B5-7838-4753-9E0F-49AC1A862195}" destId="{7292DE90-C9F3-4D6D-A55F-85B483AA367F}" srcOrd="0" destOrd="0" presId="urn:microsoft.com/office/officeart/2005/8/layout/cycle2"/>
    <dgm:cxn modelId="{81F5FCB9-9896-42FD-8A31-379306667FD5}" type="presOf" srcId="{81409963-D438-4385-9D94-ED54A1E48B19}" destId="{2617CAF3-E296-4419-9478-91A07997DF12}" srcOrd="0" destOrd="0" presId="urn:microsoft.com/office/officeart/2005/8/layout/cycle2"/>
    <dgm:cxn modelId="{78B78E24-E3B6-4403-AAD6-45E5C015E88E}" srcId="{3C927578-A42B-4CC6-947B-9E3547E8622C}" destId="{400878B5-7838-4753-9E0F-49AC1A862195}" srcOrd="2" destOrd="0" parTransId="{CCC2E6B9-A18C-4592-8C9B-B1A2461EB375}" sibTransId="{D3BA108E-AA73-460C-84DC-40C4E65C46B9}"/>
    <dgm:cxn modelId="{DF67ADDC-C5D6-46D3-9538-12AF8FF50D9C}" type="presOf" srcId="{D19BAAA5-8CF8-4759-ADC6-928314D3CB84}" destId="{A513AB15-ABD8-476D-8E44-2D11D93246FE}" srcOrd="0" destOrd="0" presId="urn:microsoft.com/office/officeart/2005/8/layout/cycle2"/>
    <dgm:cxn modelId="{FAC2BF89-4E50-475A-BE56-4207FF9C0883}" type="presOf" srcId="{FC09A8B3-EB0F-46AF-865A-0606AE98A9A1}" destId="{5F58F14E-BA12-43EA-855F-CC5CBCD3E29B}" srcOrd="0" destOrd="0" presId="urn:microsoft.com/office/officeart/2005/8/layout/cycle2"/>
    <dgm:cxn modelId="{A7BC86B8-378E-44AC-BC79-9500B6F8CD18}" type="presOf" srcId="{D3BA108E-AA73-460C-84DC-40C4E65C46B9}" destId="{77B55985-C0FB-4605-8C92-A56F4D97BCEB}" srcOrd="1" destOrd="0" presId="urn:microsoft.com/office/officeart/2005/8/layout/cycle2"/>
    <dgm:cxn modelId="{9A87875E-AD7F-4DB2-9F97-C05F65B77F49}" srcId="{3C927578-A42B-4CC6-947B-9E3547E8622C}" destId="{51569E64-4F04-44DD-AF27-5C53A65BF04A}" srcOrd="0" destOrd="0" parTransId="{3D5B1E2D-F031-41C8-A14E-A5AC528CCC0A}" sibTransId="{D19BAAA5-8CF8-4759-ADC6-928314D3CB84}"/>
    <dgm:cxn modelId="{A2E021BA-0425-4DD4-BA2B-621559BA17C3}" type="presOf" srcId="{51569E64-4F04-44DD-AF27-5C53A65BF04A}" destId="{0641273A-9932-40DC-A6FE-4544469CFA88}" srcOrd="0" destOrd="0" presId="urn:microsoft.com/office/officeart/2005/8/layout/cycle2"/>
    <dgm:cxn modelId="{903A3B11-C81F-42D4-8E6E-FD09275AE0DD}" srcId="{3C927578-A42B-4CC6-947B-9E3547E8622C}" destId="{FC09A8B3-EB0F-46AF-865A-0606AE98A9A1}" srcOrd="1" destOrd="0" parTransId="{2E40409A-A271-40D9-B96C-44E1FD240E84}" sibTransId="{81409963-D438-4385-9D94-ED54A1E48B19}"/>
    <dgm:cxn modelId="{0C88378A-69A1-4F62-87A7-1DEE505E6846}" type="presOf" srcId="{81409963-D438-4385-9D94-ED54A1E48B19}" destId="{4D98A643-B8D8-4C90-80CC-06DC0C09A3A7}" srcOrd="1" destOrd="0" presId="urn:microsoft.com/office/officeart/2005/8/layout/cycle2"/>
    <dgm:cxn modelId="{05BCB9EE-21F7-40FE-88EE-A0A7985227C2}" type="presOf" srcId="{D19BAAA5-8CF8-4759-ADC6-928314D3CB84}" destId="{03413126-A3DD-440D-8F30-9CD2BD6DCD7B}" srcOrd="1" destOrd="0" presId="urn:microsoft.com/office/officeart/2005/8/layout/cycle2"/>
    <dgm:cxn modelId="{2089339E-1773-4FF6-B9AE-8289839F8D5D}" type="presOf" srcId="{D3BA108E-AA73-460C-84DC-40C4E65C46B9}" destId="{110ADA3F-1DAA-422C-97A6-D160E3B7EDAC}" srcOrd="0" destOrd="0" presId="urn:microsoft.com/office/officeart/2005/8/layout/cycle2"/>
    <dgm:cxn modelId="{B8525930-A0B4-4CB9-9DF8-28BD44AE4AFF}" type="presOf" srcId="{3C927578-A42B-4CC6-947B-9E3547E8622C}" destId="{B5CC6E88-04EE-4D47-8843-FC4378EA702E}" srcOrd="0" destOrd="0" presId="urn:microsoft.com/office/officeart/2005/8/layout/cycle2"/>
    <dgm:cxn modelId="{EF1EB43D-7E48-439C-80EB-8B73BA472D40}" type="presParOf" srcId="{B5CC6E88-04EE-4D47-8843-FC4378EA702E}" destId="{0641273A-9932-40DC-A6FE-4544469CFA88}" srcOrd="0" destOrd="0" presId="urn:microsoft.com/office/officeart/2005/8/layout/cycle2"/>
    <dgm:cxn modelId="{12C6DDCC-7F52-4881-9FDD-E3BF06DFBF63}" type="presParOf" srcId="{B5CC6E88-04EE-4D47-8843-FC4378EA702E}" destId="{A513AB15-ABD8-476D-8E44-2D11D93246FE}" srcOrd="1" destOrd="0" presId="urn:microsoft.com/office/officeart/2005/8/layout/cycle2"/>
    <dgm:cxn modelId="{D9A85B2A-316D-487F-9FA4-F4A2BD7D9DF5}" type="presParOf" srcId="{A513AB15-ABD8-476D-8E44-2D11D93246FE}" destId="{03413126-A3DD-440D-8F30-9CD2BD6DCD7B}" srcOrd="0" destOrd="0" presId="urn:microsoft.com/office/officeart/2005/8/layout/cycle2"/>
    <dgm:cxn modelId="{B52A0226-B62C-4373-AA2A-1E2DC92E278C}" type="presParOf" srcId="{B5CC6E88-04EE-4D47-8843-FC4378EA702E}" destId="{5F58F14E-BA12-43EA-855F-CC5CBCD3E29B}" srcOrd="2" destOrd="0" presId="urn:microsoft.com/office/officeart/2005/8/layout/cycle2"/>
    <dgm:cxn modelId="{0C4D6DAD-CC37-4286-8A8A-B4FD8A2512E7}" type="presParOf" srcId="{B5CC6E88-04EE-4D47-8843-FC4378EA702E}" destId="{2617CAF3-E296-4419-9478-91A07997DF12}" srcOrd="3" destOrd="0" presId="urn:microsoft.com/office/officeart/2005/8/layout/cycle2"/>
    <dgm:cxn modelId="{D794A2B8-8930-4BAE-BFA2-7EE7F1318843}" type="presParOf" srcId="{2617CAF3-E296-4419-9478-91A07997DF12}" destId="{4D98A643-B8D8-4C90-80CC-06DC0C09A3A7}" srcOrd="0" destOrd="0" presId="urn:microsoft.com/office/officeart/2005/8/layout/cycle2"/>
    <dgm:cxn modelId="{672CF142-ADD6-46E4-BFA4-70A537411498}" type="presParOf" srcId="{B5CC6E88-04EE-4D47-8843-FC4378EA702E}" destId="{7292DE90-C9F3-4D6D-A55F-85B483AA367F}" srcOrd="4" destOrd="0" presId="urn:microsoft.com/office/officeart/2005/8/layout/cycle2"/>
    <dgm:cxn modelId="{F4301334-2D4E-44D0-A9D0-6DFBDFCCD89B}" type="presParOf" srcId="{B5CC6E88-04EE-4D47-8843-FC4378EA702E}" destId="{110ADA3F-1DAA-422C-97A6-D160E3B7EDAC}" srcOrd="5" destOrd="0" presId="urn:microsoft.com/office/officeart/2005/8/layout/cycle2"/>
    <dgm:cxn modelId="{BF987A46-4125-48C5-A773-D3DB7FE7090A}" type="presParOf" srcId="{110ADA3F-1DAA-422C-97A6-D160E3B7EDAC}" destId="{77B55985-C0FB-4605-8C92-A56F4D97BCE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1273A-9932-40DC-A6FE-4544469CFA88}">
      <dsp:nvSpPr>
        <dsp:cNvPr id="0" name=""/>
        <dsp:cNvSpPr/>
      </dsp:nvSpPr>
      <dsp:spPr>
        <a:xfrm>
          <a:off x="1652930" y="50"/>
          <a:ext cx="1293597" cy="1293597"/>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Red</a:t>
          </a:r>
        </a:p>
      </dsp:txBody>
      <dsp:txXfrm>
        <a:off x="1842373" y="189493"/>
        <a:ext cx="914711" cy="914711"/>
      </dsp:txXfrm>
    </dsp:sp>
    <dsp:sp modelId="{A513AB15-ABD8-476D-8E44-2D11D93246FE}">
      <dsp:nvSpPr>
        <dsp:cNvPr id="0" name=""/>
        <dsp:cNvSpPr/>
      </dsp:nvSpPr>
      <dsp:spPr>
        <a:xfrm rot="3600000">
          <a:off x="2608553" y="1260791"/>
          <a:ext cx="343336" cy="4365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634303" y="1303508"/>
        <a:ext cx="240335" cy="261953"/>
      </dsp:txXfrm>
    </dsp:sp>
    <dsp:sp modelId="{5F58F14E-BA12-43EA-855F-CC5CBCD3E29B}">
      <dsp:nvSpPr>
        <dsp:cNvPr id="0" name=""/>
        <dsp:cNvSpPr/>
      </dsp:nvSpPr>
      <dsp:spPr>
        <a:xfrm>
          <a:off x="2623631" y="1681354"/>
          <a:ext cx="1293597" cy="129359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Green</a:t>
          </a:r>
        </a:p>
      </dsp:txBody>
      <dsp:txXfrm>
        <a:off x="2813074" y="1870797"/>
        <a:ext cx="914711" cy="914711"/>
      </dsp:txXfrm>
    </dsp:sp>
    <dsp:sp modelId="{2617CAF3-E296-4419-9478-91A07997DF12}">
      <dsp:nvSpPr>
        <dsp:cNvPr id="0" name=""/>
        <dsp:cNvSpPr/>
      </dsp:nvSpPr>
      <dsp:spPr>
        <a:xfrm rot="10800000">
          <a:off x="2137778" y="2109858"/>
          <a:ext cx="343336" cy="4365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240779" y="2197176"/>
        <a:ext cx="240335" cy="261953"/>
      </dsp:txXfrm>
    </dsp:sp>
    <dsp:sp modelId="{7292DE90-C9F3-4D6D-A55F-85B483AA367F}">
      <dsp:nvSpPr>
        <dsp:cNvPr id="0" name=""/>
        <dsp:cNvSpPr/>
      </dsp:nvSpPr>
      <dsp:spPr>
        <a:xfrm>
          <a:off x="682229" y="1681354"/>
          <a:ext cx="1293597" cy="1293597"/>
        </a:xfrm>
        <a:prstGeom prst="ellipse">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Refactor</a:t>
          </a:r>
        </a:p>
      </dsp:txBody>
      <dsp:txXfrm>
        <a:off x="871672" y="1870797"/>
        <a:ext cx="914711" cy="914711"/>
      </dsp:txXfrm>
    </dsp:sp>
    <dsp:sp modelId="{110ADA3F-1DAA-422C-97A6-D160E3B7EDAC}">
      <dsp:nvSpPr>
        <dsp:cNvPr id="0" name=""/>
        <dsp:cNvSpPr/>
      </dsp:nvSpPr>
      <dsp:spPr>
        <a:xfrm rot="18000000">
          <a:off x="1637852" y="1277622"/>
          <a:ext cx="343336" cy="4365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663602" y="1409541"/>
        <a:ext cx="240335" cy="26195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DF559-EF90-4B6E-86BC-BB122F0DC004}"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9CAB4-F831-463A-A31C-A0B84792512F}" type="slidenum">
              <a:rPr lang="en-US" smtClean="0"/>
              <a:t>‹#›</a:t>
            </a:fld>
            <a:endParaRPr lang="en-US"/>
          </a:p>
        </p:txBody>
      </p:sp>
    </p:spTree>
    <p:extLst>
      <p:ext uri="{BB962C8B-B14F-4D97-AF65-F5344CB8AC3E}">
        <p14:creationId xmlns:p14="http://schemas.microsoft.com/office/powerpoint/2010/main" val="201257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a:t>
            </a:r>
            <a:r>
              <a:rPr lang="en-US" baseline="0" dirty="0"/>
              <a:t> we are going to talk about approaches to writing tests for </a:t>
            </a:r>
            <a:r>
              <a:rPr lang="en-US" baseline="0" dirty="0" err="1"/>
              <a:t>ASP.Net</a:t>
            </a:r>
            <a:r>
              <a:rPr lang="en-US" baseline="0" dirty="0"/>
              <a:t> Core.  </a:t>
            </a:r>
          </a:p>
          <a:p>
            <a:endParaRPr lang="en-US" baseline="0" dirty="0"/>
          </a:p>
          <a:p>
            <a:r>
              <a:rPr lang="en-US" baseline="0" dirty="0"/>
              <a:t>If you tried to write tests for </a:t>
            </a:r>
            <a:r>
              <a:rPr lang="en-US" baseline="0" dirty="0" err="1"/>
              <a:t>ASP.Net</a:t>
            </a:r>
            <a:r>
              <a:rPr lang="en-US" baseline="0" dirty="0"/>
              <a:t> in the past, you’ll be pleasantly surprised at how much has changed.  </a:t>
            </a:r>
          </a:p>
          <a:p>
            <a:endParaRPr lang="en-US" baseline="0" dirty="0"/>
          </a:p>
          <a:p>
            <a:r>
              <a:rPr lang="en-US" baseline="0" dirty="0"/>
              <a:t>It’s much easier to write tests for your web apps.</a:t>
            </a:r>
          </a:p>
          <a:p>
            <a:endParaRPr lang="en-US" baseline="0" dirty="0"/>
          </a:p>
          <a:p>
            <a:r>
              <a:rPr lang="en-US" baseline="0" dirty="0"/>
              <a:t>I’ll try to convince you that 100% test coverage is actually possible.</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a:t>
            </a:fld>
            <a:endParaRPr lang="en-US"/>
          </a:p>
        </p:txBody>
      </p:sp>
    </p:spTree>
    <p:extLst>
      <p:ext uri="{BB962C8B-B14F-4D97-AF65-F5344CB8AC3E}">
        <p14:creationId xmlns:p14="http://schemas.microsoft.com/office/powerpoint/2010/main" val="428223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just looked at</a:t>
            </a:r>
            <a:r>
              <a:rPr lang="en-US" baseline="0" dirty="0"/>
              <a:t> GET methods that don’t accept any complex input.  But eventually we’ll want to Create or Update some data supplied by the user.</a:t>
            </a:r>
            <a:endParaRPr lang="en-US" dirty="0"/>
          </a:p>
          <a:p>
            <a:endParaRPr lang="en-US" dirty="0"/>
          </a:p>
          <a:p>
            <a:r>
              <a:rPr lang="en-US" dirty="0"/>
              <a:t>That means we’ll want to validate the input.  </a:t>
            </a:r>
          </a:p>
          <a:p>
            <a:endParaRPr lang="en-US" dirty="0"/>
          </a:p>
          <a:p>
            <a:r>
              <a:rPr lang="en-US" dirty="0"/>
              <a:t>The default model</a:t>
            </a:r>
            <a:r>
              <a:rPr lang="en-US" baseline="0" dirty="0"/>
              <a:t> binding in </a:t>
            </a:r>
            <a:r>
              <a:rPr lang="en-US" dirty="0" err="1"/>
              <a:t>ASP.Net</a:t>
            </a:r>
            <a:r>
              <a:rPr lang="en-US" baseline="0" dirty="0"/>
              <a:t> Core Controllers still rely on the </a:t>
            </a:r>
            <a:r>
              <a:rPr lang="en-US" baseline="0" dirty="0" err="1"/>
              <a:t>DataAnnotations</a:t>
            </a:r>
            <a:r>
              <a:rPr lang="en-US" baseline="0" dirty="0"/>
              <a:t> attributes to validate the input and set the </a:t>
            </a:r>
            <a:r>
              <a:rPr lang="en-US" baseline="0" dirty="0" err="1"/>
              <a:t>ModelState</a:t>
            </a:r>
            <a:r>
              <a:rPr lang="en-US" baseline="0" dirty="0"/>
              <a:t> accordingly.</a:t>
            </a:r>
          </a:p>
          <a:p>
            <a:endParaRPr lang="en-US" baseline="0" dirty="0"/>
          </a:p>
          <a:p>
            <a:r>
              <a:rPr lang="en-US" baseline="0" dirty="0"/>
              <a:t>But that all happens BEFORE our Controller Method is called.  So to simulate the behavior of a </a:t>
            </a:r>
            <a:r>
              <a:rPr lang="en-US" baseline="0" dirty="0" err="1"/>
              <a:t>ModelState</a:t>
            </a:r>
            <a:r>
              <a:rPr lang="en-US" baseline="0" dirty="0"/>
              <a:t> Error, we have to fake it.</a:t>
            </a:r>
          </a:p>
          <a:p>
            <a:endParaRPr lang="en-US" baseline="0" dirty="0"/>
          </a:p>
        </p:txBody>
      </p:sp>
      <p:sp>
        <p:nvSpPr>
          <p:cNvPr id="4" name="Slide Number Placeholder 3"/>
          <p:cNvSpPr>
            <a:spLocks noGrp="1"/>
          </p:cNvSpPr>
          <p:nvPr>
            <p:ph type="sldNum" sz="quarter" idx="10"/>
          </p:nvPr>
        </p:nvSpPr>
        <p:spPr/>
        <p:txBody>
          <a:bodyPr/>
          <a:lstStyle/>
          <a:p>
            <a:fld id="{6849CAB4-F831-463A-A31C-A0B84792512F}" type="slidenum">
              <a:rPr lang="en-US" smtClean="0"/>
              <a:t>10</a:t>
            </a:fld>
            <a:endParaRPr lang="en-US"/>
          </a:p>
        </p:txBody>
      </p:sp>
    </p:spTree>
    <p:extLst>
      <p:ext uri="{BB962C8B-B14F-4D97-AF65-F5344CB8AC3E}">
        <p14:creationId xmlns:p14="http://schemas.microsoft.com/office/powerpoint/2010/main" val="332206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Demo I’ll add in a POST method that accepts an instance of our </a:t>
            </a:r>
            <a:r>
              <a:rPr lang="en-US" baseline="0" dirty="0" err="1"/>
              <a:t>ContactInfo</a:t>
            </a:r>
            <a:r>
              <a:rPr lang="en-US" baseline="0" dirty="0"/>
              <a:t> model.</a:t>
            </a:r>
          </a:p>
          <a:p>
            <a:endParaRPr lang="en-US" baseline="0" dirty="0"/>
          </a:p>
          <a:p>
            <a:r>
              <a:rPr lang="en-US" baseline="0" dirty="0"/>
              <a:t>Add the </a:t>
            </a:r>
            <a:r>
              <a:rPr lang="en-US" baseline="0" dirty="0" err="1"/>
              <a:t>DataAnnotations</a:t>
            </a:r>
            <a:r>
              <a:rPr lang="en-US" baseline="0" dirty="0"/>
              <a:t> to the Model to make the Name a required field.</a:t>
            </a:r>
          </a:p>
          <a:p>
            <a:endParaRPr lang="en-US" baseline="0" dirty="0"/>
          </a:p>
          <a:p>
            <a:r>
              <a:rPr lang="en-US" baseline="0" dirty="0"/>
              <a:t>Show that sending an instance of </a:t>
            </a:r>
            <a:r>
              <a:rPr lang="en-US" baseline="0" dirty="0" err="1"/>
              <a:t>ContactInfo</a:t>
            </a:r>
            <a:r>
              <a:rPr lang="en-US" baseline="0" dirty="0"/>
              <a:t> to the Controller without the required Name field as part of a unit test doesn’t trigger the </a:t>
            </a:r>
            <a:r>
              <a:rPr lang="en-US" baseline="0" dirty="0" err="1"/>
              <a:t>ModelState</a:t>
            </a:r>
            <a:r>
              <a:rPr lang="en-US" baseline="0" dirty="0"/>
              <a:t> error.</a:t>
            </a:r>
          </a:p>
          <a:p>
            <a:endParaRPr lang="en-US" baseline="0" dirty="0"/>
          </a:p>
          <a:p>
            <a:r>
              <a:rPr lang="en-US" baseline="0" dirty="0"/>
              <a:t>Prove that it </a:t>
            </a:r>
            <a:r>
              <a:rPr lang="en-US" b="1" baseline="0" dirty="0"/>
              <a:t>does work</a:t>
            </a:r>
            <a:r>
              <a:rPr lang="en-US" baseline="0" dirty="0"/>
              <a:t> on the normal API.</a:t>
            </a:r>
          </a:p>
          <a:p>
            <a:endParaRPr lang="en-US" baseline="0" dirty="0"/>
          </a:p>
          <a:p>
            <a:r>
              <a:rPr lang="en-US" baseline="0" dirty="0"/>
              <a:t>In the Test, Add “Errors” to the </a:t>
            </a:r>
            <a:r>
              <a:rPr lang="en-US" baseline="0" dirty="0" err="1"/>
              <a:t>ModelState</a:t>
            </a:r>
            <a:r>
              <a:rPr lang="en-US" baseline="0" dirty="0"/>
              <a:t> on the Controller to see it pass.</a:t>
            </a:r>
          </a:p>
          <a:p>
            <a:endParaRPr lang="en-US" dirty="0"/>
          </a:p>
          <a:p>
            <a:r>
              <a:rPr lang="en-US" dirty="0"/>
              <a:t>To see this</a:t>
            </a:r>
            <a:r>
              <a:rPr lang="en-US" baseline="0" dirty="0"/>
              <a:t> work the “real” way will require an Integration Test…</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11</a:t>
            </a:fld>
            <a:endParaRPr lang="en-US"/>
          </a:p>
        </p:txBody>
      </p:sp>
    </p:spTree>
    <p:extLst>
      <p:ext uri="{BB962C8B-B14F-4D97-AF65-F5344CB8AC3E}">
        <p14:creationId xmlns:p14="http://schemas.microsoft.com/office/powerpoint/2010/main" val="1220878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a:t>
            </a:r>
            <a:r>
              <a:rPr lang="en-US" baseline="0" dirty="0"/>
              <a:t> to run full Integration Tests has been a lot work.  We would first need to configure a web server somewhere, either locally or externally. Then deploy our app to it.  Assign it a name and a port. Then configure out Integration Tests to know that name and port.</a:t>
            </a:r>
          </a:p>
          <a:p>
            <a:endParaRPr lang="en-US" baseline="0" dirty="0"/>
          </a:p>
          <a:p>
            <a:r>
              <a:rPr lang="en-US" baseline="0" dirty="0"/>
              <a:t>These kinds of tests usually got skipped at development time.  They were just too expensive to run often.</a:t>
            </a:r>
            <a:endParaRPr lang="en-US" dirty="0"/>
          </a:p>
          <a:p>
            <a:endParaRPr lang="en-US" dirty="0"/>
          </a:p>
          <a:p>
            <a:r>
              <a:rPr lang="en-US" dirty="0"/>
              <a:t>The </a:t>
            </a:r>
            <a:r>
              <a:rPr lang="en-US" dirty="0" err="1"/>
              <a:t>TestServer</a:t>
            </a:r>
            <a:r>
              <a:rPr lang="en-US" dirty="0"/>
              <a:t> is part</a:t>
            </a:r>
            <a:r>
              <a:rPr lang="en-US" baseline="0" dirty="0"/>
              <a:t> of the </a:t>
            </a:r>
            <a:r>
              <a:rPr lang="en-US" baseline="0" dirty="0" err="1"/>
              <a:t>Microsoft.AspNetCore.TestHost</a:t>
            </a:r>
            <a:r>
              <a:rPr lang="en-US" baseline="0" dirty="0"/>
              <a:t> library and provides a way to do Integration Tests of the full Web App, but hosted by in-process test web server.</a:t>
            </a:r>
          </a:p>
          <a:p>
            <a:endParaRPr lang="en-US" baseline="0" dirty="0"/>
          </a:p>
          <a:p>
            <a:r>
              <a:rPr lang="en-US" baseline="0" dirty="0"/>
              <a:t>That means we can test the full stack without ever having to leave Visual Studio.  These tests behave a lot like the Unit Tests we’ve been writing so far.  They do run a little bit slower, but we can do some cool stuff.</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12</a:t>
            </a:fld>
            <a:endParaRPr lang="en-US"/>
          </a:p>
        </p:txBody>
      </p:sp>
    </p:spTree>
    <p:extLst>
      <p:ext uri="{BB962C8B-B14F-4D97-AF65-F5344CB8AC3E}">
        <p14:creationId xmlns:p14="http://schemas.microsoft.com/office/powerpoint/2010/main" val="950679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we’ll look at a test the demonstration how to create an instance of the </a:t>
            </a:r>
            <a:r>
              <a:rPr lang="en-US" baseline="0" dirty="0" err="1"/>
              <a:t>TestServer</a:t>
            </a:r>
            <a:r>
              <a:rPr lang="en-US" baseline="0" dirty="0"/>
              <a:t>.</a:t>
            </a:r>
          </a:p>
          <a:p>
            <a:endParaRPr lang="en-US" baseline="0" dirty="0"/>
          </a:p>
          <a:p>
            <a:r>
              <a:rPr lang="en-US" baseline="0" dirty="0"/>
              <a:t>Talk about the config file we have to create to get it all to work.</a:t>
            </a:r>
          </a:p>
          <a:p>
            <a:endParaRPr lang="en-US" baseline="0" dirty="0"/>
          </a:p>
          <a:p>
            <a:r>
              <a:rPr lang="en-US" baseline="0" dirty="0"/>
              <a:t>Debug a test that calls from the Test Class to the Controller class and see how we still hit our breakpoints.</a:t>
            </a:r>
          </a:p>
          <a:p>
            <a:endParaRPr lang="en-US" baseline="0" dirty="0"/>
          </a:p>
          <a:p>
            <a:r>
              <a:rPr lang="en-US" baseline="0" dirty="0"/>
              <a:t>Introduce the concept of a “Hybrid” integration test, referring back to our earlier discussion on DI.  </a:t>
            </a:r>
          </a:p>
          <a:p>
            <a:r>
              <a:rPr lang="en-US" baseline="0" dirty="0"/>
              <a:t> Changing our Startup class to do </a:t>
            </a:r>
            <a:r>
              <a:rPr lang="en-US" baseline="0" dirty="0" err="1"/>
              <a:t>TryAdd</a:t>
            </a:r>
            <a:r>
              <a:rPr lang="en-US" baseline="0" dirty="0"/>
              <a:t>(Singleton/Scoped/Transient) gives us the ability to inject Mocked dependencies into our controller.</a:t>
            </a:r>
          </a:p>
          <a:p>
            <a:r>
              <a:rPr lang="en-US" baseline="0" dirty="0"/>
              <a:t> That gives us all the flexibility of a Unit Test, with only some of the performance hit of the Integration Test.</a:t>
            </a:r>
          </a:p>
          <a:p>
            <a:r>
              <a:rPr lang="en-US" baseline="0" dirty="0"/>
              <a:t> Crucially, it’s fast enough to run at Development time.</a:t>
            </a:r>
          </a:p>
        </p:txBody>
      </p:sp>
      <p:sp>
        <p:nvSpPr>
          <p:cNvPr id="4" name="Slide Number Placeholder 3"/>
          <p:cNvSpPr>
            <a:spLocks noGrp="1"/>
          </p:cNvSpPr>
          <p:nvPr>
            <p:ph type="sldNum" sz="quarter" idx="10"/>
          </p:nvPr>
        </p:nvSpPr>
        <p:spPr/>
        <p:txBody>
          <a:bodyPr/>
          <a:lstStyle/>
          <a:p>
            <a:fld id="{6849CAB4-F831-463A-A31C-A0B84792512F}" type="slidenum">
              <a:rPr lang="en-US" smtClean="0"/>
              <a:t>13</a:t>
            </a:fld>
            <a:endParaRPr lang="en-US"/>
          </a:p>
        </p:txBody>
      </p:sp>
    </p:spTree>
    <p:extLst>
      <p:ext uri="{BB962C8B-B14F-4D97-AF65-F5344CB8AC3E}">
        <p14:creationId xmlns:p14="http://schemas.microsoft.com/office/powerpoint/2010/main" val="117132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asking, “Where</a:t>
            </a:r>
            <a:r>
              <a:rPr lang="en-US" baseline="0" dirty="0"/>
              <a:t> are the MVC Demos.  This has all been </a:t>
            </a:r>
            <a:r>
              <a:rPr lang="en-US" baseline="0" dirty="0" err="1"/>
              <a:t>WebAPI</a:t>
            </a:r>
            <a:r>
              <a:rPr lang="en-US" baseline="0" dirty="0"/>
              <a:t> stuff, and I don’t do that.”</a:t>
            </a:r>
          </a:p>
          <a:p>
            <a:endParaRPr lang="en-US" baseline="0" dirty="0"/>
          </a:p>
          <a:p>
            <a:r>
              <a:rPr lang="en-US" baseline="0" dirty="0"/>
              <a:t>Remember there is just one controller implementation now.  </a:t>
            </a:r>
            <a:r>
              <a:rPr lang="en-US" baseline="0" dirty="0" err="1"/>
              <a:t>WebAPI</a:t>
            </a:r>
            <a:r>
              <a:rPr lang="en-US" baseline="0" dirty="0"/>
              <a:t> </a:t>
            </a:r>
            <a:r>
              <a:rPr lang="en-US" b="1" i="1" baseline="0" dirty="0"/>
              <a:t>is</a:t>
            </a:r>
            <a:r>
              <a:rPr lang="en-US" b="0" i="0" baseline="0" dirty="0"/>
              <a:t> MVC too.</a:t>
            </a:r>
          </a:p>
          <a:p>
            <a:endParaRPr lang="en-US" b="0" i="0" baseline="0" dirty="0"/>
          </a:p>
          <a:p>
            <a:r>
              <a:rPr lang="en-US" b="0" i="0" baseline="0" dirty="0"/>
              <a:t>All the testing is the same.</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14</a:t>
            </a:fld>
            <a:endParaRPr lang="en-US"/>
          </a:p>
        </p:txBody>
      </p:sp>
    </p:spTree>
    <p:extLst>
      <p:ext uri="{BB962C8B-B14F-4D97-AF65-F5344CB8AC3E}">
        <p14:creationId xmlns:p14="http://schemas.microsoft.com/office/powerpoint/2010/main" val="339295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Demo we will look at an example where we quickly add a new method to our existing Controller that just Copies the existing GET method.</a:t>
            </a:r>
          </a:p>
          <a:p>
            <a:endParaRPr lang="en-US" baseline="0" dirty="0"/>
          </a:p>
          <a:p>
            <a:r>
              <a:rPr lang="en-US" baseline="0" dirty="0"/>
              <a:t>Call it “</a:t>
            </a:r>
            <a:r>
              <a:rPr lang="en-US" baseline="0" dirty="0" err="1"/>
              <a:t>GetView</a:t>
            </a:r>
            <a:r>
              <a:rPr lang="en-US" baseline="0" dirty="0"/>
              <a:t>()” and add the “view” name to the route.</a:t>
            </a:r>
          </a:p>
          <a:p>
            <a:endParaRPr lang="en-US" baseline="0" dirty="0"/>
          </a:p>
          <a:p>
            <a:r>
              <a:rPr lang="en-US" baseline="0" dirty="0"/>
              <a:t>Instead of returning an </a:t>
            </a:r>
            <a:r>
              <a:rPr lang="en-US" baseline="0" dirty="0" err="1"/>
              <a:t>OkObjectResult</a:t>
            </a:r>
            <a:r>
              <a:rPr lang="en-US" baseline="0" dirty="0"/>
              <a:t>, we’ll return a </a:t>
            </a:r>
            <a:r>
              <a:rPr lang="en-US" baseline="0" dirty="0" err="1"/>
              <a:t>ViewResult</a:t>
            </a:r>
            <a:r>
              <a:rPr lang="en-US" baseline="0" dirty="0"/>
              <a:t> and reference a view.</a:t>
            </a:r>
          </a:p>
          <a:p>
            <a:endParaRPr lang="en-US" baseline="0" dirty="0"/>
          </a:p>
          <a:p>
            <a:r>
              <a:rPr lang="en-US" baseline="0" dirty="0"/>
              <a:t>Show the view CSHTML file exists in the normal place (Views/&lt;</a:t>
            </a:r>
            <a:r>
              <a:rPr lang="en-US" baseline="0" dirty="0" err="1"/>
              <a:t>controllername</a:t>
            </a:r>
            <a:r>
              <a:rPr lang="en-US" baseline="0" dirty="0"/>
              <a:t>&gt;/&lt;</a:t>
            </a:r>
            <a:r>
              <a:rPr lang="en-US" baseline="0" dirty="0" err="1"/>
              <a:t>viewname</a:t>
            </a:r>
            <a:r>
              <a:rPr lang="en-US" baseline="0" dirty="0"/>
              <a:t>&gt;.</a:t>
            </a:r>
            <a:r>
              <a:rPr lang="en-US" baseline="0" dirty="0" err="1"/>
              <a:t>cshtml</a:t>
            </a:r>
            <a:r>
              <a:rPr lang="en-US" baseline="0" dirty="0"/>
              <a:t>).</a:t>
            </a:r>
          </a:p>
          <a:p>
            <a:endParaRPr lang="en-US" baseline="0" dirty="0"/>
          </a:p>
          <a:p>
            <a:r>
              <a:rPr lang="en-US" baseline="0" dirty="0"/>
              <a:t>Copy the Test for the Get Method and change it to expect a </a:t>
            </a:r>
            <a:r>
              <a:rPr lang="en-US" baseline="0" dirty="0" err="1"/>
              <a:t>ViewResult</a:t>
            </a:r>
            <a:endParaRPr lang="en-US" baseline="0" dirty="0"/>
          </a:p>
          <a:p>
            <a:endParaRPr lang="en-US" baseline="0" dirty="0"/>
          </a:p>
          <a:p>
            <a:r>
              <a:rPr lang="en-US" baseline="0" dirty="0"/>
              <a:t>Assert that the </a:t>
            </a:r>
            <a:r>
              <a:rPr lang="en-US" baseline="0" dirty="0" err="1"/>
              <a:t>ViewResult.Model</a:t>
            </a:r>
            <a:r>
              <a:rPr lang="en-US" baseline="0" dirty="0"/>
              <a:t> property is our expected contact list collection just like in the original API test.</a:t>
            </a:r>
          </a:p>
          <a:p>
            <a:r>
              <a:rPr lang="en-US" baseline="0" dirty="0"/>
              <a:t> Add an assert that the </a:t>
            </a:r>
            <a:r>
              <a:rPr lang="en-US" baseline="0" dirty="0" err="1"/>
              <a:t>ViewName</a:t>
            </a:r>
            <a:r>
              <a:rPr lang="en-US" baseline="0" dirty="0"/>
              <a:t> matches what we expect.</a:t>
            </a:r>
          </a:p>
          <a:p>
            <a:endParaRPr lang="en-US" baseline="0" dirty="0"/>
          </a:p>
          <a:p>
            <a:r>
              <a:rPr lang="en-US" baseline="0" dirty="0"/>
              <a:t>Run the service for real and hit our new /view end point to prove it works.</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15</a:t>
            </a:fld>
            <a:endParaRPr lang="en-US"/>
          </a:p>
        </p:txBody>
      </p:sp>
    </p:spTree>
    <p:extLst>
      <p:ext uri="{BB962C8B-B14F-4D97-AF65-F5344CB8AC3E}">
        <p14:creationId xmlns:p14="http://schemas.microsoft.com/office/powerpoint/2010/main" val="789618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thing to talk briefly about, even though it’s not strictly related to Test</a:t>
            </a:r>
            <a:r>
              <a:rPr lang="en-US" baseline="0" dirty="0"/>
              <a:t> writing.  </a:t>
            </a:r>
          </a:p>
          <a:p>
            <a:endParaRPr lang="en-US" baseline="0" dirty="0"/>
          </a:p>
          <a:p>
            <a:r>
              <a:rPr lang="en-US" baseline="0" dirty="0" err="1"/>
              <a:t>ASP.Net</a:t>
            </a:r>
            <a:r>
              <a:rPr lang="en-US" baseline="0" dirty="0"/>
              <a:t> Core, </a:t>
            </a:r>
            <a:r>
              <a:rPr lang="en-US" baseline="0" dirty="0" err="1"/>
              <a:t>.Net</a:t>
            </a:r>
            <a:r>
              <a:rPr lang="en-US" baseline="0" dirty="0"/>
              <a:t> Core, and </a:t>
            </a:r>
            <a:r>
              <a:rPr lang="en-US" baseline="0" dirty="0" err="1"/>
              <a:t>.Net</a:t>
            </a:r>
            <a:r>
              <a:rPr lang="en-US" baseline="0" dirty="0"/>
              <a:t> Standard are all very confusing, so I thought it worth an explanation for anyone that is wondering what to do.</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.Net</a:t>
            </a:r>
            <a:r>
              <a:rPr lang="en-US" sz="1200" dirty="0"/>
              <a:t> Core is a completely separate runtime from “Full Framework” on Windows.  Your existing </a:t>
            </a:r>
            <a:r>
              <a:rPr lang="en-US" sz="1200" b="1" dirty="0"/>
              <a:t>Applications</a:t>
            </a:r>
            <a:r>
              <a:rPr lang="en-US" sz="1200" b="0" baseline="0" dirty="0"/>
              <a:t> cannot run on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err="1"/>
              <a:t>.Net</a:t>
            </a:r>
            <a:r>
              <a:rPr lang="en-US" sz="1200" b="0" baseline="0" dirty="0"/>
              <a:t> Standard is the API bridge Microsoft has built to allow your </a:t>
            </a:r>
            <a:r>
              <a:rPr lang="en-US" sz="1200" b="1" baseline="0" dirty="0"/>
              <a:t>Libraries</a:t>
            </a:r>
            <a:r>
              <a:rPr lang="en-US" sz="1200" b="0" baseline="0" dirty="0"/>
              <a:t> to be referenced by applications on either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t>At the moment, </a:t>
            </a:r>
            <a:r>
              <a:rPr lang="en-US" sz="1200" b="0" baseline="0" dirty="0" err="1"/>
              <a:t>ASP.Net</a:t>
            </a:r>
            <a:r>
              <a:rPr lang="en-US" sz="1200" b="0" baseline="0" dirty="0"/>
              <a:t> core is a </a:t>
            </a:r>
            <a:r>
              <a:rPr lang="en-US" sz="1200" b="1" baseline="0" dirty="0"/>
              <a:t>Library</a:t>
            </a:r>
            <a:r>
              <a:rPr lang="en-US" sz="1200" b="0" baseline="0" dirty="0"/>
              <a:t> that targets </a:t>
            </a:r>
            <a:r>
              <a:rPr lang="en-US" sz="1200" b="1" baseline="0" dirty="0" err="1"/>
              <a:t>.Net</a:t>
            </a:r>
            <a:r>
              <a:rPr lang="en-US" sz="1200" b="1" baseline="0" dirty="0"/>
              <a:t> Standard</a:t>
            </a:r>
            <a:r>
              <a:rPr lang="en-US" sz="1200" b="0" baseline="0" dirty="0"/>
              <a:t>, which means you can create applications that run either on </a:t>
            </a:r>
            <a:r>
              <a:rPr lang="en-US" sz="1200" b="1" baseline="0" dirty="0"/>
              <a:t>Full Framework</a:t>
            </a:r>
            <a:r>
              <a:rPr lang="en-US" sz="1200" b="0" baseline="0" dirty="0"/>
              <a:t> or </a:t>
            </a:r>
            <a:r>
              <a:rPr lang="en-US" sz="1200" b="1" baseline="0" dirty="0" err="1"/>
              <a:t>.Net</a:t>
            </a:r>
            <a:r>
              <a:rPr lang="en-US" sz="1200" b="1" baseline="0" dirty="0"/>
              <a:t> Core</a:t>
            </a:r>
            <a:r>
              <a:rPr lang="en-US" sz="1200" b="0" baseline="0" dirty="0"/>
              <a:t> but </a:t>
            </a:r>
            <a:r>
              <a:rPr lang="en-US" sz="1200" b="1" baseline="0" dirty="0"/>
              <a:t>NOT BOTH</a:t>
            </a:r>
            <a:r>
              <a:rPr lang="en-US" sz="1200" b="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Microsoft has made it clear they want</a:t>
            </a:r>
            <a:r>
              <a:rPr lang="en-US" sz="1200" baseline="0" dirty="0"/>
              <a:t> </a:t>
            </a:r>
            <a:r>
              <a:rPr lang="en-US" sz="1200" baseline="0" dirty="0" err="1"/>
              <a:t>ASP.Net</a:t>
            </a:r>
            <a:r>
              <a:rPr lang="en-US" sz="1200" baseline="0" dirty="0"/>
              <a:t> Core to drop </a:t>
            </a:r>
            <a:r>
              <a:rPr lang="en-US" sz="1200" baseline="0" dirty="0" err="1"/>
              <a:t>.Net</a:t>
            </a:r>
            <a:r>
              <a:rPr lang="en-US" sz="1200" baseline="0" dirty="0"/>
              <a:t> Standard and target </a:t>
            </a:r>
            <a:r>
              <a:rPr lang="en-US" sz="1200" baseline="0" dirty="0" err="1"/>
              <a:t>.Net</a:t>
            </a:r>
            <a:r>
              <a:rPr lang="en-US" sz="1200" baseline="0" dirty="0"/>
              <a:t> Core only.</a:t>
            </a:r>
            <a:endParaRPr lang="en-US" sz="1200" dirty="0"/>
          </a:p>
          <a:p>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16</a:t>
            </a:fld>
            <a:endParaRPr lang="en-US"/>
          </a:p>
        </p:txBody>
      </p:sp>
    </p:spTree>
    <p:extLst>
      <p:ext uri="{BB962C8B-B14F-4D97-AF65-F5344CB8AC3E}">
        <p14:creationId xmlns:p14="http://schemas.microsoft.com/office/powerpoint/2010/main" val="404005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a Web Developer, what do I do?</a:t>
            </a:r>
            <a:r>
              <a:rPr lang="en-US" baseline="0" dirty="0"/>
              <a:t>  </a:t>
            </a:r>
          </a:p>
          <a:p>
            <a:endParaRPr lang="en-US" baseline="0" dirty="0"/>
          </a:p>
          <a:p>
            <a:r>
              <a:rPr lang="en-US" baseline="0" dirty="0"/>
              <a:t>We talked at the beginning about how there was no upgrade path from </a:t>
            </a:r>
            <a:r>
              <a:rPr lang="en-US" baseline="0" dirty="0" err="1"/>
              <a:t>ASP.Net</a:t>
            </a:r>
            <a:r>
              <a:rPr lang="en-US" baseline="0" dirty="0"/>
              <a:t> 4.x to </a:t>
            </a:r>
            <a:r>
              <a:rPr lang="en-US" baseline="0" dirty="0" err="1"/>
              <a:t>ASP.Net</a:t>
            </a:r>
            <a:r>
              <a:rPr lang="en-US" baseline="0" dirty="0"/>
              <a:t> Core.  That means to take advantage of </a:t>
            </a:r>
            <a:r>
              <a:rPr lang="en-US" baseline="0" dirty="0" err="1"/>
              <a:t>ASP.Net</a:t>
            </a:r>
            <a:r>
              <a:rPr lang="en-US" baseline="0" dirty="0"/>
              <a:t> Core it has to be a new application.</a:t>
            </a:r>
          </a:p>
          <a:p>
            <a:endParaRPr lang="en-US" baseline="0" dirty="0"/>
          </a:p>
          <a:p>
            <a:r>
              <a:rPr lang="en-US" baseline="0" dirty="0"/>
              <a:t>The smartest long term strategy would be to try and target </a:t>
            </a:r>
            <a:r>
              <a:rPr lang="en-US" baseline="0" dirty="0" err="1"/>
              <a:t>.Net</a:t>
            </a:r>
            <a:r>
              <a:rPr lang="en-US" baseline="0" dirty="0"/>
              <a:t> Core first.  For one thing, </a:t>
            </a:r>
            <a:r>
              <a:rPr lang="en-US" baseline="0" dirty="0" err="1"/>
              <a:t>ASP.Net</a:t>
            </a:r>
            <a:r>
              <a:rPr lang="en-US" baseline="0" dirty="0"/>
              <a:t> Core has better performance on </a:t>
            </a:r>
            <a:r>
              <a:rPr lang="en-US" baseline="0" dirty="0" err="1"/>
              <a:t>.Net</a:t>
            </a:r>
            <a:r>
              <a:rPr lang="en-US" baseline="0" dirty="0"/>
              <a:t> Core than it does Full Framework.  It’s also clearly the future of where Web on the </a:t>
            </a:r>
            <a:r>
              <a:rPr lang="en-US" baseline="0" dirty="0" err="1"/>
              <a:t>.Net</a:t>
            </a:r>
            <a:r>
              <a:rPr lang="en-US" baseline="0" dirty="0"/>
              <a:t> Framework is going.</a:t>
            </a:r>
          </a:p>
          <a:p>
            <a:endParaRPr lang="en-US" baseline="0" dirty="0"/>
          </a:p>
          <a:p>
            <a:r>
              <a:rPr lang="en-US" baseline="0" dirty="0"/>
              <a:t>The upcoming </a:t>
            </a:r>
            <a:r>
              <a:rPr lang="en-US" baseline="0" dirty="0" err="1"/>
              <a:t>.Net</a:t>
            </a:r>
            <a:r>
              <a:rPr lang="en-US" baseline="0" dirty="0"/>
              <a:t> Standard 2.0 will implement almost everything that is in Full Framework 4.6.1.  Most of your existing libraries should run on </a:t>
            </a:r>
            <a:r>
              <a:rPr lang="en-US" baseline="0" dirty="0" err="1"/>
              <a:t>.Net</a:t>
            </a:r>
            <a:r>
              <a:rPr lang="en-US" baseline="0" dirty="0"/>
              <a:t> Core with nothing more than a recompile.  And maybe not even that, because they are including the ability for </a:t>
            </a:r>
            <a:r>
              <a:rPr lang="en-US" baseline="0" dirty="0" err="1"/>
              <a:t>.Net</a:t>
            </a:r>
            <a:r>
              <a:rPr lang="en-US" baseline="0" dirty="0"/>
              <a:t> Core Runtime to use most 4.6.1 libraries as-is.  Just drop in and go.</a:t>
            </a:r>
          </a:p>
          <a:p>
            <a:endParaRPr lang="en-US" baseline="0" dirty="0"/>
          </a:p>
          <a:p>
            <a:r>
              <a:rPr lang="en-US" baseline="0" dirty="0"/>
              <a:t>However, if you still have some libraries that cannot run on </a:t>
            </a:r>
            <a:r>
              <a:rPr lang="en-US" baseline="0" dirty="0" err="1"/>
              <a:t>.Net</a:t>
            </a:r>
            <a:r>
              <a:rPr lang="en-US" baseline="0" dirty="0"/>
              <a:t> Core, you can simply target full framework and still get many of the benefits.  It can also buy you time to get that whatever dependency prevented you from targeting </a:t>
            </a:r>
            <a:r>
              <a:rPr lang="en-US" baseline="0" dirty="0" err="1"/>
              <a:t>.Net</a:t>
            </a:r>
            <a:r>
              <a:rPr lang="en-US" baseline="0" dirty="0"/>
              <a:t> Core factored out.  And once you do, it’s a simple change to get your app running cross-platform (and faster!)</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17</a:t>
            </a:fld>
            <a:endParaRPr lang="en-US"/>
          </a:p>
        </p:txBody>
      </p:sp>
    </p:spTree>
    <p:extLst>
      <p:ext uri="{BB962C8B-B14F-4D97-AF65-F5344CB8AC3E}">
        <p14:creationId xmlns:p14="http://schemas.microsoft.com/office/powerpoint/2010/main" val="2852569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bunch</a:t>
            </a:r>
            <a:r>
              <a:rPr lang="en-US" baseline="0" dirty="0"/>
              <a:t> more demos and examples in the source repo I’m (probably) pushing to </a:t>
            </a:r>
            <a:r>
              <a:rPr lang="en-US" baseline="0" dirty="0" err="1"/>
              <a:t>Github</a:t>
            </a:r>
            <a:r>
              <a:rPr lang="en-US" baseline="0" dirty="0"/>
              <a:t>, so go look there.  Any questions I can try to answer in the 30 seconds that will likely be left?</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18</a:t>
            </a:fld>
            <a:endParaRPr lang="en-US"/>
          </a:p>
        </p:txBody>
      </p:sp>
    </p:spTree>
    <p:extLst>
      <p:ext uri="{BB962C8B-B14F-4D97-AF65-F5344CB8AC3E}">
        <p14:creationId xmlns:p14="http://schemas.microsoft.com/office/powerpoint/2010/main" val="1227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ASP.Net</a:t>
            </a:r>
            <a:r>
              <a:rPr lang="en-US" dirty="0"/>
              <a:t> Core is a completely</a:t>
            </a:r>
            <a:r>
              <a:rPr lang="en-US" baseline="0" dirty="0"/>
              <a:t> new framework that takes advantage all the lessons learned over the last decade plus of web development.</a:t>
            </a:r>
          </a:p>
          <a:p>
            <a:endParaRPr lang="en-US" baseline="0" dirty="0"/>
          </a:p>
          <a:p>
            <a:r>
              <a:rPr lang="en-US" baseline="0" dirty="0"/>
              <a:t>It’s cross platform, allowing you to build Web Applications that run on Windows, Mac, and Linux.</a:t>
            </a:r>
          </a:p>
          <a:p>
            <a:endParaRPr lang="en-US" baseline="0" dirty="0"/>
          </a:p>
          <a:p>
            <a:r>
              <a:rPr lang="en-US" baseline="0" dirty="0"/>
              <a:t>It unifies the MVC and Web API controllers from </a:t>
            </a:r>
            <a:r>
              <a:rPr lang="en-US" baseline="0" dirty="0" err="1"/>
              <a:t>ASP.Net</a:t>
            </a:r>
            <a:r>
              <a:rPr lang="en-US" baseline="0" dirty="0"/>
              <a:t> 4 into a single implementation.  Finally!</a:t>
            </a:r>
          </a:p>
          <a:p>
            <a:endParaRPr lang="en-US" baseline="0" dirty="0"/>
          </a:p>
          <a:p>
            <a:r>
              <a:rPr lang="en-US" baseline="0" dirty="0"/>
              <a:t>It also greatly simplifies the framework by dropping </a:t>
            </a:r>
            <a:r>
              <a:rPr lang="en-US" baseline="0" dirty="0" err="1"/>
              <a:t>WebForms</a:t>
            </a:r>
            <a:r>
              <a:rPr lang="en-US" baseline="0" dirty="0"/>
              <a:t>, Web Pages, and those Web Handlers (ASHX) that you remember exist but forget how they work.</a:t>
            </a:r>
          </a:p>
          <a:p>
            <a:endParaRPr lang="en-US" baseline="0" dirty="0"/>
          </a:p>
          <a:p>
            <a:r>
              <a:rPr lang="en-US" baseline="0" dirty="0"/>
              <a:t>Because it’s a totally new framework, there is no upgrade path from current </a:t>
            </a:r>
            <a:r>
              <a:rPr lang="en-US" baseline="0" dirty="0" err="1"/>
              <a:t>ASP.Net</a:t>
            </a:r>
            <a:r>
              <a:rPr lang="en-US" baseline="0" dirty="0"/>
              <a:t> applications. </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2</a:t>
            </a:fld>
            <a:endParaRPr lang="en-US"/>
          </a:p>
        </p:txBody>
      </p:sp>
    </p:spTree>
    <p:extLst>
      <p:ext uri="{BB962C8B-B14F-4D97-AF65-F5344CB8AC3E}">
        <p14:creationId xmlns:p14="http://schemas.microsoft.com/office/powerpoint/2010/main" val="289468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there is no upgrade path, that means every </a:t>
            </a:r>
            <a:r>
              <a:rPr lang="en-US" baseline="0" dirty="0" err="1"/>
              <a:t>ASP.Net</a:t>
            </a:r>
            <a:r>
              <a:rPr lang="en-US" baseline="0" dirty="0"/>
              <a:t> Core is effectively a new app, so let’s start with good tests from the </a:t>
            </a:r>
            <a:r>
              <a:rPr lang="en-US" baseline="0" dirty="0" err="1"/>
              <a:t>begninning</a:t>
            </a:r>
            <a:r>
              <a:rPr lang="en-US" baseline="0" dirty="0"/>
              <a:t>.</a:t>
            </a:r>
          </a:p>
          <a:p>
            <a:endParaRPr lang="en-US" baseline="0" dirty="0"/>
          </a:p>
          <a:p>
            <a:r>
              <a:rPr lang="en-US" baseline="0" dirty="0"/>
              <a:t>You have no excuse not too, especially when you see how easy it is to write those tests.</a:t>
            </a:r>
          </a:p>
          <a:p>
            <a:endParaRPr lang="en-US" baseline="0" dirty="0"/>
          </a:p>
          <a:p>
            <a:r>
              <a:rPr lang="en-US" baseline="0" dirty="0"/>
              <a:t>Dependency Injection is not just built in, but actually a fundamental part of how </a:t>
            </a:r>
            <a:r>
              <a:rPr lang="en-US" baseline="0" dirty="0" err="1"/>
              <a:t>ASP.Net</a:t>
            </a:r>
            <a:r>
              <a:rPr lang="en-US" baseline="0" dirty="0"/>
              <a:t> Core works.  That makes it much easier to abstract away the “framework” stuff from the code we are actually writing and want to test.</a:t>
            </a:r>
          </a:p>
          <a:p>
            <a:endParaRPr lang="en-US" baseline="0" dirty="0"/>
          </a:p>
          <a:p>
            <a:r>
              <a:rPr lang="en-US" baseline="0" dirty="0"/>
              <a:t>And as a result of that DI first approach, there’s fewer static classes and methods, which made testing harder on the old </a:t>
            </a:r>
            <a:r>
              <a:rPr lang="en-US" baseline="0" dirty="0" err="1"/>
              <a:t>ASP.Net</a:t>
            </a:r>
            <a:r>
              <a:rPr lang="en-US" baseline="0" dirty="0"/>
              <a:t>.</a:t>
            </a:r>
          </a:p>
          <a:p>
            <a:endParaRPr lang="en-US" baseline="0" dirty="0"/>
          </a:p>
          <a:p>
            <a:r>
              <a:rPr lang="en-US" baseline="0" dirty="0"/>
              <a:t>In many cases, the framework has built in “mocks” or “default” classes we can use, eliminating the need to create our own mocks (or “doubles” as some folks call them).</a:t>
            </a:r>
          </a:p>
          <a:p>
            <a:endParaRPr lang="en-US" baseline="0" dirty="0"/>
          </a:p>
        </p:txBody>
      </p:sp>
      <p:sp>
        <p:nvSpPr>
          <p:cNvPr id="4" name="Slide Number Placeholder 3"/>
          <p:cNvSpPr>
            <a:spLocks noGrp="1"/>
          </p:cNvSpPr>
          <p:nvPr>
            <p:ph type="sldNum" sz="quarter" idx="10"/>
          </p:nvPr>
        </p:nvSpPr>
        <p:spPr/>
        <p:txBody>
          <a:bodyPr/>
          <a:lstStyle/>
          <a:p>
            <a:fld id="{6849CAB4-F831-463A-A31C-A0B84792512F}" type="slidenum">
              <a:rPr lang="en-US" smtClean="0"/>
              <a:t>3</a:t>
            </a:fld>
            <a:endParaRPr lang="en-US"/>
          </a:p>
        </p:txBody>
      </p:sp>
    </p:spTree>
    <p:extLst>
      <p:ext uri="{BB962C8B-B14F-4D97-AF65-F5344CB8AC3E}">
        <p14:creationId xmlns:p14="http://schemas.microsoft.com/office/powerpoint/2010/main" val="127882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our first Demo, let’s talk about the Tooling.</a:t>
            </a:r>
          </a:p>
          <a:p>
            <a:endParaRPr lang="en-US" dirty="0"/>
          </a:p>
          <a:p>
            <a:r>
              <a:rPr lang="en-US" dirty="0"/>
              <a:t>Visual</a:t>
            </a:r>
            <a:r>
              <a:rPr lang="en-US" baseline="0" dirty="0"/>
              <a:t> Studio 2015 introduced the “Preview” tooling for </a:t>
            </a:r>
            <a:r>
              <a:rPr lang="en-US" baseline="0" dirty="0" err="1"/>
              <a:t>.Net</a:t>
            </a:r>
            <a:r>
              <a:rPr lang="en-US" baseline="0" dirty="0"/>
              <a:t> Core and </a:t>
            </a:r>
            <a:r>
              <a:rPr lang="en-US" baseline="0" dirty="0" err="1"/>
              <a:t>ASP.Net</a:t>
            </a:r>
            <a:r>
              <a:rPr lang="en-US" baseline="0" dirty="0"/>
              <a:t> Core.   It used a new project format known as “</a:t>
            </a:r>
            <a:r>
              <a:rPr lang="en-US" baseline="0" dirty="0" err="1"/>
              <a:t>Project.JSON</a:t>
            </a:r>
            <a:r>
              <a:rPr lang="en-US" baseline="0" dirty="0"/>
              <a:t>” that ditched the XML nightmare that is the old CSPROJ format.  Instead was a new JSON based file that was actually human readable.  They went as far as calling it a “Release Candidate”.</a:t>
            </a:r>
          </a:p>
          <a:p>
            <a:endParaRPr lang="en-US" baseline="0" dirty="0"/>
          </a:p>
          <a:p>
            <a:r>
              <a:rPr lang="en-US" baseline="0" dirty="0"/>
              <a:t>And then they abandoned it and went back to XML based CSPROJ.  The internet got mad.</a:t>
            </a:r>
          </a:p>
          <a:p>
            <a:endParaRPr lang="en-US" baseline="0" dirty="0"/>
          </a:p>
          <a:p>
            <a:r>
              <a:rPr lang="en-US" baseline="0" dirty="0"/>
              <a:t>Somewhat lost in all the wailing and gnashing of teeth was the fact that the API for the test runners changed too.  And it changed dramatically.</a:t>
            </a:r>
          </a:p>
          <a:p>
            <a:endParaRPr lang="en-US" baseline="0" dirty="0"/>
          </a:p>
          <a:p>
            <a:r>
              <a:rPr lang="en-US" baseline="0" dirty="0"/>
              <a:t>Everyone had to rewrite their test adapters, and some frameworks, most significantly </a:t>
            </a:r>
            <a:r>
              <a:rPr lang="en-US" baseline="0" dirty="0" err="1"/>
              <a:t>Nunit</a:t>
            </a:r>
            <a:r>
              <a:rPr lang="en-US" baseline="0" dirty="0"/>
              <a:t>, are still struggling to catch up.</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4</a:t>
            </a:fld>
            <a:endParaRPr lang="en-US"/>
          </a:p>
        </p:txBody>
      </p:sp>
    </p:spTree>
    <p:extLst>
      <p:ext uri="{BB962C8B-B14F-4D97-AF65-F5344CB8AC3E}">
        <p14:creationId xmlns:p14="http://schemas.microsoft.com/office/powerpoint/2010/main" val="584806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I will create a new </a:t>
            </a:r>
            <a:r>
              <a:rPr lang="en-US" dirty="0" err="1"/>
              <a:t>xUnit</a:t>
            </a:r>
            <a:r>
              <a:rPr lang="en-US" baseline="0" dirty="0"/>
              <a:t> Test Project for an existing </a:t>
            </a:r>
            <a:r>
              <a:rPr lang="en-US" baseline="0" dirty="0" err="1"/>
              <a:t>ASP.Net</a:t>
            </a:r>
            <a:r>
              <a:rPr lang="en-US" baseline="0" dirty="0"/>
              <a:t> Core project, using Visual Studio.</a:t>
            </a:r>
          </a:p>
          <a:p>
            <a:endParaRPr lang="en-US" baseline="0" dirty="0"/>
          </a:p>
          <a:p>
            <a:r>
              <a:rPr lang="en-US" baseline="0" dirty="0"/>
              <a:t>We’ll look at the CSPROJ file that gets created and talk about the three main references: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Microsoft.NET.Test.Sdk</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xunit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xunit.runner.visualstudio</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 will then write an incredibly</a:t>
            </a:r>
            <a:r>
              <a:rPr lang="en-US" sz="1200" kern="1200" baseline="0" dirty="0">
                <a:solidFill>
                  <a:schemeClr val="tx1"/>
                </a:solidFill>
                <a:latin typeface="+mn-lt"/>
                <a:ea typeface="+mn-ea"/>
                <a:cs typeface="+mn-cs"/>
              </a:rPr>
              <a:t> short test to call the controller and assert a non-null result.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debug that test, mostly to show how the Test Explorer is still terrible.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also do the </a:t>
            </a:r>
            <a:r>
              <a:rPr lang="en-US" sz="1200" kern="1200" baseline="0" dirty="0" err="1">
                <a:solidFill>
                  <a:schemeClr val="tx1"/>
                </a:solidFill>
                <a:latin typeface="+mn-lt"/>
                <a:ea typeface="+mn-ea"/>
                <a:cs typeface="+mn-cs"/>
              </a:rPr>
              <a:t>commandline</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dotnet</a:t>
            </a:r>
            <a:r>
              <a:rPr lang="en-US" sz="1200" kern="1200" baseline="0" dirty="0">
                <a:solidFill>
                  <a:schemeClr val="tx1"/>
                </a:solidFill>
                <a:latin typeface="+mn-lt"/>
                <a:ea typeface="+mn-ea"/>
                <a:cs typeface="+mn-cs"/>
              </a:rPr>
              <a:t> test” command to see that tooling experience.</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5</a:t>
            </a:fld>
            <a:endParaRPr lang="en-US"/>
          </a:p>
        </p:txBody>
      </p:sp>
    </p:spTree>
    <p:extLst>
      <p:ext uri="{BB962C8B-B14F-4D97-AF65-F5344CB8AC3E}">
        <p14:creationId xmlns:p14="http://schemas.microsoft.com/office/powerpoint/2010/main" val="1537757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Injection is a fundamental part of how </a:t>
            </a:r>
            <a:r>
              <a:rPr lang="en-US" dirty="0" err="1"/>
              <a:t>ASP.Net</a:t>
            </a:r>
            <a:r>
              <a:rPr lang="en-US" baseline="0" dirty="0"/>
              <a:t> Core works.</a:t>
            </a:r>
            <a:endParaRPr lang="en-US" dirty="0"/>
          </a:p>
          <a:p>
            <a:endParaRPr lang="en-US" dirty="0"/>
          </a:p>
          <a:p>
            <a:r>
              <a:rPr lang="en-US" dirty="0"/>
              <a:t>The built</a:t>
            </a:r>
            <a:r>
              <a:rPr lang="en-US" baseline="0" dirty="0"/>
              <a:t> in DI Container (aka, Dependency Resolver) supports three lifetimes:</a:t>
            </a:r>
          </a:p>
          <a:p>
            <a:endParaRPr lang="en-US" baseline="0" dirty="0"/>
          </a:p>
          <a:p>
            <a:r>
              <a:rPr lang="en-US" baseline="0" dirty="0"/>
              <a:t>Types registered as “Transient” are created new each time they are requested.  If the processing of a single request called into three or four other classes, and they all had the same </a:t>
            </a:r>
            <a:r>
              <a:rPr lang="en-US" baseline="0" dirty="0" err="1"/>
              <a:t>IWhatever</a:t>
            </a:r>
            <a:r>
              <a:rPr lang="en-US" baseline="0" dirty="0"/>
              <a:t> as a dependency, each class would get a new and independent instance.</a:t>
            </a:r>
          </a:p>
          <a:p>
            <a:endParaRPr lang="en-US" baseline="0" dirty="0"/>
          </a:p>
          <a:p>
            <a:r>
              <a:rPr lang="en-US" baseline="0" dirty="0"/>
              <a:t>The Scoped lifetime ensures you get the same a new instance the first time the DI Container is asked for it, but each subsequent call returns that first instance </a:t>
            </a:r>
            <a:r>
              <a:rPr lang="en-US" b="1" baseline="0" dirty="0"/>
              <a:t>for the particular HTTP Request </a:t>
            </a:r>
            <a:r>
              <a:rPr lang="en-US" b="0" baseline="0" dirty="0"/>
              <a:t>only.</a:t>
            </a:r>
            <a:endParaRPr lang="en-US" baseline="0" dirty="0"/>
          </a:p>
          <a:p>
            <a:endParaRPr lang="en-US" baseline="0" dirty="0"/>
          </a:p>
          <a:p>
            <a:r>
              <a:rPr lang="en-US" baseline="0" dirty="0"/>
              <a:t>If you register a type as a Singleton, you only ever get one instance for the lifetime of the application.  When you register it you can either create that instance right then, or let the DI Container do it for you.</a:t>
            </a:r>
          </a:p>
        </p:txBody>
      </p:sp>
      <p:sp>
        <p:nvSpPr>
          <p:cNvPr id="4" name="Slide Number Placeholder 3"/>
          <p:cNvSpPr>
            <a:spLocks noGrp="1"/>
          </p:cNvSpPr>
          <p:nvPr>
            <p:ph type="sldNum" sz="quarter" idx="10"/>
          </p:nvPr>
        </p:nvSpPr>
        <p:spPr/>
        <p:txBody>
          <a:bodyPr/>
          <a:lstStyle/>
          <a:p>
            <a:fld id="{6849CAB4-F831-463A-A31C-A0B84792512F}" type="slidenum">
              <a:rPr lang="en-US" smtClean="0"/>
              <a:t>6</a:t>
            </a:fld>
            <a:endParaRPr lang="en-US"/>
          </a:p>
        </p:txBody>
      </p:sp>
    </p:spTree>
    <p:extLst>
      <p:ext uri="{BB962C8B-B14F-4D97-AF65-F5344CB8AC3E}">
        <p14:creationId xmlns:p14="http://schemas.microsoft.com/office/powerpoint/2010/main" val="340178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I will have an existing Controller</a:t>
            </a:r>
            <a:r>
              <a:rPr lang="en-US" baseline="0" dirty="0"/>
              <a:t>, an </a:t>
            </a:r>
            <a:r>
              <a:rPr lang="en-US" baseline="0" dirty="0" err="1"/>
              <a:t>IDataRepo</a:t>
            </a:r>
            <a:r>
              <a:rPr lang="en-US" baseline="0" dirty="0"/>
              <a:t> interface, and an </a:t>
            </a:r>
            <a:r>
              <a:rPr lang="en-US" baseline="0" dirty="0" err="1"/>
              <a:t>DateRepoCodeMock</a:t>
            </a:r>
            <a:r>
              <a:rPr lang="en-US" baseline="0" dirty="0"/>
              <a:t> class that implements </a:t>
            </a:r>
            <a:r>
              <a:rPr lang="en-US" baseline="0" dirty="0" err="1"/>
              <a:t>IDataRepo</a:t>
            </a:r>
            <a:r>
              <a:rPr lang="en-US" baseline="0" dirty="0"/>
              <a:t>.</a:t>
            </a:r>
          </a:p>
          <a:p>
            <a:endParaRPr lang="en-US" baseline="0" dirty="0"/>
          </a:p>
          <a:p>
            <a:r>
              <a:rPr lang="en-US" baseline="0" dirty="0"/>
              <a:t>Create an instance of that </a:t>
            </a:r>
            <a:r>
              <a:rPr lang="en-US" baseline="0" dirty="0" err="1"/>
              <a:t>DataRepoCodeMock</a:t>
            </a:r>
            <a:r>
              <a:rPr lang="en-US" baseline="0" dirty="0"/>
              <a:t>, inject it into the Controller, and Asserts the resulting GET actually used it.</a:t>
            </a:r>
          </a:p>
          <a:p>
            <a:endParaRPr lang="en-US" baseline="0" dirty="0"/>
          </a:p>
          <a:p>
            <a:r>
              <a:rPr lang="en-US" baseline="0" dirty="0"/>
              <a:t>Add a new Constructor for the Controller that includes the </a:t>
            </a:r>
            <a:r>
              <a:rPr lang="en-US" baseline="0" dirty="0" err="1"/>
              <a:t>IDataRepo</a:t>
            </a:r>
            <a:r>
              <a:rPr lang="en-US" baseline="0" dirty="0"/>
              <a:t> as a new dependency.</a:t>
            </a:r>
          </a:p>
          <a:p>
            <a:endParaRPr lang="en-US" baseline="0" dirty="0"/>
          </a:p>
          <a:p>
            <a:r>
              <a:rPr lang="en-US" baseline="0" dirty="0"/>
              <a:t>Write the line in the Controller that actually uses it.</a:t>
            </a:r>
          </a:p>
          <a:p>
            <a:endParaRPr lang="en-US" baseline="0" dirty="0"/>
          </a:p>
          <a:p>
            <a:r>
              <a:rPr lang="en-US" baseline="0" dirty="0"/>
              <a:t>Debug the test to prove it works.</a:t>
            </a:r>
          </a:p>
          <a:p>
            <a:endParaRPr lang="en-US" baseline="0" dirty="0"/>
          </a:p>
          <a:p>
            <a:r>
              <a:rPr lang="en-US" baseline="0" dirty="0"/>
              <a:t>Run the API to prove it fails (because I didn’t register up the dependency yet)</a:t>
            </a:r>
          </a:p>
          <a:p>
            <a:endParaRPr lang="en-US" baseline="0" dirty="0"/>
          </a:p>
          <a:p>
            <a:r>
              <a:rPr lang="en-US" baseline="0" dirty="0"/>
              <a:t>Register the dependency and prove the API works now.</a:t>
            </a:r>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7</a:t>
            </a:fld>
            <a:endParaRPr lang="en-US"/>
          </a:p>
        </p:txBody>
      </p:sp>
    </p:spTree>
    <p:extLst>
      <p:ext uri="{BB962C8B-B14F-4D97-AF65-F5344CB8AC3E}">
        <p14:creationId xmlns:p14="http://schemas.microsoft.com/office/powerpoint/2010/main" val="226780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real</a:t>
            </a:r>
            <a:r>
              <a:rPr lang="en-US" baseline="0" dirty="0"/>
              <a:t> DI, we can focus on just writing tests for the logic we actually want to test.  And all the other stuff is easily managed, either through mocks we create, or built in classes that effectively serve as code mocks for us.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has a huge impact on how we write</a:t>
            </a:r>
            <a:r>
              <a:rPr lang="en-US" baseline="0" dirty="0"/>
              <a:t> tests for our Controllers, the part of our App that is mostly directly in contact with the user.</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ASP.Net</a:t>
            </a:r>
            <a:r>
              <a:rPr lang="en-US" baseline="0" dirty="0"/>
              <a:t> 4.x, this was really hard.  The lack of interfaces made us write lots of wrapper classes, or sent us hunting down shady “abstractions” packages on </a:t>
            </a:r>
            <a:r>
              <a:rPr lang="en-US" baseline="0" dirty="0" err="1"/>
              <a:t>nuget</a:t>
            </a:r>
            <a:r>
              <a:rPr lang="en-US" baseline="0" dirty="0"/>
              <a:t>.  And that </a:t>
            </a:r>
            <a:r>
              <a:rPr lang="en-US" baseline="0" dirty="0" err="1"/>
              <a:t>WebForms</a:t>
            </a:r>
            <a:r>
              <a:rPr lang="en-US" baseline="0" dirty="0"/>
              <a:t> page lifecycle… forget it.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849CAB4-F831-463A-A31C-A0B84792512F}" type="slidenum">
              <a:rPr lang="en-US" smtClean="0"/>
              <a:t>8</a:t>
            </a:fld>
            <a:endParaRPr lang="en-US"/>
          </a:p>
        </p:txBody>
      </p:sp>
    </p:spTree>
    <p:extLst>
      <p:ext uri="{BB962C8B-B14F-4D97-AF65-F5344CB8AC3E}">
        <p14:creationId xmlns:p14="http://schemas.microsoft.com/office/powerpoint/2010/main" val="1557433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easy</a:t>
            </a:r>
            <a:r>
              <a:rPr lang="en-US" baseline="0" dirty="0"/>
              <a:t> it is to mock/stub </a:t>
            </a:r>
            <a:r>
              <a:rPr lang="en-US" baseline="0" dirty="0" err="1"/>
              <a:t>HTTPContext</a:t>
            </a:r>
            <a:r>
              <a:rPr lang="en-US" baseline="0" dirty="0"/>
              <a:t> type stuff now.</a:t>
            </a:r>
          </a:p>
          <a:p>
            <a:endParaRPr lang="en-US" dirty="0"/>
          </a:p>
          <a:p>
            <a:r>
              <a:rPr lang="en-US" dirty="0"/>
              <a:t>This will follow the prior</a:t>
            </a:r>
            <a:r>
              <a:rPr lang="en-US" baseline="0" dirty="0"/>
              <a:t> demo by introducing a second dependency, </a:t>
            </a:r>
            <a:r>
              <a:rPr lang="en-US" baseline="0" dirty="0" err="1"/>
              <a:t>IApiKeyValidator</a:t>
            </a:r>
            <a:endParaRPr lang="en-US" baseline="0" dirty="0"/>
          </a:p>
          <a:p>
            <a:endParaRPr lang="en-US" baseline="0" dirty="0"/>
          </a:p>
          <a:p>
            <a:r>
              <a:rPr lang="en-US" baseline="0" dirty="0"/>
              <a:t>Add to the test an example of how to set some Header values on the Request that is part of the Controller</a:t>
            </a:r>
          </a:p>
          <a:p>
            <a:endParaRPr lang="en-US" baseline="0" dirty="0"/>
          </a:p>
          <a:p>
            <a:r>
              <a:rPr lang="en-US" baseline="0" dirty="0"/>
              <a:t>Add the code to the controller to use it.</a:t>
            </a:r>
          </a:p>
          <a:p>
            <a:endParaRPr lang="en-US" baseline="0" dirty="0"/>
          </a:p>
          <a:p>
            <a:r>
              <a:rPr lang="en-US" baseline="0" dirty="0"/>
              <a:t>Debug the test to show it working</a:t>
            </a:r>
          </a:p>
          <a:p>
            <a:endParaRPr lang="en-US" baseline="0" dirty="0"/>
          </a:p>
          <a:p>
            <a:r>
              <a:rPr lang="en-US" baseline="0" dirty="0"/>
              <a:t>Show how I registered the new </a:t>
            </a:r>
            <a:r>
              <a:rPr lang="en-US" baseline="0" dirty="0" err="1"/>
              <a:t>IApiKey</a:t>
            </a:r>
            <a:r>
              <a:rPr lang="en-US" baseline="0" dirty="0"/>
              <a:t> validator with the DI Container</a:t>
            </a:r>
          </a:p>
          <a:p>
            <a:endParaRPr lang="en-US" baseline="0" dirty="0"/>
          </a:p>
          <a:p>
            <a:r>
              <a:rPr lang="en-US" baseline="0" dirty="0"/>
              <a:t>Demo the API to prove it works and does stuff with the header (probably by debugging)</a:t>
            </a:r>
          </a:p>
        </p:txBody>
      </p:sp>
      <p:sp>
        <p:nvSpPr>
          <p:cNvPr id="4" name="Slide Number Placeholder 3"/>
          <p:cNvSpPr>
            <a:spLocks noGrp="1"/>
          </p:cNvSpPr>
          <p:nvPr>
            <p:ph type="sldNum" sz="quarter" idx="10"/>
          </p:nvPr>
        </p:nvSpPr>
        <p:spPr/>
        <p:txBody>
          <a:bodyPr/>
          <a:lstStyle/>
          <a:p>
            <a:fld id="{6849CAB4-F831-463A-A31C-A0B84792512F}" type="slidenum">
              <a:rPr lang="en-US" smtClean="0"/>
              <a:t>9</a:t>
            </a:fld>
            <a:endParaRPr lang="en-US"/>
          </a:p>
        </p:txBody>
      </p:sp>
    </p:spTree>
    <p:extLst>
      <p:ext uri="{BB962C8B-B14F-4D97-AF65-F5344CB8AC3E}">
        <p14:creationId xmlns:p14="http://schemas.microsoft.com/office/powerpoint/2010/main" val="25899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8CDB45-DAE2-41FB-B964-24F07BBF250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B1C28-4005-4180-9FB7-A584B9C301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8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CDB45-DAE2-41FB-B964-24F07BBF250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80870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CDB45-DAE2-41FB-B964-24F07BBF250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206134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CDB45-DAE2-41FB-B964-24F07BBF250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360527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8CDB45-DAE2-41FB-B964-24F07BBF250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B1C28-4005-4180-9FB7-A584B9C301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29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CDB45-DAE2-41FB-B964-24F07BBF250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389695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CDB45-DAE2-41FB-B964-24F07BBF250F}"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91943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CDB45-DAE2-41FB-B964-24F07BBF250F}"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312460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8CDB45-DAE2-41FB-B964-24F07BBF250F}" type="datetimeFigureOut">
              <a:rPr lang="en-US" smtClean="0"/>
              <a:t>6/8/2017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150264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8CDB45-DAE2-41FB-B964-24F07BBF250F}" type="datetimeFigureOut">
              <a:rPr lang="en-US" smtClean="0"/>
              <a:t>6/8/2017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0B1C28-4005-4180-9FB7-A584B9C301CA}" type="slidenum">
              <a:rPr lang="en-US" smtClean="0"/>
              <a:t>‹#›</a:t>
            </a:fld>
            <a:endParaRPr lang="en-US"/>
          </a:p>
        </p:txBody>
      </p:sp>
    </p:spTree>
    <p:extLst>
      <p:ext uri="{BB962C8B-B14F-4D97-AF65-F5344CB8AC3E}">
        <p14:creationId xmlns:p14="http://schemas.microsoft.com/office/powerpoint/2010/main" val="244092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8CDB45-DAE2-41FB-B964-24F07BBF250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B1C28-4005-4180-9FB7-A584B9C301CA}" type="slidenum">
              <a:rPr lang="en-US" smtClean="0"/>
              <a:t>‹#›</a:t>
            </a:fld>
            <a:endParaRPr lang="en-US"/>
          </a:p>
        </p:txBody>
      </p:sp>
    </p:spTree>
    <p:extLst>
      <p:ext uri="{BB962C8B-B14F-4D97-AF65-F5344CB8AC3E}">
        <p14:creationId xmlns:p14="http://schemas.microsoft.com/office/powerpoint/2010/main" val="12309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8CDB45-DAE2-41FB-B964-24F07BBF250F}" type="datetimeFigureOut">
              <a:rPr lang="en-US" smtClean="0"/>
              <a:t>6/8/2017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0B1C28-4005-4180-9FB7-A584B9C301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194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core/testing/unit-testing-with-dotnet-test" TargetMode="External"/><Relationship Id="rId2" Type="http://schemas.openxmlformats.org/officeDocument/2006/relationships/hyperlink" Target="https://github.com/joegardnr/CodePaLOUsa"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testing/integration-te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Tests for </a:t>
            </a:r>
            <a:br>
              <a:rPr lang="en-US" dirty="0"/>
            </a:br>
            <a:r>
              <a:rPr lang="en-US" dirty="0" err="1"/>
              <a:t>ASP.Net</a:t>
            </a:r>
            <a:r>
              <a:rPr lang="en-US" dirty="0"/>
              <a:t> Core</a:t>
            </a:r>
          </a:p>
        </p:txBody>
      </p:sp>
      <p:sp>
        <p:nvSpPr>
          <p:cNvPr id="3" name="Subtitle 2"/>
          <p:cNvSpPr>
            <a:spLocks noGrp="1"/>
          </p:cNvSpPr>
          <p:nvPr>
            <p:ph type="subTitle" idx="1"/>
          </p:nvPr>
        </p:nvSpPr>
        <p:spPr/>
        <p:txBody>
          <a:bodyPr/>
          <a:lstStyle/>
          <a:p>
            <a:r>
              <a:rPr lang="en-US" dirty="0"/>
              <a:t>Joe Gardner - Software Developer – Clearent, LLC</a:t>
            </a:r>
          </a:p>
          <a:p>
            <a:r>
              <a:rPr lang="en-US" dirty="0"/>
              <a:t>https://github.com/joegardnr/CodePaLOUsa</a:t>
            </a:r>
            <a:endParaRPr lang="en-US" dirty="0"/>
          </a:p>
        </p:txBody>
      </p:sp>
    </p:spTree>
    <p:extLst>
      <p:ext uri="{BB962C8B-B14F-4D97-AF65-F5344CB8AC3E}">
        <p14:creationId xmlns:p14="http://schemas.microsoft.com/office/powerpoint/2010/main" val="80872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Validating Input</a:t>
            </a:r>
          </a:p>
        </p:txBody>
      </p:sp>
      <p:sp>
        <p:nvSpPr>
          <p:cNvPr id="5" name="Content Placeholder 4"/>
          <p:cNvSpPr>
            <a:spLocks noGrp="1"/>
          </p:cNvSpPr>
          <p:nvPr>
            <p:ph idx="1"/>
          </p:nvPr>
        </p:nvSpPr>
        <p:spPr/>
        <p:txBody>
          <a:bodyPr>
            <a:normAutofit/>
          </a:bodyPr>
          <a:lstStyle/>
          <a:p>
            <a:r>
              <a:rPr lang="en-US" sz="2800" dirty="0"/>
              <a:t>Default Controller Data Binding still understands </a:t>
            </a:r>
            <a:r>
              <a:rPr lang="en-US" sz="2400" dirty="0" err="1"/>
              <a:t>System.ComponentModel.DataAnnotations</a:t>
            </a:r>
            <a:r>
              <a:rPr lang="en-US" sz="2400" dirty="0"/>
              <a:t> </a:t>
            </a:r>
          </a:p>
          <a:p>
            <a:r>
              <a:rPr lang="en-US" sz="2800" dirty="0"/>
              <a:t>Model Binding happens </a:t>
            </a:r>
            <a:r>
              <a:rPr lang="en-US" sz="2800" b="1" u="sng" dirty="0"/>
              <a:t>BEFORE</a:t>
            </a:r>
            <a:r>
              <a:rPr lang="en-US" sz="2800" dirty="0"/>
              <a:t> the Controller Method is called</a:t>
            </a:r>
          </a:p>
          <a:p>
            <a:r>
              <a:rPr lang="en-US" sz="2800" dirty="0"/>
              <a:t>We can fake </a:t>
            </a:r>
            <a:r>
              <a:rPr lang="en-US" sz="2800" dirty="0" err="1"/>
              <a:t>ModelState</a:t>
            </a:r>
            <a:r>
              <a:rPr lang="en-US" sz="2800" dirty="0"/>
              <a:t> Errors it in our Unit Tests</a:t>
            </a:r>
          </a:p>
          <a:p>
            <a:endParaRPr lang="en-US" sz="2800" dirty="0"/>
          </a:p>
        </p:txBody>
      </p:sp>
      <p:pic>
        <p:nvPicPr>
          <p:cNvPr id="3076" name="Picture 4" descr="Exploits of a M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159" y="4269131"/>
            <a:ext cx="6343650"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876366" y="6488668"/>
            <a:ext cx="2315634" cy="369332"/>
          </a:xfrm>
          <a:prstGeom prst="rect">
            <a:avLst/>
          </a:prstGeom>
        </p:spPr>
        <p:txBody>
          <a:bodyPr wrap="none">
            <a:spAutoFit/>
          </a:bodyPr>
          <a:lstStyle/>
          <a:p>
            <a:r>
              <a:rPr lang="en-US" dirty="0"/>
              <a:t>https://xkcd.com/327/</a:t>
            </a:r>
          </a:p>
        </p:txBody>
      </p:sp>
      <p:sp>
        <p:nvSpPr>
          <p:cNvPr id="7" name="Rectangle 6"/>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92703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ModelState</a:t>
            </a:r>
            <a:endParaRPr lang="en-US" dirty="0"/>
          </a:p>
        </p:txBody>
      </p:sp>
      <p:sp>
        <p:nvSpPr>
          <p:cNvPr id="5" name="Text Placeholder 4"/>
          <p:cNvSpPr>
            <a:spLocks noGrp="1"/>
          </p:cNvSpPr>
          <p:nvPr>
            <p:ph type="body" idx="1"/>
          </p:nvPr>
        </p:nvSpPr>
        <p:spPr/>
        <p:txBody>
          <a:bodyPr/>
          <a:lstStyle/>
          <a:p>
            <a:r>
              <a:rPr lang="en-US" dirty="0" err="1"/>
              <a:t>DEMo</a:t>
            </a:r>
            <a:endParaRPr lang="en-US" dirty="0"/>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226826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TestServer</a:t>
            </a:r>
            <a:r>
              <a:rPr lang="en-US" dirty="0"/>
              <a:t> and Integration Tests</a:t>
            </a:r>
          </a:p>
        </p:txBody>
      </p:sp>
      <p:sp>
        <p:nvSpPr>
          <p:cNvPr id="3" name="Content Placeholder 2"/>
          <p:cNvSpPr>
            <a:spLocks noGrp="1"/>
          </p:cNvSpPr>
          <p:nvPr>
            <p:ph idx="1"/>
          </p:nvPr>
        </p:nvSpPr>
        <p:spPr/>
        <p:txBody>
          <a:bodyPr>
            <a:normAutofit/>
          </a:bodyPr>
          <a:lstStyle/>
          <a:p>
            <a:r>
              <a:rPr lang="en-US" sz="2800" dirty="0"/>
              <a:t>Part of the </a:t>
            </a:r>
            <a:r>
              <a:rPr lang="en-US" sz="2800" dirty="0" err="1"/>
              <a:t>Microsoft.AspNetCore.TestHost</a:t>
            </a:r>
            <a:r>
              <a:rPr lang="en-US" sz="2800" dirty="0"/>
              <a:t> </a:t>
            </a:r>
            <a:r>
              <a:rPr lang="en-US" sz="2800" dirty="0" err="1"/>
              <a:t>nuget</a:t>
            </a:r>
            <a:r>
              <a:rPr lang="en-US" sz="2800" dirty="0"/>
              <a:t> package</a:t>
            </a:r>
          </a:p>
          <a:p>
            <a:r>
              <a:rPr lang="en-US" sz="2800" dirty="0"/>
              <a:t>In Process Test Web Host for doing Integration Tests</a:t>
            </a:r>
          </a:p>
          <a:p>
            <a:r>
              <a:rPr lang="en-US" sz="2800" dirty="0"/>
              <a:t>Real HTTP Request testing, with full Model Binding, Routing, </a:t>
            </a:r>
            <a:r>
              <a:rPr lang="en-US" sz="2800" dirty="0" err="1"/>
              <a:t>etc</a:t>
            </a:r>
            <a:endParaRPr lang="en-US" sz="2800" dirty="0"/>
          </a:p>
          <a:p>
            <a:r>
              <a:rPr lang="en-US" sz="2800" dirty="0"/>
              <a:t>Fast execution</a:t>
            </a:r>
          </a:p>
          <a:p>
            <a:r>
              <a:rPr lang="en-US" sz="2800" dirty="0"/>
              <a:t>Debug across the HTTP Request Boundary</a:t>
            </a:r>
          </a:p>
          <a:p>
            <a:endParaRPr lang="en-US" sz="2800" dirty="0"/>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143842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&amp; </a:t>
            </a:r>
            <a:br>
              <a:rPr lang="en-US" dirty="0"/>
            </a:br>
            <a:r>
              <a:rPr lang="en-US" dirty="0"/>
              <a:t>“Hybrid” Tests</a:t>
            </a:r>
          </a:p>
        </p:txBody>
      </p:sp>
      <p:sp>
        <p:nvSpPr>
          <p:cNvPr id="5" name="Text Placeholder 4"/>
          <p:cNvSpPr>
            <a:spLocks noGrp="1"/>
          </p:cNvSpPr>
          <p:nvPr>
            <p:ph type="body" idx="1"/>
          </p:nvPr>
        </p:nvSpPr>
        <p:spPr/>
        <p:txBody>
          <a:bodyPr/>
          <a:lstStyle/>
          <a:p>
            <a:r>
              <a:rPr lang="en-US" dirty="0"/>
              <a:t>DEMO</a:t>
            </a:r>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74915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MVC?</a:t>
            </a:r>
          </a:p>
        </p:txBody>
      </p:sp>
      <p:sp>
        <p:nvSpPr>
          <p:cNvPr id="3" name="Content Placeholder 2"/>
          <p:cNvSpPr>
            <a:spLocks noGrp="1"/>
          </p:cNvSpPr>
          <p:nvPr>
            <p:ph sz="half" idx="1"/>
          </p:nvPr>
        </p:nvSpPr>
        <p:spPr/>
        <p:txBody>
          <a:bodyPr/>
          <a:lstStyle/>
          <a:p>
            <a:r>
              <a:rPr lang="en-US" sz="2800" dirty="0" err="1"/>
              <a:t>ASP.Net</a:t>
            </a:r>
            <a:r>
              <a:rPr lang="en-US" sz="2800" dirty="0"/>
              <a:t> Core unified MVC and </a:t>
            </a:r>
            <a:r>
              <a:rPr lang="en-US" sz="2800" dirty="0" err="1"/>
              <a:t>WebAPI</a:t>
            </a:r>
            <a:r>
              <a:rPr lang="en-US" sz="2800" dirty="0"/>
              <a:t> Controllers into a Single Implementation</a:t>
            </a:r>
          </a:p>
          <a:p>
            <a:r>
              <a:rPr lang="en-US" sz="2800" dirty="0"/>
              <a:t>That means the way you test them is unified now too</a:t>
            </a:r>
          </a:p>
          <a:p>
            <a:endParaRPr lang="en-US" dirty="0"/>
          </a:p>
        </p:txBody>
      </p:sp>
      <p:sp>
        <p:nvSpPr>
          <p:cNvPr id="4" name="Content Placeholder 3"/>
          <p:cNvSpPr>
            <a:spLocks noGrp="1"/>
          </p:cNvSpPr>
          <p:nvPr>
            <p:ph sz="half" idx="2"/>
          </p:nvPr>
        </p:nvSpPr>
        <p:spPr>
          <a:xfrm>
            <a:off x="6217919" y="1845735"/>
            <a:ext cx="5780491" cy="4023360"/>
          </a:xfrm>
        </p:spPr>
        <p:txBody>
          <a:bodyPr>
            <a:normAutofit/>
          </a:bodyPr>
          <a:lstStyle/>
          <a:p>
            <a:pPr>
              <a:spcBef>
                <a:spcPts val="0"/>
              </a:spcBef>
            </a:pP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HttpGet</a:t>
            </a:r>
            <a:r>
              <a:rPr lang="en-US" sz="1800" dirty="0">
                <a:solidFill>
                  <a:srgbClr val="000000"/>
                </a:solidFill>
                <a:latin typeface="Consolas" panose="020B0609020204030204" pitchFamily="49" charset="0"/>
              </a:rPr>
              <a:t>]</a:t>
            </a:r>
          </a:p>
          <a:p>
            <a:pPr>
              <a:spcBef>
                <a:spcPts val="0"/>
              </a:spcBef>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IActionResult</a:t>
            </a:r>
            <a:r>
              <a:rPr lang="en-US" sz="1800" dirty="0">
                <a:solidFill>
                  <a:srgbClr val="000000"/>
                </a:solidFill>
                <a:latin typeface="Consolas" panose="020B0609020204030204" pitchFamily="49" charset="0"/>
              </a:rPr>
              <a:t> Get() {</a:t>
            </a:r>
          </a:p>
          <a:p>
            <a:pPr>
              <a:spcBef>
                <a:spcPts val="0"/>
              </a:spcBef>
            </a:pP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allContacts</a:t>
            </a:r>
            <a:r>
              <a:rPr lang="en-US" sz="1800" dirty="0">
                <a:solidFill>
                  <a:srgbClr val="000000"/>
                </a:solidFill>
                <a:latin typeface="Consolas" panose="020B0609020204030204" pitchFamily="49" charset="0"/>
              </a:rPr>
              <a:t> = _</a:t>
            </a:r>
            <a:r>
              <a:rPr lang="en-US" sz="1800" dirty="0" err="1">
                <a:solidFill>
                  <a:srgbClr val="000000"/>
                </a:solidFill>
                <a:latin typeface="Consolas" panose="020B0609020204030204" pitchFamily="49" charset="0"/>
              </a:rPr>
              <a:t>repo.GetAllContacts</a:t>
            </a:r>
            <a:r>
              <a:rPr lang="en-US" sz="1800" dirty="0">
                <a:solidFill>
                  <a:srgbClr val="000000"/>
                </a:solidFill>
                <a:latin typeface="Consolas" panose="020B0609020204030204" pitchFamily="49" charset="0"/>
              </a:rPr>
              <a:t>();</a:t>
            </a:r>
          </a:p>
          <a:p>
            <a:pPr>
              <a:spcBef>
                <a:spcPts val="0"/>
              </a:spcBef>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Ok(</a:t>
            </a:r>
            <a:r>
              <a:rPr lang="en-US" sz="1800" dirty="0" err="1">
                <a:solidFill>
                  <a:srgbClr val="000000"/>
                </a:solidFill>
                <a:latin typeface="Consolas" panose="020B0609020204030204" pitchFamily="49" charset="0"/>
              </a:rPr>
              <a:t>allContacts</a:t>
            </a:r>
            <a:r>
              <a:rPr lang="en-US" sz="1800" dirty="0">
                <a:solidFill>
                  <a:srgbClr val="000000"/>
                </a:solidFill>
                <a:latin typeface="Consolas" panose="020B0609020204030204" pitchFamily="49" charset="0"/>
              </a:rPr>
              <a:t>);</a:t>
            </a:r>
          </a:p>
          <a:p>
            <a:pPr>
              <a:spcBef>
                <a:spcPts val="0"/>
              </a:spcBef>
            </a:pPr>
            <a:r>
              <a:rPr lang="en-US" sz="1800" dirty="0">
                <a:solidFill>
                  <a:srgbClr val="000000"/>
                </a:solidFill>
                <a:latin typeface="Consolas" panose="020B0609020204030204" pitchFamily="49" charset="0"/>
              </a:rPr>
              <a:t>}</a:t>
            </a:r>
          </a:p>
          <a:p>
            <a:pPr>
              <a:spcBef>
                <a:spcPts val="0"/>
              </a:spcBef>
            </a:pPr>
            <a:endParaRPr lang="en-US" sz="1800" dirty="0">
              <a:solidFill>
                <a:srgbClr val="000000"/>
              </a:solidFill>
              <a:latin typeface="Consolas" panose="020B0609020204030204" pitchFamily="49" charset="0"/>
            </a:endParaRPr>
          </a:p>
          <a:p>
            <a:pPr>
              <a:spcBef>
                <a:spcPts val="0"/>
              </a:spcBef>
            </a:pP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HttpGet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"view"</a:t>
            </a:r>
            <a:r>
              <a:rPr lang="en-US" sz="1800" dirty="0">
                <a:solidFill>
                  <a:srgbClr val="000000"/>
                </a:solidFill>
                <a:latin typeface="Consolas" panose="020B0609020204030204" pitchFamily="49" charset="0"/>
              </a:rPr>
              <a:t>)]</a:t>
            </a:r>
          </a:p>
          <a:p>
            <a:pPr>
              <a:spcBef>
                <a:spcPts val="0"/>
              </a:spcBef>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IActionResult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GetView</a:t>
            </a:r>
            <a:r>
              <a:rPr lang="en-US" sz="1800" dirty="0">
                <a:solidFill>
                  <a:srgbClr val="000000"/>
                </a:solidFill>
                <a:latin typeface="Consolas" panose="020B0609020204030204" pitchFamily="49" charset="0"/>
              </a:rPr>
              <a:t>() {</a:t>
            </a:r>
          </a:p>
          <a:p>
            <a:pPr>
              <a:spcBef>
                <a:spcPts val="0"/>
              </a:spcBef>
            </a:pP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allContacts</a:t>
            </a:r>
            <a:r>
              <a:rPr lang="en-US" sz="1800" dirty="0">
                <a:solidFill>
                  <a:srgbClr val="000000"/>
                </a:solidFill>
                <a:latin typeface="Consolas" panose="020B0609020204030204" pitchFamily="49" charset="0"/>
              </a:rPr>
              <a:t> = _</a:t>
            </a:r>
            <a:r>
              <a:rPr lang="en-US" sz="1800" dirty="0" err="1">
                <a:solidFill>
                  <a:srgbClr val="000000"/>
                </a:solidFill>
                <a:latin typeface="Consolas" panose="020B0609020204030204" pitchFamily="49" charset="0"/>
              </a:rPr>
              <a:t>repo.GetAllContacts</a:t>
            </a:r>
            <a:r>
              <a:rPr lang="en-US" sz="1800" dirty="0">
                <a:solidFill>
                  <a:srgbClr val="000000"/>
                </a:solidFill>
                <a:latin typeface="Consolas" panose="020B0609020204030204" pitchFamily="49" charset="0"/>
              </a:rPr>
              <a:t>();</a:t>
            </a:r>
          </a:p>
          <a:p>
            <a:pPr>
              <a:spcBef>
                <a:spcPts val="0"/>
              </a:spcBef>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View(</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ContactList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allContacts</a:t>
            </a:r>
            <a:r>
              <a:rPr lang="en-US" sz="1800" dirty="0">
                <a:solidFill>
                  <a:srgbClr val="000000"/>
                </a:solidFill>
                <a:latin typeface="Consolas" panose="020B0609020204030204" pitchFamily="49" charset="0"/>
              </a:rPr>
              <a:t>);</a:t>
            </a:r>
          </a:p>
          <a:p>
            <a:pPr>
              <a:spcBef>
                <a:spcPts val="0"/>
              </a:spcBef>
            </a:pPr>
            <a:r>
              <a:rPr lang="en-US" sz="1800" dirty="0">
                <a:solidFill>
                  <a:srgbClr val="000000"/>
                </a:solidFill>
                <a:latin typeface="Consolas" panose="020B0609020204030204" pitchFamily="49" charset="0"/>
              </a:rPr>
              <a:t>}</a:t>
            </a:r>
            <a:endParaRPr lang="en-US" sz="1800" dirty="0"/>
          </a:p>
          <a:p>
            <a:pPr>
              <a:spcBef>
                <a:spcPts val="0"/>
              </a:spcBef>
            </a:pPr>
            <a:endParaRPr lang="en-US" sz="1600" dirty="0"/>
          </a:p>
        </p:txBody>
      </p:sp>
      <p:sp>
        <p:nvSpPr>
          <p:cNvPr id="5" name="Rectangle 4"/>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139099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Text Placeholder 2"/>
          <p:cNvSpPr>
            <a:spLocks noGrp="1"/>
          </p:cNvSpPr>
          <p:nvPr>
            <p:ph type="body" idx="1"/>
          </p:nvPr>
        </p:nvSpPr>
        <p:spPr/>
        <p:txBody>
          <a:bodyPr/>
          <a:lstStyle/>
          <a:p>
            <a:r>
              <a:rPr lang="en-US" dirty="0"/>
              <a:t>DEMO</a:t>
            </a:r>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150516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234441"/>
          </a:xfrm>
        </p:spPr>
        <p:txBody>
          <a:bodyPr>
            <a:normAutofit fontScale="90000"/>
          </a:bodyPr>
          <a:lstStyle/>
          <a:p>
            <a:r>
              <a:rPr lang="en-US" dirty="0" err="1"/>
              <a:t>ASP.Net</a:t>
            </a:r>
            <a:r>
              <a:rPr lang="en-US" dirty="0"/>
              <a:t> Core</a:t>
            </a:r>
            <a:br>
              <a:rPr lang="en-US" dirty="0"/>
            </a:br>
            <a:r>
              <a:rPr lang="en-US" dirty="0" err="1"/>
              <a:t>.Net</a:t>
            </a:r>
            <a:r>
              <a:rPr lang="en-US" dirty="0"/>
              <a:t> Core</a:t>
            </a:r>
            <a:br>
              <a:rPr lang="en-US" dirty="0"/>
            </a:br>
            <a:r>
              <a:rPr lang="en-US" dirty="0" err="1"/>
              <a:t>.Net</a:t>
            </a:r>
            <a:r>
              <a:rPr lang="en-US" dirty="0"/>
              <a:t> Standard</a:t>
            </a:r>
          </a:p>
        </p:txBody>
      </p:sp>
      <p:pic>
        <p:nvPicPr>
          <p:cNvPr id="11"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7158" y="1609182"/>
            <a:ext cx="7871253" cy="4246792"/>
          </a:xfrm>
        </p:spPr>
      </p:pic>
      <p:sp>
        <p:nvSpPr>
          <p:cNvPr id="12" name="Text Placeholder 11"/>
          <p:cNvSpPr>
            <a:spLocks noGrp="1"/>
          </p:cNvSpPr>
          <p:nvPr>
            <p:ph type="body" sz="half" idx="2"/>
          </p:nvPr>
        </p:nvSpPr>
        <p:spPr>
          <a:xfrm>
            <a:off x="457200" y="1828800"/>
            <a:ext cx="3200400" cy="4476404"/>
          </a:xfrm>
        </p:spPr>
        <p:txBody>
          <a:bodyPr>
            <a:normAutofit lnSpcReduction="10000"/>
          </a:bodyPr>
          <a:lstStyle/>
          <a:p>
            <a:r>
              <a:rPr lang="en-US" sz="2000" dirty="0" err="1"/>
              <a:t>.Net</a:t>
            </a:r>
            <a:r>
              <a:rPr lang="en-US" sz="2000" dirty="0"/>
              <a:t> Core is a completely separate runtime from “Full Framework” on Windows</a:t>
            </a:r>
          </a:p>
          <a:p>
            <a:r>
              <a:rPr lang="en-US" sz="2000" dirty="0" err="1"/>
              <a:t>.Net</a:t>
            </a:r>
            <a:r>
              <a:rPr lang="en-US" sz="2000" dirty="0"/>
              <a:t> Standard is the bridge between the windows only “Full Framework” and the cross-platform “Core” framework</a:t>
            </a:r>
          </a:p>
          <a:p>
            <a:r>
              <a:rPr lang="en-US" sz="2000" dirty="0" err="1"/>
              <a:t>ASP.Net</a:t>
            </a:r>
            <a:r>
              <a:rPr lang="en-US" sz="2000" dirty="0"/>
              <a:t> Core </a:t>
            </a:r>
            <a:r>
              <a:rPr lang="en-US" sz="2000" b="1" dirty="0"/>
              <a:t>targets</a:t>
            </a:r>
            <a:r>
              <a:rPr lang="en-US" sz="2000" dirty="0"/>
              <a:t> </a:t>
            </a:r>
            <a:r>
              <a:rPr lang="en-US" sz="2000" dirty="0" err="1"/>
              <a:t>.Net</a:t>
            </a:r>
            <a:r>
              <a:rPr lang="en-US" sz="2000" dirty="0"/>
              <a:t> Standard, which means it </a:t>
            </a:r>
            <a:r>
              <a:rPr lang="en-US" sz="2000" b="1" dirty="0"/>
              <a:t>runs</a:t>
            </a:r>
            <a:r>
              <a:rPr lang="en-US" sz="2000" dirty="0"/>
              <a:t> on both runtimes</a:t>
            </a:r>
          </a:p>
          <a:p>
            <a:r>
              <a:rPr lang="en-US" sz="2000" dirty="0"/>
              <a:t>That may not be true forever.  MS wants </a:t>
            </a:r>
            <a:r>
              <a:rPr lang="en-US" sz="2000" dirty="0" err="1"/>
              <a:t>ASP.Net</a:t>
            </a:r>
            <a:r>
              <a:rPr lang="en-US" sz="2000" dirty="0"/>
              <a:t> core to be </a:t>
            </a:r>
            <a:r>
              <a:rPr lang="en-US" sz="2000" dirty="0" err="1"/>
              <a:t>.Net</a:t>
            </a:r>
            <a:r>
              <a:rPr lang="en-US" sz="2000" dirty="0"/>
              <a:t> Core only</a:t>
            </a:r>
          </a:p>
          <a:p>
            <a:endParaRPr lang="en-US" dirty="0"/>
          </a:p>
        </p:txBody>
      </p:sp>
    </p:spTree>
    <p:extLst>
      <p:ext uri="{BB962C8B-B14F-4D97-AF65-F5344CB8AC3E}">
        <p14:creationId xmlns:p14="http://schemas.microsoft.com/office/powerpoint/2010/main" val="100665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a Web Developer, what do I do?</a:t>
            </a:r>
          </a:p>
        </p:txBody>
      </p:sp>
      <p:sp>
        <p:nvSpPr>
          <p:cNvPr id="3" name="Content Placeholder 2"/>
          <p:cNvSpPr>
            <a:spLocks noGrp="1"/>
          </p:cNvSpPr>
          <p:nvPr>
            <p:ph idx="1"/>
          </p:nvPr>
        </p:nvSpPr>
        <p:spPr/>
        <p:txBody>
          <a:bodyPr>
            <a:normAutofit/>
          </a:bodyPr>
          <a:lstStyle/>
          <a:p>
            <a:r>
              <a:rPr lang="en-US" sz="2800" dirty="0"/>
              <a:t>Try to target </a:t>
            </a:r>
            <a:r>
              <a:rPr lang="en-US" sz="2800" dirty="0" err="1"/>
              <a:t>.Net</a:t>
            </a:r>
            <a:r>
              <a:rPr lang="en-US" sz="2800" dirty="0"/>
              <a:t> Core for your </a:t>
            </a:r>
            <a:r>
              <a:rPr lang="en-US" sz="2800" dirty="0" err="1"/>
              <a:t>ASP.Net</a:t>
            </a:r>
            <a:r>
              <a:rPr lang="en-US" sz="2800" dirty="0"/>
              <a:t> Core apps when possible</a:t>
            </a:r>
          </a:p>
          <a:p>
            <a:r>
              <a:rPr lang="en-US" sz="2800" dirty="0"/>
              <a:t>Identify any dependencies that cannot target </a:t>
            </a:r>
            <a:r>
              <a:rPr lang="en-US" sz="2800" dirty="0" err="1"/>
              <a:t>.Net</a:t>
            </a:r>
            <a:r>
              <a:rPr lang="en-US" sz="2800" dirty="0"/>
              <a:t> Standard and start planning to eliminate them</a:t>
            </a:r>
          </a:p>
          <a:p>
            <a:r>
              <a:rPr lang="en-US" sz="2800" dirty="0"/>
              <a:t>Use the ability to target 4.6.1 to port your existing </a:t>
            </a:r>
            <a:r>
              <a:rPr lang="en-US" sz="2800" dirty="0" err="1"/>
              <a:t>ASP.Net</a:t>
            </a:r>
            <a:r>
              <a:rPr lang="en-US" sz="2800" dirty="0"/>
              <a:t> applications in stages</a:t>
            </a:r>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97185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dirty="0"/>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24470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idx="1"/>
          </p:nvPr>
        </p:nvSpPr>
        <p:spPr/>
        <p:txBody>
          <a:bodyPr/>
          <a:lstStyle/>
          <a:p>
            <a:r>
              <a:rPr lang="en-US" dirty="0"/>
              <a:t>Slides and Demo Code</a:t>
            </a:r>
          </a:p>
          <a:p>
            <a:r>
              <a:rPr lang="en-US" dirty="0">
                <a:hlinkClick r:id="rId2"/>
              </a:rPr>
              <a:t>https://github.com/joegardnr/CodePaLOUsa</a:t>
            </a:r>
            <a:endParaRPr lang="en-US" dirty="0"/>
          </a:p>
          <a:p>
            <a:endParaRPr lang="en-US" dirty="0"/>
          </a:p>
          <a:p>
            <a:r>
              <a:rPr lang="en-US" dirty="0"/>
              <a:t>Official Microsoft Docs</a:t>
            </a:r>
          </a:p>
          <a:p>
            <a:r>
              <a:rPr lang="en-US" dirty="0">
                <a:hlinkClick r:id="rId3"/>
              </a:rPr>
              <a:t>https://docs.microsoft.com/en-us/dotnet/core/testing/unit-testing-with-dotnet-test</a:t>
            </a:r>
            <a:endParaRPr lang="en-US" dirty="0"/>
          </a:p>
          <a:p>
            <a:r>
              <a:rPr lang="en-US" dirty="0">
                <a:hlinkClick r:id="rId4"/>
              </a:rPr>
              <a:t>https://docs.microsoft.com/en-us/aspnet/core/testing/integration-testing</a:t>
            </a:r>
            <a:endParaRPr lang="en-US" dirty="0"/>
          </a:p>
          <a:p>
            <a:endParaRPr lang="en-US" dirty="0"/>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295278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ASP.Net</a:t>
            </a:r>
            <a:r>
              <a:rPr lang="en-US" dirty="0"/>
              <a:t> Core?</a:t>
            </a:r>
          </a:p>
        </p:txBody>
      </p:sp>
      <p:sp>
        <p:nvSpPr>
          <p:cNvPr id="3" name="Content Placeholder 2"/>
          <p:cNvSpPr>
            <a:spLocks noGrp="1"/>
          </p:cNvSpPr>
          <p:nvPr>
            <p:ph idx="1"/>
          </p:nvPr>
        </p:nvSpPr>
        <p:spPr/>
        <p:txBody>
          <a:bodyPr>
            <a:normAutofit/>
          </a:bodyPr>
          <a:lstStyle/>
          <a:p>
            <a:r>
              <a:rPr lang="en-US" sz="2800" dirty="0"/>
              <a:t>Microsoft’s All New, Next Generation Web Framework</a:t>
            </a:r>
          </a:p>
          <a:p>
            <a:r>
              <a:rPr lang="en-US" sz="2800" dirty="0"/>
              <a:t>Cross Platform / Targets .</a:t>
            </a:r>
            <a:r>
              <a:rPr lang="en-US" sz="2800" dirty="0" err="1"/>
              <a:t>NetStandard</a:t>
            </a:r>
            <a:r>
              <a:rPr lang="en-US" sz="2800" dirty="0"/>
              <a:t> (for now)</a:t>
            </a:r>
          </a:p>
          <a:p>
            <a:r>
              <a:rPr lang="en-US" sz="2800" dirty="0"/>
              <a:t>Unified MVC/Web API Controllers</a:t>
            </a:r>
          </a:p>
          <a:p>
            <a:r>
              <a:rPr lang="en-US" sz="2800" dirty="0"/>
              <a:t>No </a:t>
            </a:r>
            <a:r>
              <a:rPr lang="en-US" sz="2800" dirty="0" err="1"/>
              <a:t>WebForms</a:t>
            </a:r>
            <a:r>
              <a:rPr lang="en-US" sz="2800" dirty="0"/>
              <a:t> / </a:t>
            </a:r>
            <a:r>
              <a:rPr lang="en-US" sz="2800" dirty="0" err="1"/>
              <a:t>WebPages</a:t>
            </a:r>
            <a:endParaRPr lang="en-US" sz="2800" dirty="0"/>
          </a:p>
          <a:p>
            <a:r>
              <a:rPr lang="en-US" sz="2800" dirty="0"/>
              <a:t>No upgrade path from </a:t>
            </a:r>
            <a:r>
              <a:rPr lang="en-US" sz="2800" dirty="0" err="1"/>
              <a:t>ASP.Net</a:t>
            </a:r>
            <a:r>
              <a:rPr lang="en-US" sz="2800" dirty="0"/>
              <a:t> 4.x</a:t>
            </a:r>
          </a:p>
          <a:p>
            <a:endParaRPr lang="en-US" sz="2800" dirty="0"/>
          </a:p>
        </p:txBody>
      </p:sp>
      <p:pic>
        <p:nvPicPr>
          <p:cNvPr id="1028" name="Picture 4" descr="A cartoon-style drawing of three people sitting at a desk working on computers. There are clouds above them and three latops, one with the Windows logo, one with the Linux penguin, and the other with the text '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087" y="3442278"/>
            <a:ext cx="5715000" cy="2809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28898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a:t>
            </a:r>
            <a:r>
              <a:rPr lang="en-US" dirty="0" err="1"/>
              <a:t>ASP.Net</a:t>
            </a:r>
            <a:r>
              <a:rPr lang="en-US" dirty="0"/>
              <a:t> Core is Easy</a:t>
            </a:r>
          </a:p>
        </p:txBody>
      </p:sp>
      <p:sp>
        <p:nvSpPr>
          <p:cNvPr id="3" name="Content Placeholder 2"/>
          <p:cNvSpPr>
            <a:spLocks noGrp="1"/>
          </p:cNvSpPr>
          <p:nvPr>
            <p:ph idx="1"/>
          </p:nvPr>
        </p:nvSpPr>
        <p:spPr/>
        <p:txBody>
          <a:bodyPr>
            <a:normAutofit/>
          </a:bodyPr>
          <a:lstStyle/>
          <a:p>
            <a:r>
              <a:rPr lang="en-US" sz="2800" dirty="0"/>
              <a:t>Built in Dependency Injection makes everything Highly Testable</a:t>
            </a:r>
          </a:p>
          <a:p>
            <a:r>
              <a:rPr lang="en-US" sz="2800" dirty="0"/>
              <a:t>Fewer static classes and methods</a:t>
            </a:r>
          </a:p>
          <a:p>
            <a:r>
              <a:rPr lang="en-US" sz="2800" dirty="0"/>
              <a:t>Built in “Mocks” as part of the framework</a:t>
            </a:r>
          </a:p>
          <a:p>
            <a:endParaRPr lang="en-US" sz="2800" dirty="0"/>
          </a:p>
        </p:txBody>
      </p:sp>
      <p:graphicFrame>
        <p:nvGraphicFramePr>
          <p:cNvPr id="4" name="Diagram 3"/>
          <p:cNvGraphicFramePr/>
          <p:nvPr>
            <p:extLst>
              <p:ext uri="{D42A27DB-BD31-4B8C-83A1-F6EECF244321}">
                <p14:modId xmlns:p14="http://schemas.microsoft.com/office/powerpoint/2010/main" val="1949589743"/>
              </p:ext>
            </p:extLst>
          </p:nvPr>
        </p:nvGraphicFramePr>
        <p:xfrm>
          <a:off x="7253415" y="3089189"/>
          <a:ext cx="4599459" cy="2975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17182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2559"/>
            <a:ext cx="3200400" cy="1029810"/>
          </a:xfrm>
        </p:spPr>
        <p:txBody>
          <a:bodyPr/>
          <a:lstStyle/>
          <a:p>
            <a:r>
              <a:rPr lang="en-US" dirty="0"/>
              <a:t>About the Tooling…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8431" y="943445"/>
            <a:ext cx="7401698" cy="4727536"/>
          </a:xfrm>
        </p:spPr>
      </p:pic>
      <p:sp>
        <p:nvSpPr>
          <p:cNvPr id="3" name="Text Placeholder 2"/>
          <p:cNvSpPr>
            <a:spLocks noGrp="1"/>
          </p:cNvSpPr>
          <p:nvPr>
            <p:ph type="body" sz="half" idx="2"/>
          </p:nvPr>
        </p:nvSpPr>
        <p:spPr>
          <a:xfrm>
            <a:off x="457200" y="1878227"/>
            <a:ext cx="3564384" cy="4426977"/>
          </a:xfrm>
        </p:spPr>
        <p:txBody>
          <a:bodyPr/>
          <a:lstStyle/>
          <a:p>
            <a:r>
              <a:rPr lang="en-US" sz="2400" dirty="0"/>
              <a:t>Visual Studio 2015 tooling is abandoned</a:t>
            </a:r>
          </a:p>
          <a:p>
            <a:endParaRPr lang="en-US" sz="2400" dirty="0"/>
          </a:p>
          <a:p>
            <a:r>
              <a:rPr lang="en-US" sz="2400" dirty="0"/>
              <a:t>The </a:t>
            </a:r>
            <a:r>
              <a:rPr lang="en-US" sz="2400" dirty="0" err="1"/>
              <a:t>dotnet</a:t>
            </a:r>
            <a:r>
              <a:rPr lang="en-US" sz="2400" dirty="0"/>
              <a:t>-test-foo approach is abandoned</a:t>
            </a:r>
          </a:p>
          <a:p>
            <a:endParaRPr lang="en-US" sz="2400" dirty="0"/>
          </a:p>
          <a:p>
            <a:r>
              <a:rPr lang="en-US" sz="2400" dirty="0"/>
              <a:t>VS Test Adapters (</a:t>
            </a:r>
            <a:r>
              <a:rPr lang="en-US" sz="2400" dirty="0" err="1"/>
              <a:t>foo.runner.visualstudio</a:t>
            </a:r>
            <a:r>
              <a:rPr lang="en-US" sz="2400" dirty="0"/>
              <a:t>) is the supported tooling</a:t>
            </a:r>
          </a:p>
          <a:p>
            <a:endParaRPr lang="en-US" dirty="0"/>
          </a:p>
        </p:txBody>
      </p:sp>
    </p:spTree>
    <p:extLst>
      <p:ext uri="{BB962C8B-B14F-4D97-AF65-F5344CB8AC3E}">
        <p14:creationId xmlns:p14="http://schemas.microsoft.com/office/powerpoint/2010/main" val="103915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Tooling</a:t>
            </a:r>
          </a:p>
        </p:txBody>
      </p:sp>
      <p:sp>
        <p:nvSpPr>
          <p:cNvPr id="7" name="Text Placeholder 6"/>
          <p:cNvSpPr>
            <a:spLocks noGrp="1"/>
          </p:cNvSpPr>
          <p:nvPr>
            <p:ph type="body" idx="1"/>
          </p:nvPr>
        </p:nvSpPr>
        <p:spPr/>
        <p:txBody>
          <a:bodyPr/>
          <a:lstStyle/>
          <a:p>
            <a:r>
              <a:rPr lang="en-US" dirty="0"/>
              <a:t>DEMO</a:t>
            </a:r>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64168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Dependency Injection (DI)</a:t>
            </a:r>
          </a:p>
        </p:txBody>
      </p:sp>
      <p:sp>
        <p:nvSpPr>
          <p:cNvPr id="5" name="Content Placeholder 4"/>
          <p:cNvSpPr>
            <a:spLocks noGrp="1"/>
          </p:cNvSpPr>
          <p:nvPr>
            <p:ph idx="1"/>
          </p:nvPr>
        </p:nvSpPr>
        <p:spPr/>
        <p:txBody>
          <a:bodyPr>
            <a:normAutofit/>
          </a:bodyPr>
          <a:lstStyle/>
          <a:p>
            <a:r>
              <a:rPr lang="en-US" sz="2800" dirty="0"/>
              <a:t>Dependency Injection is a fundamental part of </a:t>
            </a:r>
            <a:r>
              <a:rPr lang="en-US" sz="2800" dirty="0" err="1"/>
              <a:t>ASP.Net</a:t>
            </a:r>
            <a:r>
              <a:rPr lang="en-US" sz="2800" dirty="0"/>
              <a:t> Core</a:t>
            </a:r>
          </a:p>
          <a:p>
            <a:r>
              <a:rPr lang="en-US" sz="2800" dirty="0"/>
              <a:t>Transient – New Instance each time it’s requested from the DI Container</a:t>
            </a:r>
          </a:p>
          <a:p>
            <a:r>
              <a:rPr lang="en-US" sz="2800" dirty="0"/>
              <a:t>Scoped – New Instance per </a:t>
            </a:r>
            <a:r>
              <a:rPr lang="en-US" sz="2800" dirty="0" err="1"/>
              <a:t>HTTPRequest</a:t>
            </a:r>
            <a:endParaRPr lang="en-US" sz="2800" dirty="0"/>
          </a:p>
          <a:p>
            <a:r>
              <a:rPr lang="en-US" sz="2800" dirty="0"/>
              <a:t>Singleton – Only One Instance per app lifetime</a:t>
            </a:r>
          </a:p>
          <a:p>
            <a:endParaRPr lang="en-US" sz="2800" dirty="0"/>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938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Dependency Injection</a:t>
            </a:r>
          </a:p>
        </p:txBody>
      </p:sp>
      <p:sp>
        <p:nvSpPr>
          <p:cNvPr id="5" name="Text Placeholder 4"/>
          <p:cNvSpPr>
            <a:spLocks noGrp="1"/>
          </p:cNvSpPr>
          <p:nvPr>
            <p:ph type="body" idx="1"/>
          </p:nvPr>
        </p:nvSpPr>
        <p:spPr/>
        <p:txBody>
          <a:bodyPr/>
          <a:lstStyle/>
          <a:p>
            <a:r>
              <a:rPr lang="en-US" dirty="0"/>
              <a:t>DEMO</a:t>
            </a:r>
            <a:endParaRPr lang="en-US" dirty="0"/>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86846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HTTP Context</a:t>
            </a:r>
          </a:p>
        </p:txBody>
      </p:sp>
      <p:sp>
        <p:nvSpPr>
          <p:cNvPr id="5" name="Content Placeholder 4"/>
          <p:cNvSpPr>
            <a:spLocks noGrp="1"/>
          </p:cNvSpPr>
          <p:nvPr>
            <p:ph idx="1"/>
          </p:nvPr>
        </p:nvSpPr>
        <p:spPr/>
        <p:txBody>
          <a:bodyPr>
            <a:normAutofit/>
          </a:bodyPr>
          <a:lstStyle/>
          <a:p>
            <a:r>
              <a:rPr lang="en-US" sz="2800" dirty="0"/>
              <a:t>Tests for Controllers can abstract away all the other “Request” stuff and focus on the actual logic we want to verify</a:t>
            </a:r>
          </a:p>
          <a:p>
            <a:r>
              <a:rPr lang="en-US" sz="2800" dirty="0"/>
              <a:t>No need for third party “abstractions” libraries, or convoluted “Wrapper” classes</a:t>
            </a:r>
          </a:p>
          <a:p>
            <a:endParaRPr lang="en-US" sz="2800" dirty="0"/>
          </a:p>
        </p:txBody>
      </p:sp>
      <p:sp>
        <p:nvSpPr>
          <p:cNvPr id="6" name="Rectangle 5"/>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308229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Dependecy</a:t>
            </a:r>
            <a:r>
              <a:rPr lang="en-US" dirty="0"/>
              <a:t> Injection</a:t>
            </a:r>
          </a:p>
        </p:txBody>
      </p:sp>
      <p:sp>
        <p:nvSpPr>
          <p:cNvPr id="3" name="Text Placeholder 2"/>
          <p:cNvSpPr>
            <a:spLocks noGrp="1"/>
          </p:cNvSpPr>
          <p:nvPr>
            <p:ph type="body" idx="1"/>
          </p:nvPr>
        </p:nvSpPr>
        <p:spPr/>
        <p:txBody>
          <a:bodyPr/>
          <a:lstStyle/>
          <a:p>
            <a:r>
              <a:rPr lang="en-US" dirty="0"/>
              <a:t>DEMO</a:t>
            </a:r>
          </a:p>
        </p:txBody>
      </p:sp>
      <p:sp>
        <p:nvSpPr>
          <p:cNvPr id="4" name="Rectangle 3"/>
          <p:cNvSpPr/>
          <p:nvPr/>
        </p:nvSpPr>
        <p:spPr>
          <a:xfrm>
            <a:off x="0" y="6488668"/>
            <a:ext cx="4354654" cy="369332"/>
          </a:xfrm>
          <a:prstGeom prst="rect">
            <a:avLst/>
          </a:prstGeom>
        </p:spPr>
        <p:txBody>
          <a:bodyPr wrap="none">
            <a:spAutoFit/>
          </a:bodyPr>
          <a:lstStyle/>
          <a:p>
            <a:r>
              <a:rPr lang="en-US" dirty="0"/>
              <a:t>https://github.com/joegardnr/CodePaLOUsa</a:t>
            </a:r>
            <a:endParaRPr lang="en-US" dirty="0"/>
          </a:p>
        </p:txBody>
      </p:sp>
    </p:spTree>
    <p:extLst>
      <p:ext uri="{BB962C8B-B14F-4D97-AF65-F5344CB8AC3E}">
        <p14:creationId xmlns:p14="http://schemas.microsoft.com/office/powerpoint/2010/main" val="20004595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4854</TotalTime>
  <Words>2707</Words>
  <Application>Microsoft Office PowerPoint</Application>
  <PresentationFormat>Widescreen</PresentationFormat>
  <Paragraphs>280</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Consolas</vt:lpstr>
      <vt:lpstr>Retrospect</vt:lpstr>
      <vt:lpstr>Writing Tests for  ASP.Net Core</vt:lpstr>
      <vt:lpstr>What is ASP.Net Core?</vt:lpstr>
      <vt:lpstr>Testing for ASP.Net Core is Easy</vt:lpstr>
      <vt:lpstr>About the Tooling…</vt:lpstr>
      <vt:lpstr>Tooling</vt:lpstr>
      <vt:lpstr>Dependency Injection (DI)</vt:lpstr>
      <vt:lpstr>Dependency Injection</vt:lpstr>
      <vt:lpstr>Testing HTTP Context</vt:lpstr>
      <vt:lpstr>More Dependecy Injection</vt:lpstr>
      <vt:lpstr>Validating Input</vt:lpstr>
      <vt:lpstr>ModelState</vt:lpstr>
      <vt:lpstr>TestServer and Integration Tests</vt:lpstr>
      <vt:lpstr>Integration &amp;  “Hybrid” Tests</vt:lpstr>
      <vt:lpstr>What about MVC?</vt:lpstr>
      <vt:lpstr>MVC</vt:lpstr>
      <vt:lpstr>ASP.Net Core .Net Core .Net Standard</vt:lpstr>
      <vt:lpstr>As a Web Developer, what do I do?</vt:lpstr>
      <vt:lpstr>QUESTIONS?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Tests for ASP.Net Core</dc:title>
  <dc:creator>Joe Gardner</dc:creator>
  <cp:lastModifiedBy>Joe Gardner</cp:lastModifiedBy>
  <cp:revision>70</cp:revision>
  <dcterms:created xsi:type="dcterms:W3CDTF">2017-05-29T23:27:31Z</dcterms:created>
  <dcterms:modified xsi:type="dcterms:W3CDTF">2017-06-09T01:43:53Z</dcterms:modified>
</cp:coreProperties>
</file>