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22"/>
  </p:notesMasterIdLst>
  <p:sldIdLst>
    <p:sldId id="256" r:id="rId2"/>
    <p:sldId id="257" r:id="rId3"/>
    <p:sldId id="259" r:id="rId4"/>
    <p:sldId id="276" r:id="rId5"/>
    <p:sldId id="285" r:id="rId6"/>
    <p:sldId id="277" r:id="rId7"/>
    <p:sldId id="270" r:id="rId8"/>
    <p:sldId id="266" r:id="rId9"/>
    <p:sldId id="264" r:id="rId10"/>
    <p:sldId id="280" r:id="rId11"/>
    <p:sldId id="279" r:id="rId12"/>
    <p:sldId id="282" r:id="rId13"/>
    <p:sldId id="283" r:id="rId14"/>
    <p:sldId id="286" r:id="rId15"/>
    <p:sldId id="284" r:id="rId16"/>
    <p:sldId id="287" r:id="rId17"/>
    <p:sldId id="288" r:id="rId18"/>
    <p:sldId id="291" r:id="rId19"/>
    <p:sldId id="289" r:id="rId20"/>
    <p:sldId id="29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388EC1-DE36-4B6D-A224-6F9C4EF5AD57}" v="90" dt="2018-12-28T20:14:19.8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06" autoAdjust="0"/>
    <p:restoredTop sz="94660"/>
  </p:normalViewPr>
  <p:slideViewPr>
    <p:cSldViewPr snapToGrid="0">
      <p:cViewPr varScale="1">
        <p:scale>
          <a:sx n="108" d="100"/>
          <a:sy n="108" d="100"/>
        </p:scale>
        <p:origin x="22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 Gardner" userId="54c59f1f-7f75-4703-8243-dc97041d061f" providerId="ADAL" clId="{FD388EC1-DE36-4B6D-A224-6F9C4EF5AD57}"/>
    <pc:docChg chg="modSld">
      <pc:chgData name="Joe Gardner" userId="54c59f1f-7f75-4703-8243-dc97041d061f" providerId="ADAL" clId="{FD388EC1-DE36-4B6D-A224-6F9C4EF5AD57}" dt="2019-01-16T15:40:21.691" v="34" actId="20577"/>
      <pc:docMkLst>
        <pc:docMk/>
      </pc:docMkLst>
      <pc:sldChg chg="modSp">
        <pc:chgData name="Joe Gardner" userId="54c59f1f-7f75-4703-8243-dc97041d061f" providerId="ADAL" clId="{FD388EC1-DE36-4B6D-A224-6F9C4EF5AD57}" dt="2019-01-16T15:40:21.691" v="34" actId="20577"/>
        <pc:sldMkLst>
          <pc:docMk/>
          <pc:sldMk cId="3755916378" sldId="256"/>
        </pc:sldMkLst>
        <pc:spChg chg="mod">
          <ac:chgData name="Joe Gardner" userId="54c59f1f-7f75-4703-8243-dc97041d061f" providerId="ADAL" clId="{FD388EC1-DE36-4B6D-A224-6F9C4EF5AD57}" dt="2019-01-16T15:40:21.691" v="34" actId="20577"/>
          <ac:spMkLst>
            <pc:docMk/>
            <pc:sldMk cId="3755916378" sldId="256"/>
            <ac:spMk id="3" creationId="{EFF1CAB2-8DE5-4B95-863F-D33C00CD505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57D03-6B1D-415B-8CDE-DE157993C910}" type="datetimeFigureOut">
              <a:rPr lang="en-US" smtClean="0"/>
              <a:t>10/6/2020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D70077-48F1-4696-BB92-CBD546BEF220}" type="slidenum">
              <a:rPr lang="en-US" smtClean="0"/>
              <a:t>‹#›</a:t>
            </a:fld>
            <a:endParaRPr lang="en-US"/>
          </a:p>
        </p:txBody>
      </p:sp>
    </p:spTree>
    <p:extLst>
      <p:ext uri="{BB962C8B-B14F-4D97-AF65-F5344CB8AC3E}">
        <p14:creationId xmlns:p14="http://schemas.microsoft.com/office/powerpoint/2010/main" val="2292768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Bad things happen to good systems. We want those good systems to recover when the inevitable failure happens. Systems that can recover from faults we call “resilient” systems.</a:t>
            </a:r>
          </a:p>
        </p:txBody>
      </p:sp>
      <p:sp>
        <p:nvSpPr>
          <p:cNvPr id="4" name="Slide Number Placeholder 3"/>
          <p:cNvSpPr>
            <a:spLocks noGrp="1"/>
          </p:cNvSpPr>
          <p:nvPr>
            <p:ph type="sldNum" sz="quarter" idx="5"/>
          </p:nvPr>
        </p:nvSpPr>
        <p:spPr/>
        <p:txBody>
          <a:bodyPr/>
          <a:lstStyle/>
          <a:p>
            <a:fld id="{A9D70077-48F1-4696-BB92-CBD546BEF220}" type="slidenum">
              <a:rPr lang="en-US" smtClean="0"/>
              <a:t>2</a:t>
            </a:fld>
            <a:endParaRPr lang="en-US"/>
          </a:p>
        </p:txBody>
      </p:sp>
    </p:spTree>
    <p:extLst>
      <p:ext uri="{BB962C8B-B14F-4D97-AF65-F5344CB8AC3E}">
        <p14:creationId xmlns:p14="http://schemas.microsoft.com/office/powerpoint/2010/main" val="3357489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doing today to handle faults? Nothing is not great, it puts all the responsibility on the Caller for recovery and provides you with little to no traceability.</a:t>
            </a:r>
          </a:p>
        </p:txBody>
      </p:sp>
      <p:sp>
        <p:nvSpPr>
          <p:cNvPr id="4" name="Slide Number Placeholder 3"/>
          <p:cNvSpPr>
            <a:spLocks noGrp="1"/>
          </p:cNvSpPr>
          <p:nvPr>
            <p:ph type="sldNum" sz="quarter" idx="5"/>
          </p:nvPr>
        </p:nvSpPr>
        <p:spPr/>
        <p:txBody>
          <a:bodyPr/>
          <a:lstStyle/>
          <a:p>
            <a:fld id="{A9D70077-48F1-4696-BB92-CBD546BEF220}" type="slidenum">
              <a:rPr lang="en-US" smtClean="0"/>
              <a:t>3</a:t>
            </a:fld>
            <a:endParaRPr lang="en-US"/>
          </a:p>
        </p:txBody>
      </p:sp>
    </p:spTree>
    <p:extLst>
      <p:ext uri="{BB962C8B-B14F-4D97-AF65-F5344CB8AC3E}">
        <p14:creationId xmlns:p14="http://schemas.microsoft.com/office/powerpoint/2010/main" val="3185918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doing today to handle faults? Nothing is not great, it puts all the responsibility on the Caller for recovery and provides you with little to no traceability.</a:t>
            </a:r>
          </a:p>
        </p:txBody>
      </p:sp>
      <p:sp>
        <p:nvSpPr>
          <p:cNvPr id="4" name="Slide Number Placeholder 3"/>
          <p:cNvSpPr>
            <a:spLocks noGrp="1"/>
          </p:cNvSpPr>
          <p:nvPr>
            <p:ph type="sldNum" sz="quarter" idx="5"/>
          </p:nvPr>
        </p:nvSpPr>
        <p:spPr/>
        <p:txBody>
          <a:bodyPr/>
          <a:lstStyle/>
          <a:p>
            <a:fld id="{A9D70077-48F1-4696-BB92-CBD546BEF220}" type="slidenum">
              <a:rPr lang="en-US" smtClean="0"/>
              <a:t>4</a:t>
            </a:fld>
            <a:endParaRPr lang="en-US"/>
          </a:p>
        </p:txBody>
      </p:sp>
    </p:spTree>
    <p:extLst>
      <p:ext uri="{BB962C8B-B14F-4D97-AF65-F5344CB8AC3E}">
        <p14:creationId xmlns:p14="http://schemas.microsoft.com/office/powerpoint/2010/main" val="3466732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doing today to handle faults? Nothing is not great, it puts all the responsibility on the Caller for recovery and provides you with little to no traceability.</a:t>
            </a:r>
          </a:p>
        </p:txBody>
      </p:sp>
      <p:sp>
        <p:nvSpPr>
          <p:cNvPr id="4" name="Slide Number Placeholder 3"/>
          <p:cNvSpPr>
            <a:spLocks noGrp="1"/>
          </p:cNvSpPr>
          <p:nvPr>
            <p:ph type="sldNum" sz="quarter" idx="5"/>
          </p:nvPr>
        </p:nvSpPr>
        <p:spPr/>
        <p:txBody>
          <a:bodyPr/>
          <a:lstStyle/>
          <a:p>
            <a:fld id="{A9D70077-48F1-4696-BB92-CBD546BEF220}" type="slidenum">
              <a:rPr lang="en-US" smtClean="0"/>
              <a:t>5</a:t>
            </a:fld>
            <a:endParaRPr lang="en-US"/>
          </a:p>
        </p:txBody>
      </p:sp>
    </p:spTree>
    <p:extLst>
      <p:ext uri="{BB962C8B-B14F-4D97-AF65-F5344CB8AC3E}">
        <p14:creationId xmlns:p14="http://schemas.microsoft.com/office/powerpoint/2010/main" val="1302183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Polly Project gives you a very clean library for doing all those fault tolerant strategies, in </a:t>
            </a:r>
            <a:r>
              <a:rPr lang="en-US"/>
              <a:t>whatever combinations you need.</a:t>
            </a:r>
          </a:p>
        </p:txBody>
      </p:sp>
      <p:sp>
        <p:nvSpPr>
          <p:cNvPr id="4" name="Slide Number Placeholder 3"/>
          <p:cNvSpPr>
            <a:spLocks noGrp="1"/>
          </p:cNvSpPr>
          <p:nvPr>
            <p:ph type="sldNum" sz="quarter" idx="5"/>
          </p:nvPr>
        </p:nvSpPr>
        <p:spPr/>
        <p:txBody>
          <a:bodyPr/>
          <a:lstStyle/>
          <a:p>
            <a:fld id="{A9D70077-48F1-4696-BB92-CBD546BEF220}" type="slidenum">
              <a:rPr lang="en-US" smtClean="0"/>
              <a:t>7</a:t>
            </a:fld>
            <a:endParaRPr lang="en-US"/>
          </a:p>
        </p:txBody>
      </p:sp>
    </p:spTree>
    <p:extLst>
      <p:ext uri="{BB962C8B-B14F-4D97-AF65-F5344CB8AC3E}">
        <p14:creationId xmlns:p14="http://schemas.microsoft.com/office/powerpoint/2010/main" val="1765428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start looking at approaches to address the errors, we need to set some ground rules. We assume the errors are external, transient, and not my fault.  Bugs internal to my service can be addressed through code fixes and better Unit Tests. But if I’m trying to insert into a database that doesn’t exist or have the wrong the base URI for a service, there isn’t much you can do to recover automatically.</a:t>
            </a:r>
          </a:p>
        </p:txBody>
      </p:sp>
      <p:sp>
        <p:nvSpPr>
          <p:cNvPr id="4" name="Slide Number Placeholder 3"/>
          <p:cNvSpPr>
            <a:spLocks noGrp="1"/>
          </p:cNvSpPr>
          <p:nvPr>
            <p:ph type="sldNum" sz="quarter" idx="5"/>
          </p:nvPr>
        </p:nvSpPr>
        <p:spPr/>
        <p:txBody>
          <a:bodyPr/>
          <a:lstStyle/>
          <a:p>
            <a:fld id="{A9D70077-48F1-4696-BB92-CBD546BEF220}" type="slidenum">
              <a:rPr lang="en-US" smtClean="0"/>
              <a:t>8</a:t>
            </a:fld>
            <a:endParaRPr lang="en-US"/>
          </a:p>
        </p:txBody>
      </p:sp>
    </p:spTree>
    <p:extLst>
      <p:ext uri="{BB962C8B-B14F-4D97-AF65-F5344CB8AC3E}">
        <p14:creationId xmlns:p14="http://schemas.microsoft.com/office/powerpoint/2010/main" val="2411188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agree that throwing an exception is not a great way to respond to errors from external systems.  So what should we do? We will use some pseudo code to talk about different approaches for handling faults. Then we will look at some pre-built libraries for </a:t>
            </a:r>
            <a:r>
              <a:rPr lang="en-US" dirty="0" err="1"/>
              <a:t>.Net</a:t>
            </a:r>
            <a:r>
              <a:rPr lang="en-US" dirty="0"/>
              <a:t> and Java that wrap up those approaches into a nice library that makes it easy to apply without having to write a ton of code.</a:t>
            </a:r>
          </a:p>
        </p:txBody>
      </p:sp>
      <p:sp>
        <p:nvSpPr>
          <p:cNvPr id="4" name="Slide Number Placeholder 3"/>
          <p:cNvSpPr>
            <a:spLocks noGrp="1"/>
          </p:cNvSpPr>
          <p:nvPr>
            <p:ph type="sldNum" sz="quarter" idx="5"/>
          </p:nvPr>
        </p:nvSpPr>
        <p:spPr/>
        <p:txBody>
          <a:bodyPr/>
          <a:lstStyle/>
          <a:p>
            <a:fld id="{A9D70077-48F1-4696-BB92-CBD546BEF220}" type="slidenum">
              <a:rPr lang="en-US" smtClean="0"/>
              <a:t>9</a:t>
            </a:fld>
            <a:endParaRPr lang="en-US"/>
          </a:p>
        </p:txBody>
      </p:sp>
    </p:spTree>
    <p:extLst>
      <p:ext uri="{BB962C8B-B14F-4D97-AF65-F5344CB8AC3E}">
        <p14:creationId xmlns:p14="http://schemas.microsoft.com/office/powerpoint/2010/main" val="538965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that subtitle made you think of Captain Planet, we can totally be friends.</a:t>
            </a:r>
          </a:p>
        </p:txBody>
      </p:sp>
      <p:sp>
        <p:nvSpPr>
          <p:cNvPr id="4" name="Slide Number Placeholder 3"/>
          <p:cNvSpPr>
            <a:spLocks noGrp="1"/>
          </p:cNvSpPr>
          <p:nvPr>
            <p:ph type="sldNum" sz="quarter" idx="5"/>
          </p:nvPr>
        </p:nvSpPr>
        <p:spPr/>
        <p:txBody>
          <a:bodyPr/>
          <a:lstStyle/>
          <a:p>
            <a:fld id="{A9D70077-48F1-4696-BB92-CBD546BEF220}" type="slidenum">
              <a:rPr lang="en-US" smtClean="0"/>
              <a:t>12</a:t>
            </a:fld>
            <a:endParaRPr lang="en-US"/>
          </a:p>
        </p:txBody>
      </p:sp>
    </p:spTree>
    <p:extLst>
      <p:ext uri="{BB962C8B-B14F-4D97-AF65-F5344CB8AC3E}">
        <p14:creationId xmlns:p14="http://schemas.microsoft.com/office/powerpoint/2010/main" val="897554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277FD4-6F62-4072-884E-53BD33EE21AD}" type="datetime1">
              <a:rPr lang="en-US" smtClean="0"/>
              <a:t>10/6/2020</a:t>
            </a:fld>
            <a:endParaRPr lang="en-US"/>
          </a:p>
        </p:txBody>
      </p:sp>
      <p:sp>
        <p:nvSpPr>
          <p:cNvPr id="5" name="Footer Placeholder 4"/>
          <p:cNvSpPr>
            <a:spLocks noGrp="1"/>
          </p:cNvSpPr>
          <p:nvPr>
            <p:ph type="ftr" sz="quarter" idx="11"/>
          </p:nvPr>
        </p:nvSpPr>
        <p:spPr/>
        <p:txBody>
          <a:bodyPr/>
          <a:lstStyle/>
          <a:p>
            <a:r>
              <a:rPr lang="en-US"/>
              <a:t>https://github.com/joegardnr/ResilientFaultTolerance</a:t>
            </a:r>
            <a:endParaRPr lang="en-US" dirty="0"/>
          </a:p>
        </p:txBody>
      </p:sp>
      <p:sp>
        <p:nvSpPr>
          <p:cNvPr id="6" name="Slide Number Placeholder 5"/>
          <p:cNvSpPr>
            <a:spLocks noGrp="1"/>
          </p:cNvSpPr>
          <p:nvPr>
            <p:ph type="sldNum" sz="quarter" idx="12"/>
          </p:nvPr>
        </p:nvSpPr>
        <p:spPr/>
        <p:txBody>
          <a:bodyPr/>
          <a:lstStyle/>
          <a:p>
            <a:fld id="{A2C3E702-434F-49C8-8892-92BB806D9BB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709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90232B-CE5B-4328-A9C3-2A24ED0D12D6}" type="datetime1">
              <a:rPr lang="en-US" smtClean="0"/>
              <a:t>10/6/2020</a:t>
            </a:fld>
            <a:endParaRPr lang="en-US"/>
          </a:p>
        </p:txBody>
      </p:sp>
      <p:sp>
        <p:nvSpPr>
          <p:cNvPr id="5" name="Footer Placeholder 4"/>
          <p:cNvSpPr>
            <a:spLocks noGrp="1"/>
          </p:cNvSpPr>
          <p:nvPr>
            <p:ph type="ftr" sz="quarter" idx="11"/>
          </p:nvPr>
        </p:nvSpPr>
        <p:spPr/>
        <p:txBody>
          <a:bodyPr/>
          <a:lstStyle/>
          <a:p>
            <a:r>
              <a:rPr lang="en-US"/>
              <a:t>https://github.com/joegardnr/ResilientFaultTolerance</a:t>
            </a:r>
          </a:p>
        </p:txBody>
      </p:sp>
      <p:sp>
        <p:nvSpPr>
          <p:cNvPr id="6" name="Slide Number Placeholder 5"/>
          <p:cNvSpPr>
            <a:spLocks noGrp="1"/>
          </p:cNvSpPr>
          <p:nvPr>
            <p:ph type="sldNum" sz="quarter" idx="12"/>
          </p:nvPr>
        </p:nvSpPr>
        <p:spPr/>
        <p:txBody>
          <a:bodyPr/>
          <a:lstStyle/>
          <a:p>
            <a:fld id="{A2C3E702-434F-49C8-8892-92BB806D9BB8}" type="slidenum">
              <a:rPr lang="en-US" smtClean="0"/>
              <a:t>‹#›</a:t>
            </a:fld>
            <a:endParaRPr lang="en-US"/>
          </a:p>
        </p:txBody>
      </p:sp>
    </p:spTree>
    <p:extLst>
      <p:ext uri="{BB962C8B-B14F-4D97-AF65-F5344CB8AC3E}">
        <p14:creationId xmlns:p14="http://schemas.microsoft.com/office/powerpoint/2010/main" val="277775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92B229-45C0-460C-A040-33377D746229}" type="datetime1">
              <a:rPr lang="en-US" smtClean="0"/>
              <a:t>10/6/2020</a:t>
            </a:fld>
            <a:endParaRPr lang="en-US"/>
          </a:p>
        </p:txBody>
      </p:sp>
      <p:sp>
        <p:nvSpPr>
          <p:cNvPr id="5" name="Footer Placeholder 4"/>
          <p:cNvSpPr>
            <a:spLocks noGrp="1"/>
          </p:cNvSpPr>
          <p:nvPr>
            <p:ph type="ftr" sz="quarter" idx="11"/>
          </p:nvPr>
        </p:nvSpPr>
        <p:spPr/>
        <p:txBody>
          <a:bodyPr/>
          <a:lstStyle/>
          <a:p>
            <a:r>
              <a:rPr lang="en-US"/>
              <a:t>https://github.com/joegardnr/ResilientFaultTolerance</a:t>
            </a:r>
          </a:p>
        </p:txBody>
      </p:sp>
      <p:sp>
        <p:nvSpPr>
          <p:cNvPr id="6" name="Slide Number Placeholder 5"/>
          <p:cNvSpPr>
            <a:spLocks noGrp="1"/>
          </p:cNvSpPr>
          <p:nvPr>
            <p:ph type="sldNum" sz="quarter" idx="12"/>
          </p:nvPr>
        </p:nvSpPr>
        <p:spPr/>
        <p:txBody>
          <a:bodyPr/>
          <a:lstStyle/>
          <a:p>
            <a:fld id="{A2C3E702-434F-49C8-8892-92BB806D9BB8}" type="slidenum">
              <a:rPr lang="en-US" smtClean="0"/>
              <a:t>‹#›</a:t>
            </a:fld>
            <a:endParaRPr lang="en-US"/>
          </a:p>
        </p:txBody>
      </p:sp>
    </p:spTree>
    <p:extLst>
      <p:ext uri="{BB962C8B-B14F-4D97-AF65-F5344CB8AC3E}">
        <p14:creationId xmlns:p14="http://schemas.microsoft.com/office/powerpoint/2010/main" val="486517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F38E7-9941-4203-A261-C009CBCCF38D}" type="datetime1">
              <a:rPr lang="en-US" smtClean="0"/>
              <a:t>10/6/2020</a:t>
            </a:fld>
            <a:endParaRPr lang="en-US"/>
          </a:p>
        </p:txBody>
      </p:sp>
      <p:sp>
        <p:nvSpPr>
          <p:cNvPr id="5" name="Footer Placeholder 4"/>
          <p:cNvSpPr>
            <a:spLocks noGrp="1"/>
          </p:cNvSpPr>
          <p:nvPr>
            <p:ph type="ftr" sz="quarter" idx="11"/>
          </p:nvPr>
        </p:nvSpPr>
        <p:spPr/>
        <p:txBody>
          <a:bodyPr/>
          <a:lstStyle/>
          <a:p>
            <a:r>
              <a:rPr lang="en-US" dirty="0"/>
              <a:t>https://github.com/joegardnr/ResilientFaultTolerance</a:t>
            </a:r>
          </a:p>
        </p:txBody>
      </p:sp>
      <p:sp>
        <p:nvSpPr>
          <p:cNvPr id="6" name="Slide Number Placeholder 5"/>
          <p:cNvSpPr>
            <a:spLocks noGrp="1"/>
          </p:cNvSpPr>
          <p:nvPr>
            <p:ph type="sldNum" sz="quarter" idx="12"/>
          </p:nvPr>
        </p:nvSpPr>
        <p:spPr/>
        <p:txBody>
          <a:bodyPr/>
          <a:lstStyle/>
          <a:p>
            <a:fld id="{A2C3E702-434F-49C8-8892-92BB806D9BB8}" type="slidenum">
              <a:rPr lang="en-US" smtClean="0"/>
              <a:t>‹#›</a:t>
            </a:fld>
            <a:endParaRPr lang="en-US"/>
          </a:p>
        </p:txBody>
      </p:sp>
    </p:spTree>
    <p:extLst>
      <p:ext uri="{BB962C8B-B14F-4D97-AF65-F5344CB8AC3E}">
        <p14:creationId xmlns:p14="http://schemas.microsoft.com/office/powerpoint/2010/main" val="3080894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CF51F0-00A5-4A4C-921E-AC201FC6896E}" type="datetime1">
              <a:rPr lang="en-US" smtClean="0"/>
              <a:t>10/6/2020</a:t>
            </a:fld>
            <a:endParaRPr lang="en-US"/>
          </a:p>
        </p:txBody>
      </p:sp>
      <p:sp>
        <p:nvSpPr>
          <p:cNvPr id="5" name="Footer Placeholder 4"/>
          <p:cNvSpPr>
            <a:spLocks noGrp="1"/>
          </p:cNvSpPr>
          <p:nvPr>
            <p:ph type="ftr" sz="quarter" idx="11"/>
          </p:nvPr>
        </p:nvSpPr>
        <p:spPr/>
        <p:txBody>
          <a:bodyPr/>
          <a:lstStyle/>
          <a:p>
            <a:r>
              <a:rPr lang="en-US"/>
              <a:t>https://github.com/joegardnr/ResilientFaultTolerance</a:t>
            </a:r>
          </a:p>
        </p:txBody>
      </p:sp>
      <p:sp>
        <p:nvSpPr>
          <p:cNvPr id="6" name="Slide Number Placeholder 5"/>
          <p:cNvSpPr>
            <a:spLocks noGrp="1"/>
          </p:cNvSpPr>
          <p:nvPr>
            <p:ph type="sldNum" sz="quarter" idx="12"/>
          </p:nvPr>
        </p:nvSpPr>
        <p:spPr/>
        <p:txBody>
          <a:bodyPr/>
          <a:lstStyle/>
          <a:p>
            <a:fld id="{A2C3E702-434F-49C8-8892-92BB806D9BB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98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B2874E-DDE8-4CE4-9506-11F6EE6A859B}" type="datetime1">
              <a:rPr lang="en-US" smtClean="0"/>
              <a:t>10/6/2020</a:t>
            </a:fld>
            <a:endParaRPr lang="en-US"/>
          </a:p>
        </p:txBody>
      </p:sp>
      <p:sp>
        <p:nvSpPr>
          <p:cNvPr id="6" name="Footer Placeholder 5"/>
          <p:cNvSpPr>
            <a:spLocks noGrp="1"/>
          </p:cNvSpPr>
          <p:nvPr>
            <p:ph type="ftr" sz="quarter" idx="11"/>
          </p:nvPr>
        </p:nvSpPr>
        <p:spPr/>
        <p:txBody>
          <a:bodyPr/>
          <a:lstStyle/>
          <a:p>
            <a:r>
              <a:rPr lang="en-US"/>
              <a:t>https://github.com/joegardnr/ResilientFaultTolerance</a:t>
            </a:r>
          </a:p>
        </p:txBody>
      </p:sp>
      <p:sp>
        <p:nvSpPr>
          <p:cNvPr id="7" name="Slide Number Placeholder 6"/>
          <p:cNvSpPr>
            <a:spLocks noGrp="1"/>
          </p:cNvSpPr>
          <p:nvPr>
            <p:ph type="sldNum" sz="quarter" idx="12"/>
          </p:nvPr>
        </p:nvSpPr>
        <p:spPr/>
        <p:txBody>
          <a:bodyPr/>
          <a:lstStyle/>
          <a:p>
            <a:fld id="{A2C3E702-434F-49C8-8892-92BB806D9BB8}" type="slidenum">
              <a:rPr lang="en-US" smtClean="0"/>
              <a:t>‹#›</a:t>
            </a:fld>
            <a:endParaRPr lang="en-US"/>
          </a:p>
        </p:txBody>
      </p:sp>
    </p:spTree>
    <p:extLst>
      <p:ext uri="{BB962C8B-B14F-4D97-AF65-F5344CB8AC3E}">
        <p14:creationId xmlns:p14="http://schemas.microsoft.com/office/powerpoint/2010/main" val="4141881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D68EF0-BF8F-4E3C-9C05-745CC29F35F6}" type="datetime1">
              <a:rPr lang="en-US" smtClean="0"/>
              <a:t>10/6/2020</a:t>
            </a:fld>
            <a:endParaRPr lang="en-US"/>
          </a:p>
        </p:txBody>
      </p:sp>
      <p:sp>
        <p:nvSpPr>
          <p:cNvPr id="8" name="Footer Placeholder 7"/>
          <p:cNvSpPr>
            <a:spLocks noGrp="1"/>
          </p:cNvSpPr>
          <p:nvPr>
            <p:ph type="ftr" sz="quarter" idx="11"/>
          </p:nvPr>
        </p:nvSpPr>
        <p:spPr/>
        <p:txBody>
          <a:bodyPr/>
          <a:lstStyle/>
          <a:p>
            <a:r>
              <a:rPr lang="en-US"/>
              <a:t>https://github.com/joegardnr/ResilientFaultTolerance</a:t>
            </a:r>
          </a:p>
        </p:txBody>
      </p:sp>
      <p:sp>
        <p:nvSpPr>
          <p:cNvPr id="9" name="Slide Number Placeholder 8"/>
          <p:cNvSpPr>
            <a:spLocks noGrp="1"/>
          </p:cNvSpPr>
          <p:nvPr>
            <p:ph type="sldNum" sz="quarter" idx="12"/>
          </p:nvPr>
        </p:nvSpPr>
        <p:spPr/>
        <p:txBody>
          <a:bodyPr/>
          <a:lstStyle/>
          <a:p>
            <a:fld id="{A2C3E702-434F-49C8-8892-92BB806D9BB8}" type="slidenum">
              <a:rPr lang="en-US" smtClean="0"/>
              <a:t>‹#›</a:t>
            </a:fld>
            <a:endParaRPr lang="en-US"/>
          </a:p>
        </p:txBody>
      </p:sp>
    </p:spTree>
    <p:extLst>
      <p:ext uri="{BB962C8B-B14F-4D97-AF65-F5344CB8AC3E}">
        <p14:creationId xmlns:p14="http://schemas.microsoft.com/office/powerpoint/2010/main" val="2704962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7C0380-A3C3-474B-ABAB-1F42FF55D86B}" type="datetime1">
              <a:rPr lang="en-US" smtClean="0"/>
              <a:t>10/6/2020</a:t>
            </a:fld>
            <a:endParaRPr lang="en-US"/>
          </a:p>
        </p:txBody>
      </p:sp>
      <p:sp>
        <p:nvSpPr>
          <p:cNvPr id="4" name="Footer Placeholder 3"/>
          <p:cNvSpPr>
            <a:spLocks noGrp="1"/>
          </p:cNvSpPr>
          <p:nvPr>
            <p:ph type="ftr" sz="quarter" idx="11"/>
          </p:nvPr>
        </p:nvSpPr>
        <p:spPr/>
        <p:txBody>
          <a:bodyPr/>
          <a:lstStyle/>
          <a:p>
            <a:r>
              <a:rPr lang="en-US"/>
              <a:t>https://github.com/joegardnr/ResilientFaultTolerance</a:t>
            </a:r>
          </a:p>
        </p:txBody>
      </p:sp>
      <p:sp>
        <p:nvSpPr>
          <p:cNvPr id="5" name="Slide Number Placeholder 4"/>
          <p:cNvSpPr>
            <a:spLocks noGrp="1"/>
          </p:cNvSpPr>
          <p:nvPr>
            <p:ph type="sldNum" sz="quarter" idx="12"/>
          </p:nvPr>
        </p:nvSpPr>
        <p:spPr/>
        <p:txBody>
          <a:bodyPr/>
          <a:lstStyle/>
          <a:p>
            <a:fld id="{A2C3E702-434F-49C8-8892-92BB806D9BB8}" type="slidenum">
              <a:rPr lang="en-US" smtClean="0"/>
              <a:t>‹#›</a:t>
            </a:fld>
            <a:endParaRPr lang="en-US"/>
          </a:p>
        </p:txBody>
      </p:sp>
    </p:spTree>
    <p:extLst>
      <p:ext uri="{BB962C8B-B14F-4D97-AF65-F5344CB8AC3E}">
        <p14:creationId xmlns:p14="http://schemas.microsoft.com/office/powerpoint/2010/main" val="833178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885D81-B49B-4A1F-A46B-3FA8860DE8E3}" type="datetime1">
              <a:rPr lang="en-US" smtClean="0"/>
              <a:t>10/6/2020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https://github.com/joegardnr/ResilientFaultTolerance</a:t>
            </a:r>
          </a:p>
        </p:txBody>
      </p:sp>
      <p:sp>
        <p:nvSpPr>
          <p:cNvPr id="9" name="Slide Number Placeholder 8"/>
          <p:cNvSpPr>
            <a:spLocks noGrp="1"/>
          </p:cNvSpPr>
          <p:nvPr>
            <p:ph type="sldNum" sz="quarter" idx="12"/>
          </p:nvPr>
        </p:nvSpPr>
        <p:spPr/>
        <p:txBody>
          <a:bodyPr/>
          <a:lstStyle/>
          <a:p>
            <a:fld id="{A2C3E702-434F-49C8-8892-92BB806D9BB8}" type="slidenum">
              <a:rPr lang="en-US" smtClean="0"/>
              <a:t>‹#›</a:t>
            </a:fld>
            <a:endParaRPr lang="en-US"/>
          </a:p>
        </p:txBody>
      </p:sp>
    </p:spTree>
    <p:extLst>
      <p:ext uri="{BB962C8B-B14F-4D97-AF65-F5344CB8AC3E}">
        <p14:creationId xmlns:p14="http://schemas.microsoft.com/office/powerpoint/2010/main" val="613816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E003DDC-C3D7-4B7E-9D6E-6FE1E60E6CD6}" type="datetime1">
              <a:rPr lang="en-US" smtClean="0"/>
              <a:t>10/6/2020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https://github.com/joegardnr/ResilientFaultTolerance</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2C3E702-434F-49C8-8892-92BB806D9BB8}" type="slidenum">
              <a:rPr lang="en-US" smtClean="0"/>
              <a:t>‹#›</a:t>
            </a:fld>
            <a:endParaRPr lang="en-US"/>
          </a:p>
        </p:txBody>
      </p:sp>
    </p:spTree>
    <p:extLst>
      <p:ext uri="{BB962C8B-B14F-4D97-AF65-F5344CB8AC3E}">
        <p14:creationId xmlns:p14="http://schemas.microsoft.com/office/powerpoint/2010/main" val="2221870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50796D-ED4F-411B-9976-A0E140ED846B}" type="datetime1">
              <a:rPr lang="en-US" smtClean="0"/>
              <a:t>10/6/2020</a:t>
            </a:fld>
            <a:endParaRPr lang="en-US"/>
          </a:p>
        </p:txBody>
      </p:sp>
      <p:sp>
        <p:nvSpPr>
          <p:cNvPr id="6" name="Footer Placeholder 5"/>
          <p:cNvSpPr>
            <a:spLocks noGrp="1"/>
          </p:cNvSpPr>
          <p:nvPr>
            <p:ph type="ftr" sz="quarter" idx="11"/>
          </p:nvPr>
        </p:nvSpPr>
        <p:spPr/>
        <p:txBody>
          <a:bodyPr/>
          <a:lstStyle/>
          <a:p>
            <a:r>
              <a:rPr lang="en-US"/>
              <a:t>https://github.com/joegardnr/ResilientFaultTolerance</a:t>
            </a:r>
          </a:p>
        </p:txBody>
      </p:sp>
      <p:sp>
        <p:nvSpPr>
          <p:cNvPr id="7" name="Slide Number Placeholder 6"/>
          <p:cNvSpPr>
            <a:spLocks noGrp="1"/>
          </p:cNvSpPr>
          <p:nvPr>
            <p:ph type="sldNum" sz="quarter" idx="12"/>
          </p:nvPr>
        </p:nvSpPr>
        <p:spPr/>
        <p:txBody>
          <a:bodyPr/>
          <a:lstStyle/>
          <a:p>
            <a:fld id="{A2C3E702-434F-49C8-8892-92BB806D9BB8}" type="slidenum">
              <a:rPr lang="en-US" smtClean="0"/>
              <a:t>‹#›</a:t>
            </a:fld>
            <a:endParaRPr lang="en-US"/>
          </a:p>
        </p:txBody>
      </p:sp>
    </p:spTree>
    <p:extLst>
      <p:ext uri="{BB962C8B-B14F-4D97-AF65-F5344CB8AC3E}">
        <p14:creationId xmlns:p14="http://schemas.microsoft.com/office/powerpoint/2010/main" val="3160856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56BFE09-05DC-4212-9A86-C209753491E3}" type="datetime1">
              <a:rPr lang="en-US" smtClean="0"/>
              <a:t>10/6/2020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1200" cap="all" baseline="0">
                <a:solidFill>
                  <a:srgbClr val="FFFFFF"/>
                </a:solidFill>
              </a:defRPr>
            </a:lvl1pPr>
          </a:lstStyle>
          <a:p>
            <a:r>
              <a:rPr lang="en-US" dirty="0"/>
              <a:t>https://github.com/joegardnr/ResilientFaultTolerance</a:t>
            </a:r>
            <a:endParaRPr lang="en-US" sz="1200"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2C3E702-434F-49C8-8892-92BB806D9BB8}"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2836420"/>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joegardner" TargetMode="External"/><Relationship Id="rId2" Type="http://schemas.openxmlformats.org/officeDocument/2006/relationships/hyperlink" Target="mailto:joegardner@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pp-vNext/Polly#resilience-polici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en-gb/aspnet/core/fundamentals/http-requests?view=aspnetcore-2.1#use-polly-based-handlers"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App-vNext/Polly.Extensions.Http" TargetMode="External"/><Relationship Id="rId2" Type="http://schemas.openxmlformats.org/officeDocument/2006/relationships/hyperlink" Target="https://github.com/App-vNext/Polly" TargetMode="External"/><Relationship Id="rId1" Type="http://schemas.openxmlformats.org/officeDocument/2006/relationships/slideLayout" Target="../slideLayouts/slideLayout2.xml"/><Relationship Id="rId6" Type="http://schemas.openxmlformats.org/officeDocument/2006/relationships/hyperlink" Target="https://www.linkedin.com/in/joegardner" TargetMode="External"/><Relationship Id="rId5" Type="http://schemas.openxmlformats.org/officeDocument/2006/relationships/hyperlink" Target="mailto:joegardner@gmail.com" TargetMode="External"/><Relationship Id="rId4" Type="http://schemas.openxmlformats.org/officeDocument/2006/relationships/hyperlink" Target="https://docs.microsoft.com/en-us/aspnet/core/fundamentals/http-requests?view=aspnetcore-2.1#use-polly-based-handler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pp-vNext/Poll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thepollyproject.or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C217-C1B2-45E9-9D49-D2FCE30DA1FE}"/>
              </a:ext>
            </a:extLst>
          </p:cNvPr>
          <p:cNvSpPr>
            <a:spLocks noGrp="1"/>
          </p:cNvSpPr>
          <p:nvPr>
            <p:ph type="ctrTitle"/>
          </p:nvPr>
        </p:nvSpPr>
        <p:spPr/>
        <p:txBody>
          <a:bodyPr/>
          <a:lstStyle/>
          <a:p>
            <a:r>
              <a:rPr lang="en-US" dirty="0"/>
              <a:t>Resilient Fault Handling</a:t>
            </a:r>
            <a:br>
              <a:rPr lang="en-US" dirty="0"/>
            </a:br>
            <a:r>
              <a:rPr lang="en-US" dirty="0"/>
              <a:t>with Polly</a:t>
            </a:r>
          </a:p>
        </p:txBody>
      </p:sp>
      <p:sp>
        <p:nvSpPr>
          <p:cNvPr id="3" name="Subtitle 2">
            <a:extLst>
              <a:ext uri="{FF2B5EF4-FFF2-40B4-BE49-F238E27FC236}">
                <a16:creationId xmlns:a16="http://schemas.microsoft.com/office/drawing/2014/main" id="{EFF1CAB2-8DE5-4B95-863F-D33C00CD505F}"/>
              </a:ext>
            </a:extLst>
          </p:cNvPr>
          <p:cNvSpPr>
            <a:spLocks noGrp="1"/>
          </p:cNvSpPr>
          <p:nvPr>
            <p:ph type="subTitle" idx="1"/>
          </p:nvPr>
        </p:nvSpPr>
        <p:spPr>
          <a:xfrm>
            <a:off x="1100051" y="4455620"/>
            <a:ext cx="10058400" cy="1891913"/>
          </a:xfrm>
        </p:spPr>
        <p:txBody>
          <a:bodyPr>
            <a:normAutofit lnSpcReduction="10000"/>
          </a:bodyPr>
          <a:lstStyle/>
          <a:p>
            <a:r>
              <a:rPr lang="en-US" dirty="0"/>
              <a:t>Joe Gardner | Lead Developer </a:t>
            </a:r>
          </a:p>
          <a:p>
            <a:endParaRPr lang="en-US" dirty="0">
              <a:hlinkClick r:id="rId2"/>
            </a:endParaRPr>
          </a:p>
          <a:p>
            <a:r>
              <a:rPr lang="en-US" dirty="0">
                <a:hlinkClick r:id="rId2"/>
              </a:rPr>
              <a:t>joegardner@gmail.com</a:t>
            </a:r>
            <a:endParaRPr lang="en-US" dirty="0"/>
          </a:p>
          <a:p>
            <a:r>
              <a:rPr lang="en-US" dirty="0">
                <a:hlinkClick r:id="rId3"/>
              </a:rPr>
              <a:t>https://www.linkedin.com/in/joegardner</a:t>
            </a:r>
            <a:endParaRPr lang="en-US" dirty="0"/>
          </a:p>
          <a:p>
            <a:endParaRPr lang="en-US" dirty="0"/>
          </a:p>
        </p:txBody>
      </p:sp>
      <p:sp>
        <p:nvSpPr>
          <p:cNvPr id="4" name="Footer Placeholder 3">
            <a:extLst>
              <a:ext uri="{FF2B5EF4-FFF2-40B4-BE49-F238E27FC236}">
                <a16:creationId xmlns:a16="http://schemas.microsoft.com/office/drawing/2014/main" id="{AA04C6E8-683D-48F9-A59B-A59CF7A7CACA}"/>
              </a:ext>
            </a:extLst>
          </p:cNvPr>
          <p:cNvSpPr>
            <a:spLocks noGrp="1"/>
          </p:cNvSpPr>
          <p:nvPr>
            <p:ph type="ftr" sz="quarter" idx="11"/>
          </p:nvPr>
        </p:nvSpPr>
        <p:spPr/>
        <p:txBody>
          <a:bodyPr/>
          <a:lstStyle/>
          <a:p>
            <a:r>
              <a:rPr lang="en-US"/>
              <a:t>https://github.com/joegardnr/ResilientFaultTolerance</a:t>
            </a:r>
            <a:endParaRPr lang="en-US" dirty="0"/>
          </a:p>
        </p:txBody>
      </p:sp>
    </p:spTree>
    <p:extLst>
      <p:ext uri="{BB962C8B-B14F-4D97-AF65-F5344CB8AC3E}">
        <p14:creationId xmlns:p14="http://schemas.microsoft.com/office/powerpoint/2010/main" val="375591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1AE2-AAF7-4E95-B19A-A21DC162C7A4}"/>
              </a:ext>
            </a:extLst>
          </p:cNvPr>
          <p:cNvSpPr>
            <a:spLocks noGrp="1"/>
          </p:cNvSpPr>
          <p:nvPr>
            <p:ph type="title"/>
          </p:nvPr>
        </p:nvSpPr>
        <p:spPr/>
        <p:txBody>
          <a:bodyPr/>
          <a:lstStyle/>
          <a:p>
            <a:r>
              <a:rPr lang="en-US" dirty="0"/>
              <a:t>More than just </a:t>
            </a:r>
            <a:r>
              <a:rPr lang="en-US" dirty="0" err="1"/>
              <a:t>RetryForever</a:t>
            </a:r>
            <a:endParaRPr lang="en-US" dirty="0"/>
          </a:p>
        </p:txBody>
      </p:sp>
      <p:sp>
        <p:nvSpPr>
          <p:cNvPr id="9" name="Content Placeholder 8">
            <a:extLst>
              <a:ext uri="{FF2B5EF4-FFF2-40B4-BE49-F238E27FC236}">
                <a16:creationId xmlns:a16="http://schemas.microsoft.com/office/drawing/2014/main" id="{678D3A77-3240-4777-85AD-ECA982080E9C}"/>
              </a:ext>
            </a:extLst>
          </p:cNvPr>
          <p:cNvSpPr>
            <a:spLocks noGrp="1"/>
          </p:cNvSpPr>
          <p:nvPr>
            <p:ph idx="1"/>
          </p:nvPr>
        </p:nvSpPr>
        <p:spPr>
          <a:xfrm>
            <a:off x="1097280" y="1845733"/>
            <a:ext cx="10058400" cy="4475167"/>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hlinkClick r:id="rId2"/>
              </a:rPr>
              <a:t>https://github.com/App-vNext/Polly#resilience-policies</a:t>
            </a:r>
            <a:endParaRPr lang="en-US" dirty="0"/>
          </a:p>
          <a:p>
            <a:pPr marL="0" indent="0">
              <a:buNone/>
            </a:pPr>
            <a:endParaRPr lang="en-US" dirty="0"/>
          </a:p>
        </p:txBody>
      </p:sp>
      <p:sp>
        <p:nvSpPr>
          <p:cNvPr id="3" name="Footer Placeholder 2">
            <a:extLst>
              <a:ext uri="{FF2B5EF4-FFF2-40B4-BE49-F238E27FC236}">
                <a16:creationId xmlns:a16="http://schemas.microsoft.com/office/drawing/2014/main" id="{F9DFB28C-E692-417A-9E20-01B70BD36F68}"/>
              </a:ext>
            </a:extLst>
          </p:cNvPr>
          <p:cNvSpPr>
            <a:spLocks noGrp="1"/>
          </p:cNvSpPr>
          <p:nvPr>
            <p:ph type="ftr" sz="quarter" idx="11"/>
          </p:nvPr>
        </p:nvSpPr>
        <p:spPr/>
        <p:txBody>
          <a:bodyPr/>
          <a:lstStyle/>
          <a:p>
            <a:r>
              <a:rPr lang="en-US"/>
              <a:t>https://github.com/joegardnr/ResilientFaultTolerance</a:t>
            </a:r>
          </a:p>
        </p:txBody>
      </p:sp>
      <p:graphicFrame>
        <p:nvGraphicFramePr>
          <p:cNvPr id="10" name="Table 9">
            <a:extLst>
              <a:ext uri="{FF2B5EF4-FFF2-40B4-BE49-F238E27FC236}">
                <a16:creationId xmlns:a16="http://schemas.microsoft.com/office/drawing/2014/main" id="{C3334FC2-3781-4B25-AC60-A50FD8DD0D07}"/>
              </a:ext>
            </a:extLst>
          </p:cNvPr>
          <p:cNvGraphicFramePr>
            <a:graphicFrameLocks noGrp="1"/>
          </p:cNvGraphicFramePr>
          <p:nvPr>
            <p:extLst>
              <p:ext uri="{D42A27DB-BD31-4B8C-83A1-F6EECF244321}">
                <p14:modId xmlns:p14="http://schemas.microsoft.com/office/powerpoint/2010/main" val="1443892360"/>
              </p:ext>
            </p:extLst>
          </p:nvPr>
        </p:nvGraphicFramePr>
        <p:xfrm>
          <a:off x="417251" y="1737360"/>
          <a:ext cx="11194741" cy="4113025"/>
        </p:xfrm>
        <a:graphic>
          <a:graphicData uri="http://schemas.openxmlformats.org/drawingml/2006/table">
            <a:tbl>
              <a:tblPr firstRow="1" bandRow="1">
                <a:tableStyleId>{5C22544A-7EE6-4342-B048-85BDC9FD1C3A}</a:tableStyleId>
              </a:tblPr>
              <a:tblGrid>
                <a:gridCol w="2205785">
                  <a:extLst>
                    <a:ext uri="{9D8B030D-6E8A-4147-A177-3AD203B41FA5}">
                      <a16:colId xmlns:a16="http://schemas.microsoft.com/office/drawing/2014/main" val="862379334"/>
                    </a:ext>
                  </a:extLst>
                </a:gridCol>
                <a:gridCol w="5464522">
                  <a:extLst>
                    <a:ext uri="{9D8B030D-6E8A-4147-A177-3AD203B41FA5}">
                      <a16:colId xmlns:a16="http://schemas.microsoft.com/office/drawing/2014/main" val="48072073"/>
                    </a:ext>
                  </a:extLst>
                </a:gridCol>
                <a:gridCol w="3524434">
                  <a:extLst>
                    <a:ext uri="{9D8B030D-6E8A-4147-A177-3AD203B41FA5}">
                      <a16:colId xmlns:a16="http://schemas.microsoft.com/office/drawing/2014/main" val="1591873627"/>
                    </a:ext>
                  </a:extLst>
                </a:gridCol>
              </a:tblGrid>
              <a:tr h="408921">
                <a:tc>
                  <a:txBody>
                    <a:bodyPr/>
                    <a:lstStyle/>
                    <a:p>
                      <a:r>
                        <a:rPr lang="en-US" dirty="0"/>
                        <a:t>Policy</a:t>
                      </a:r>
                    </a:p>
                  </a:txBody>
                  <a:tcPr/>
                </a:tc>
                <a:tc>
                  <a:txBody>
                    <a:bodyPr/>
                    <a:lstStyle/>
                    <a:p>
                      <a:r>
                        <a:rPr lang="en-US" dirty="0"/>
                        <a:t>Premise</a:t>
                      </a:r>
                    </a:p>
                  </a:txBody>
                  <a:tcPr/>
                </a:tc>
                <a:tc>
                  <a:txBody>
                    <a:bodyPr/>
                    <a:lstStyle/>
                    <a:p>
                      <a:pPr algn="ctr"/>
                      <a:r>
                        <a:rPr lang="en-US" dirty="0"/>
                        <a:t>AKA</a:t>
                      </a:r>
                    </a:p>
                  </a:txBody>
                  <a:tcPr/>
                </a:tc>
                <a:extLst>
                  <a:ext uri="{0D108BD9-81ED-4DB2-BD59-A6C34878D82A}">
                    <a16:rowId xmlns:a16="http://schemas.microsoft.com/office/drawing/2014/main" val="3256359903"/>
                  </a:ext>
                </a:extLst>
              </a:tr>
              <a:tr h="427779">
                <a:tc>
                  <a:txBody>
                    <a:bodyPr/>
                    <a:lstStyle/>
                    <a:p>
                      <a:r>
                        <a:rPr lang="en-US" dirty="0"/>
                        <a:t>Retry</a:t>
                      </a:r>
                    </a:p>
                  </a:txBody>
                  <a:tcPr/>
                </a:tc>
                <a:tc>
                  <a:txBody>
                    <a:bodyPr/>
                    <a:lstStyle/>
                    <a:p>
                      <a:r>
                        <a:rPr lang="en-US" sz="1800" b="0" i="0" kern="1200" dirty="0">
                          <a:solidFill>
                            <a:schemeClr val="dk1"/>
                          </a:solidFill>
                          <a:effectLst/>
                          <a:latin typeface="+mn-lt"/>
                          <a:ea typeface="+mn-ea"/>
                          <a:cs typeface="+mn-cs"/>
                        </a:rPr>
                        <a:t>Many faults may self-correct after a short delay.</a:t>
                      </a:r>
                      <a:endParaRPr lang="en-US" dirty="0"/>
                    </a:p>
                  </a:txBody>
                  <a:tcPr/>
                </a:tc>
                <a:tc>
                  <a:txBody>
                    <a:bodyPr/>
                    <a:lstStyle/>
                    <a:p>
                      <a:pPr algn="ctr"/>
                      <a:r>
                        <a:rPr lang="en-US" sz="1800" b="0" i="0" kern="1200" dirty="0">
                          <a:solidFill>
                            <a:schemeClr val="dk1"/>
                          </a:solidFill>
                          <a:effectLst/>
                          <a:latin typeface="+mn-lt"/>
                          <a:ea typeface="+mn-ea"/>
                          <a:cs typeface="+mn-cs"/>
                        </a:rPr>
                        <a:t>"Maybe it's just a blip"</a:t>
                      </a:r>
                      <a:endParaRPr lang="en-US" dirty="0"/>
                    </a:p>
                  </a:txBody>
                  <a:tcPr/>
                </a:tc>
                <a:extLst>
                  <a:ext uri="{0D108BD9-81ED-4DB2-BD59-A6C34878D82A}">
                    <a16:rowId xmlns:a16="http://schemas.microsoft.com/office/drawing/2014/main" val="1265099690"/>
                  </a:ext>
                </a:extLst>
              </a:tr>
              <a:tr h="408921">
                <a:tc>
                  <a:txBody>
                    <a:bodyPr/>
                    <a:lstStyle/>
                    <a:p>
                      <a:r>
                        <a:rPr lang="en-US" dirty="0"/>
                        <a:t>Timeout</a:t>
                      </a:r>
                    </a:p>
                  </a:txBody>
                  <a:tcPr/>
                </a:tc>
                <a:tc>
                  <a:txBody>
                    <a:bodyPr/>
                    <a:lstStyle/>
                    <a:p>
                      <a:r>
                        <a:rPr lang="en-US" sz="1800" b="0" i="0" kern="1200" dirty="0">
                          <a:solidFill>
                            <a:schemeClr val="dk1"/>
                          </a:solidFill>
                          <a:effectLst/>
                          <a:latin typeface="+mn-lt"/>
                          <a:ea typeface="+mn-ea"/>
                          <a:cs typeface="+mn-cs"/>
                        </a:rPr>
                        <a:t>Beyond a certain wait, success is unlikely.</a:t>
                      </a:r>
                      <a:endParaRPr lang="en-US" dirty="0"/>
                    </a:p>
                  </a:txBody>
                  <a:tcPr/>
                </a:tc>
                <a:tc>
                  <a:txBody>
                    <a:bodyPr/>
                    <a:lstStyle/>
                    <a:p>
                      <a:pPr algn="ctr"/>
                      <a:r>
                        <a:rPr lang="en-US" sz="1800" b="0" i="0" kern="1200" dirty="0">
                          <a:solidFill>
                            <a:schemeClr val="dk1"/>
                          </a:solidFill>
                          <a:effectLst/>
                          <a:latin typeface="+mn-lt"/>
                          <a:ea typeface="+mn-ea"/>
                          <a:cs typeface="+mn-cs"/>
                        </a:rPr>
                        <a:t>"Don't wait forever"</a:t>
                      </a:r>
                      <a:endParaRPr lang="en-US" dirty="0"/>
                    </a:p>
                  </a:txBody>
                  <a:tcPr/>
                </a:tc>
                <a:extLst>
                  <a:ext uri="{0D108BD9-81ED-4DB2-BD59-A6C34878D82A}">
                    <a16:rowId xmlns:a16="http://schemas.microsoft.com/office/drawing/2014/main" val="1905275823"/>
                  </a:ext>
                </a:extLst>
              </a:tr>
              <a:tr h="504202">
                <a:tc>
                  <a:txBody>
                    <a:bodyPr/>
                    <a:lstStyle/>
                    <a:p>
                      <a:r>
                        <a:rPr lang="en-US" dirty="0"/>
                        <a:t>Circuit-Breaker</a:t>
                      </a:r>
                    </a:p>
                  </a:txBody>
                  <a:tcPr/>
                </a:tc>
                <a:tc>
                  <a:txBody>
                    <a:bodyPr/>
                    <a:lstStyle/>
                    <a:p>
                      <a:r>
                        <a:rPr lang="en-US" sz="1800" b="0" i="0" kern="1200" dirty="0">
                          <a:solidFill>
                            <a:schemeClr val="dk1"/>
                          </a:solidFill>
                          <a:effectLst/>
                          <a:latin typeface="+mn-lt"/>
                          <a:ea typeface="+mn-ea"/>
                          <a:cs typeface="+mn-cs"/>
                        </a:rPr>
                        <a:t>Failing fast is better than making users/callers wait. </a:t>
                      </a:r>
                      <a:endParaRPr lang="en-US" dirty="0"/>
                    </a:p>
                  </a:txBody>
                  <a:tcPr/>
                </a:tc>
                <a:tc>
                  <a:txBody>
                    <a:bodyPr/>
                    <a:lstStyle/>
                    <a:p>
                      <a:pPr algn="ctr"/>
                      <a:r>
                        <a:rPr lang="en-US" sz="1800" b="0" i="0" kern="1200" dirty="0">
                          <a:solidFill>
                            <a:schemeClr val="dk1"/>
                          </a:solidFill>
                          <a:effectLst/>
                          <a:latin typeface="+mn-lt"/>
                          <a:ea typeface="+mn-ea"/>
                          <a:cs typeface="+mn-cs"/>
                        </a:rPr>
                        <a:t>"Stop doing it if it hurts"</a:t>
                      </a:r>
                      <a:endParaRPr lang="en-US" dirty="0"/>
                    </a:p>
                  </a:txBody>
                  <a:tcPr/>
                </a:tc>
                <a:extLst>
                  <a:ext uri="{0D108BD9-81ED-4DB2-BD59-A6C34878D82A}">
                    <a16:rowId xmlns:a16="http://schemas.microsoft.com/office/drawing/2014/main" val="1217114347"/>
                  </a:ext>
                </a:extLst>
              </a:tr>
              <a:tr h="715610">
                <a:tc>
                  <a:txBody>
                    <a:bodyPr/>
                    <a:lstStyle/>
                    <a:p>
                      <a:r>
                        <a:rPr lang="en-US" dirty="0"/>
                        <a:t>Bulkhead Isolation</a:t>
                      </a:r>
                    </a:p>
                  </a:txBody>
                  <a:tcPr/>
                </a:tc>
                <a:tc>
                  <a:txBody>
                    <a:bodyPr/>
                    <a:lstStyle/>
                    <a:p>
                      <a:r>
                        <a:rPr lang="en-US" sz="1800" b="0" i="0" kern="1200" dirty="0">
                          <a:solidFill>
                            <a:schemeClr val="dk1"/>
                          </a:solidFill>
                          <a:effectLst/>
                          <a:latin typeface="+mn-lt"/>
                          <a:ea typeface="+mn-ea"/>
                          <a:cs typeface="+mn-cs"/>
                        </a:rPr>
                        <a:t>Multiple failing calls backing up can easily swamp resources in a host.</a:t>
                      </a:r>
                      <a:endParaRPr lang="en-US" dirty="0"/>
                    </a:p>
                  </a:txBody>
                  <a:tcPr/>
                </a:tc>
                <a:tc>
                  <a:txBody>
                    <a:bodyPr/>
                    <a:lstStyle/>
                    <a:p>
                      <a:pPr algn="ctr"/>
                      <a:r>
                        <a:rPr lang="en-US" sz="1800" b="0" i="0" kern="1200" dirty="0">
                          <a:solidFill>
                            <a:schemeClr val="dk1"/>
                          </a:solidFill>
                          <a:effectLst/>
                          <a:latin typeface="+mn-lt"/>
                          <a:ea typeface="+mn-ea"/>
                          <a:cs typeface="+mn-cs"/>
                        </a:rPr>
                        <a:t>"One fault shouldn't sink the whole ship"</a:t>
                      </a:r>
                      <a:endParaRPr lang="en-US" dirty="0"/>
                    </a:p>
                  </a:txBody>
                  <a:tcPr/>
                </a:tc>
                <a:extLst>
                  <a:ext uri="{0D108BD9-81ED-4DB2-BD59-A6C34878D82A}">
                    <a16:rowId xmlns:a16="http://schemas.microsoft.com/office/drawing/2014/main" val="3322842100"/>
                  </a:ext>
                </a:extLst>
              </a:tr>
              <a:tr h="408921">
                <a:tc>
                  <a:txBody>
                    <a:bodyPr/>
                    <a:lstStyle/>
                    <a:p>
                      <a:r>
                        <a:rPr lang="en-US" dirty="0"/>
                        <a:t>Cache</a:t>
                      </a:r>
                    </a:p>
                  </a:txBody>
                  <a:tcPr/>
                </a:tc>
                <a:tc>
                  <a:txBody>
                    <a:bodyPr/>
                    <a:lstStyle/>
                    <a:p>
                      <a:r>
                        <a:rPr lang="en-US" sz="1800" b="0" i="0" kern="1200" dirty="0">
                          <a:solidFill>
                            <a:schemeClr val="dk1"/>
                          </a:solidFill>
                          <a:effectLst/>
                          <a:latin typeface="+mn-lt"/>
                          <a:ea typeface="+mn-ea"/>
                          <a:cs typeface="+mn-cs"/>
                        </a:rPr>
                        <a:t>Some proportion of requests may be similar.</a:t>
                      </a:r>
                      <a:endParaRPr lang="en-US" dirty="0"/>
                    </a:p>
                  </a:txBody>
                  <a:tcPr/>
                </a:tc>
                <a:tc>
                  <a:txBody>
                    <a:bodyPr/>
                    <a:lstStyle/>
                    <a:p>
                      <a:pPr algn="ctr"/>
                      <a:r>
                        <a:rPr lang="en-US" sz="1800" b="0" i="0" kern="1200" dirty="0">
                          <a:solidFill>
                            <a:schemeClr val="dk1"/>
                          </a:solidFill>
                          <a:effectLst/>
                          <a:latin typeface="+mn-lt"/>
                          <a:ea typeface="+mn-ea"/>
                          <a:cs typeface="+mn-cs"/>
                        </a:rPr>
                        <a:t>"You've asked that one before"</a:t>
                      </a:r>
                      <a:endParaRPr lang="en-US" dirty="0"/>
                    </a:p>
                  </a:txBody>
                  <a:tcPr/>
                </a:tc>
                <a:extLst>
                  <a:ext uri="{0D108BD9-81ED-4DB2-BD59-A6C34878D82A}">
                    <a16:rowId xmlns:a16="http://schemas.microsoft.com/office/drawing/2014/main" val="691725963"/>
                  </a:ext>
                </a:extLst>
              </a:tr>
              <a:tr h="523061">
                <a:tc>
                  <a:txBody>
                    <a:bodyPr/>
                    <a:lstStyle/>
                    <a:p>
                      <a:r>
                        <a:rPr lang="en-US" dirty="0"/>
                        <a:t>Fallback</a:t>
                      </a:r>
                    </a:p>
                  </a:txBody>
                  <a:tcPr/>
                </a:tc>
                <a:tc>
                  <a:txBody>
                    <a:bodyPr/>
                    <a:lstStyle/>
                    <a:p>
                      <a:r>
                        <a:rPr lang="en-US" sz="1800" b="0" i="0" kern="1200" dirty="0">
                          <a:solidFill>
                            <a:schemeClr val="dk1"/>
                          </a:solidFill>
                          <a:effectLst/>
                          <a:latin typeface="+mn-lt"/>
                          <a:ea typeface="+mn-ea"/>
                          <a:cs typeface="+mn-cs"/>
                        </a:rPr>
                        <a:t>Some things never succeed, plan for when that happens.</a:t>
                      </a:r>
                      <a:endParaRPr lang="en-US" dirty="0"/>
                    </a:p>
                  </a:txBody>
                  <a:tcPr/>
                </a:tc>
                <a:tc>
                  <a:txBody>
                    <a:bodyPr/>
                    <a:lstStyle/>
                    <a:p>
                      <a:pPr algn="ctr"/>
                      <a:r>
                        <a:rPr lang="en-US" sz="1800" b="0" i="0" kern="1200" dirty="0">
                          <a:solidFill>
                            <a:schemeClr val="dk1"/>
                          </a:solidFill>
                          <a:effectLst/>
                          <a:latin typeface="+mn-lt"/>
                          <a:ea typeface="+mn-ea"/>
                          <a:cs typeface="+mn-cs"/>
                        </a:rPr>
                        <a:t>"Degrade gracefully"</a:t>
                      </a:r>
                      <a:endParaRPr lang="en-US" dirty="0"/>
                    </a:p>
                  </a:txBody>
                  <a:tcPr/>
                </a:tc>
                <a:extLst>
                  <a:ext uri="{0D108BD9-81ED-4DB2-BD59-A6C34878D82A}">
                    <a16:rowId xmlns:a16="http://schemas.microsoft.com/office/drawing/2014/main" val="404615590"/>
                  </a:ext>
                </a:extLst>
              </a:tr>
              <a:tr h="715610">
                <a:tc>
                  <a:txBody>
                    <a:bodyPr/>
                    <a:lstStyle/>
                    <a:p>
                      <a:r>
                        <a:rPr lang="en-US" dirty="0" err="1"/>
                        <a:t>PolicyWrap</a:t>
                      </a:r>
                      <a:endParaRPr lang="en-US" dirty="0"/>
                    </a:p>
                  </a:txBody>
                  <a:tcPr/>
                </a:tc>
                <a:tc>
                  <a:txBody>
                    <a:bodyPr/>
                    <a:lstStyle/>
                    <a:p>
                      <a:r>
                        <a:rPr lang="en-US" sz="1800" b="0" i="0" kern="1200" dirty="0">
                          <a:solidFill>
                            <a:schemeClr val="dk1"/>
                          </a:solidFill>
                          <a:effectLst/>
                          <a:latin typeface="+mn-lt"/>
                          <a:ea typeface="+mn-ea"/>
                          <a:cs typeface="+mn-cs"/>
                        </a:rPr>
                        <a:t>Different faults require different strategies; resilience means using a combination.</a:t>
                      </a:r>
                      <a:endParaRPr lang="en-US" dirty="0"/>
                    </a:p>
                  </a:txBody>
                  <a:tcPr/>
                </a:tc>
                <a:tc>
                  <a:txBody>
                    <a:bodyPr/>
                    <a:lstStyle/>
                    <a:p>
                      <a:pPr algn="ctr"/>
                      <a:r>
                        <a:rPr lang="en-US" dirty="0">
                          <a:effectLst/>
                        </a:rPr>
                        <a:t>"Defense in depth"</a:t>
                      </a:r>
                    </a:p>
                  </a:txBody>
                  <a:tcPr marL="123825" marR="123825" marT="57150" marB="57150" anchor="ctr"/>
                </a:tc>
                <a:extLst>
                  <a:ext uri="{0D108BD9-81ED-4DB2-BD59-A6C34878D82A}">
                    <a16:rowId xmlns:a16="http://schemas.microsoft.com/office/drawing/2014/main" val="3927336906"/>
                  </a:ext>
                </a:extLst>
              </a:tr>
            </a:tbl>
          </a:graphicData>
        </a:graphic>
      </p:graphicFrame>
    </p:spTree>
    <p:extLst>
      <p:ext uri="{BB962C8B-B14F-4D97-AF65-F5344CB8AC3E}">
        <p14:creationId xmlns:p14="http://schemas.microsoft.com/office/powerpoint/2010/main" val="4045788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B99CF-B4FD-41F8-BF36-2878AE98E614}"/>
              </a:ext>
            </a:extLst>
          </p:cNvPr>
          <p:cNvSpPr>
            <a:spLocks noGrp="1"/>
          </p:cNvSpPr>
          <p:nvPr>
            <p:ph type="title"/>
          </p:nvPr>
        </p:nvSpPr>
        <p:spPr/>
        <p:txBody>
          <a:bodyPr/>
          <a:lstStyle/>
          <a:p>
            <a:r>
              <a:rPr lang="en-US" dirty="0" err="1"/>
              <a:t>PolicyWrap</a:t>
            </a:r>
            <a:endParaRPr lang="en-US" dirty="0"/>
          </a:p>
        </p:txBody>
      </p:sp>
      <p:sp>
        <p:nvSpPr>
          <p:cNvPr id="3" name="Content Placeholder 2">
            <a:extLst>
              <a:ext uri="{FF2B5EF4-FFF2-40B4-BE49-F238E27FC236}">
                <a16:creationId xmlns:a16="http://schemas.microsoft.com/office/drawing/2014/main" id="{EA919590-D147-464D-8498-1786EF83740B}"/>
              </a:ext>
            </a:extLst>
          </p:cNvPr>
          <p:cNvSpPr>
            <a:spLocks noGrp="1"/>
          </p:cNvSpPr>
          <p:nvPr>
            <p:ph idx="1"/>
          </p:nvPr>
        </p:nvSpPr>
        <p:spPr>
          <a:xfrm>
            <a:off x="4110361" y="731520"/>
            <a:ext cx="8081639" cy="5257800"/>
          </a:xfrm>
        </p:spPr>
        <p:txBody>
          <a:bodyPr>
            <a:normAutofit fontScale="92500" lnSpcReduction="10000"/>
          </a:bodyPr>
          <a:lstStyle/>
          <a:p>
            <a:pPr marL="0" indent="0">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retry</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Policy&lt;int&gt;</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Handle</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SomeExceptionType</a:t>
            </a:r>
            <a:r>
              <a:rPr lang="en-US" dirty="0">
                <a:solidFill>
                  <a:srgbClr val="000000"/>
                </a:solidFill>
                <a:latin typeface="Consolas" panose="020B0609020204030204" pitchFamily="49" charset="0"/>
              </a:rPr>
              <a:t>&gt;()</a:t>
            </a:r>
          </a:p>
          <a:p>
            <a:pPr marL="0" indent="0">
              <a:buNone/>
            </a:pP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OrResult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result</a:t>
            </a:r>
            <a:r>
              <a:rPr lang="en-US" b="0" dirty="0">
                <a:solidFill>
                  <a:srgbClr val="000000"/>
                </a:solidFill>
                <a:effectLst/>
                <a:latin typeface="Consolas" panose="020B0609020204030204" pitchFamily="49" charset="0"/>
              </a:rPr>
              <a:t>) =&gt; (</a:t>
            </a:r>
            <a:r>
              <a:rPr lang="en-US" b="0" dirty="0">
                <a:solidFill>
                  <a:srgbClr val="001080"/>
                </a:solidFill>
                <a:effectLst/>
                <a:latin typeface="Consolas" panose="020B0609020204030204" pitchFamily="49" charset="0"/>
              </a:rPr>
              <a:t>result</a:t>
            </a:r>
            <a:r>
              <a:rPr lang="en-US" b="0" dirty="0">
                <a:solidFill>
                  <a:srgbClr val="000000"/>
                </a:solidFill>
                <a:effectLst/>
                <a:latin typeface="Consolas" panose="020B0609020204030204" pitchFamily="49" charset="0"/>
              </a:rPr>
              <a:t> &lt;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WaitAndRetry</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200</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//3 times, 200ms</a:t>
            </a:r>
          </a:p>
          <a:p>
            <a:pPr marL="0" indent="0">
              <a:buNone/>
            </a:pPr>
            <a:endParaRPr lang="en-US" dirty="0">
              <a:solidFill>
                <a:srgbClr val="0000FF"/>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fallback</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Policy&lt;int&gt;</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Handle</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SomeExceptionType</a:t>
            </a:r>
            <a:r>
              <a:rPr lang="en-US" dirty="0">
                <a:solidFill>
                  <a:srgbClr val="000000"/>
                </a:solidFill>
                <a:latin typeface="Consolas" panose="020B0609020204030204" pitchFamily="49" charset="0"/>
              </a:rPr>
              <a:t>&gt;()</a:t>
            </a:r>
          </a:p>
          <a:p>
            <a:pPr marL="0" indent="0">
              <a:buNone/>
            </a:pP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OrResult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result</a:t>
            </a:r>
            <a:r>
              <a:rPr lang="en-US" b="0" dirty="0">
                <a:solidFill>
                  <a:srgbClr val="000000"/>
                </a:solidFill>
                <a:effectLst/>
                <a:latin typeface="Consolas" panose="020B0609020204030204" pitchFamily="49" charset="0"/>
              </a:rPr>
              <a:t>) =&gt; (</a:t>
            </a:r>
            <a:r>
              <a:rPr lang="en-US" b="0" dirty="0">
                <a:solidFill>
                  <a:srgbClr val="001080"/>
                </a:solidFill>
                <a:effectLst/>
                <a:latin typeface="Consolas" panose="020B0609020204030204" pitchFamily="49" charset="0"/>
              </a:rPr>
              <a:t>result</a:t>
            </a:r>
            <a:r>
              <a:rPr lang="en-US" b="0" dirty="0">
                <a:solidFill>
                  <a:srgbClr val="000000"/>
                </a:solidFill>
                <a:effectLst/>
                <a:latin typeface="Consolas" panose="020B0609020204030204" pitchFamily="49" charset="0"/>
              </a:rPr>
              <a:t> &lt;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Fallback</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p>
          <a:p>
            <a:pPr marL="0" indent="0">
              <a:buNone/>
            </a:pPr>
            <a:endParaRPr lang="en-US" dirty="0">
              <a:solidFill>
                <a:srgbClr val="0000FF"/>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pollyWrap</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Policy</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Wrap</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fallback</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retry</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result = </a:t>
            </a:r>
            <a:r>
              <a:rPr lang="en-US" dirty="0" err="1">
                <a:solidFill>
                  <a:srgbClr val="001080"/>
                </a:solidFill>
                <a:latin typeface="Consolas" panose="020B0609020204030204" pitchFamily="49" charset="0"/>
              </a:rPr>
              <a:t>pollyWrap</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Execute</a:t>
            </a:r>
            <a:r>
              <a:rPr lang="en-US" dirty="0">
                <a:solidFill>
                  <a:srgbClr val="000000"/>
                </a:solidFill>
                <a:latin typeface="Consolas" panose="020B0609020204030204" pitchFamily="49" charset="0"/>
              </a:rPr>
              <a:t>(() =&gt; </a:t>
            </a:r>
            <a:r>
              <a:rPr lang="en-US" dirty="0">
                <a:solidFill>
                  <a:srgbClr val="795E26"/>
                </a:solidFill>
                <a:latin typeface="Consolas" panose="020B0609020204030204" pitchFamily="49" charset="0"/>
              </a:rPr>
              <a:t>DoSomething</a:t>
            </a:r>
            <a:r>
              <a:rPr lang="en-US" dirty="0">
                <a:solidFill>
                  <a:srgbClr val="000000"/>
                </a:solidFill>
                <a:latin typeface="Consolas" panose="020B0609020204030204" pitchFamily="49" charset="0"/>
              </a:rPr>
              <a:t>());</a:t>
            </a:r>
          </a:p>
        </p:txBody>
      </p:sp>
      <p:sp>
        <p:nvSpPr>
          <p:cNvPr id="4" name="Text Placeholder 3">
            <a:extLst>
              <a:ext uri="{FF2B5EF4-FFF2-40B4-BE49-F238E27FC236}">
                <a16:creationId xmlns:a16="http://schemas.microsoft.com/office/drawing/2014/main" id="{D155BEE7-6CF5-486E-8F76-222FDA23617F}"/>
              </a:ext>
            </a:extLst>
          </p:cNvPr>
          <p:cNvSpPr>
            <a:spLocks noGrp="1"/>
          </p:cNvSpPr>
          <p:nvPr>
            <p:ph type="body" sz="half" idx="2"/>
          </p:nvPr>
        </p:nvSpPr>
        <p:spPr/>
        <p:txBody>
          <a:bodyPr>
            <a:normAutofit/>
          </a:bodyPr>
          <a:lstStyle/>
          <a:p>
            <a:r>
              <a:rPr lang="en-US" sz="2400" dirty="0"/>
              <a:t>Combines Multiple Policies into a Chain</a:t>
            </a:r>
          </a:p>
          <a:p>
            <a:r>
              <a:rPr lang="en-US" sz="2400" dirty="0"/>
              <a:t>Order Matters!</a:t>
            </a:r>
          </a:p>
          <a:p>
            <a:endParaRPr lang="en-US" sz="2400" dirty="0"/>
          </a:p>
        </p:txBody>
      </p:sp>
      <p:sp>
        <p:nvSpPr>
          <p:cNvPr id="5" name="Footer Placeholder 4">
            <a:extLst>
              <a:ext uri="{FF2B5EF4-FFF2-40B4-BE49-F238E27FC236}">
                <a16:creationId xmlns:a16="http://schemas.microsoft.com/office/drawing/2014/main" id="{5CE377E9-4E11-4FBB-A3F8-51E9CBFF2D29}"/>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1080732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595CF-7466-4A9C-BCA6-CB2C35C23CC8}"/>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D2814054-694B-4962-B898-8404A2702093}"/>
              </a:ext>
            </a:extLst>
          </p:cNvPr>
          <p:cNvSpPr>
            <a:spLocks noGrp="1"/>
          </p:cNvSpPr>
          <p:nvPr>
            <p:ph type="body" idx="1"/>
          </p:nvPr>
        </p:nvSpPr>
        <p:spPr/>
        <p:txBody>
          <a:bodyPr/>
          <a:lstStyle/>
          <a:p>
            <a:r>
              <a:rPr lang="en-US" dirty="0"/>
              <a:t>Our Powers Combined!</a:t>
            </a:r>
          </a:p>
        </p:txBody>
      </p:sp>
      <p:sp>
        <p:nvSpPr>
          <p:cNvPr id="4" name="Footer Placeholder 3">
            <a:extLst>
              <a:ext uri="{FF2B5EF4-FFF2-40B4-BE49-F238E27FC236}">
                <a16:creationId xmlns:a16="http://schemas.microsoft.com/office/drawing/2014/main" id="{FA2257F1-DF92-42A5-8B5A-D8CE5D19A252}"/>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2777027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2D46-6C3C-49A4-816A-6AC780E36C0D}"/>
              </a:ext>
            </a:extLst>
          </p:cNvPr>
          <p:cNvSpPr>
            <a:spLocks noGrp="1"/>
          </p:cNvSpPr>
          <p:nvPr>
            <p:ph type="title"/>
          </p:nvPr>
        </p:nvSpPr>
        <p:spPr/>
        <p:txBody>
          <a:bodyPr/>
          <a:lstStyle/>
          <a:p>
            <a:r>
              <a:rPr lang="en-US" dirty="0" err="1"/>
              <a:t>PolicyRegistry</a:t>
            </a:r>
            <a:endParaRPr lang="en-US" dirty="0"/>
          </a:p>
        </p:txBody>
      </p:sp>
      <p:sp>
        <p:nvSpPr>
          <p:cNvPr id="3" name="Content Placeholder 2">
            <a:extLst>
              <a:ext uri="{FF2B5EF4-FFF2-40B4-BE49-F238E27FC236}">
                <a16:creationId xmlns:a16="http://schemas.microsoft.com/office/drawing/2014/main" id="{78A5F0B9-5EDD-4C66-BAC3-6AEC198CE49A}"/>
              </a:ext>
            </a:extLst>
          </p:cNvPr>
          <p:cNvSpPr>
            <a:spLocks noGrp="1"/>
          </p:cNvSpPr>
          <p:nvPr>
            <p:ph idx="1"/>
          </p:nvPr>
        </p:nvSpPr>
        <p:spPr>
          <a:xfrm>
            <a:off x="4261282" y="731520"/>
            <a:ext cx="7732450" cy="5257800"/>
          </a:xfrm>
        </p:spPr>
        <p:txBody>
          <a:bodyPr>
            <a:normAutofit/>
          </a:bodyPr>
          <a:lstStyle/>
          <a:p>
            <a:pPr marL="0" indent="0">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registry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PolicyRegistry</a:t>
            </a:r>
            <a:r>
              <a:rPr lang="en-US"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retry</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Policy</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Handle</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SomeExceptionType</a:t>
            </a:r>
            <a:r>
              <a:rPr lang="en-US" dirty="0">
                <a:solidFill>
                  <a:srgbClr val="000000"/>
                </a:solidFill>
                <a:latin typeface="Consolas" panose="020B0609020204030204" pitchFamily="49" charset="0"/>
              </a:rPr>
              <a:t>&gt;()</a:t>
            </a:r>
          </a:p>
          <a:p>
            <a:pPr marL="0" indent="0">
              <a:buNone/>
            </a:pP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WaitAndRetry</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200</a:t>
            </a:r>
            <a:r>
              <a:rPr lang="en-US" dirty="0">
                <a:solidFill>
                  <a:srgbClr val="000000"/>
                </a:solidFill>
                <a:latin typeface="Consolas" panose="020B0609020204030204" pitchFamily="49" charset="0"/>
              </a:rPr>
              <a:t>); </a:t>
            </a:r>
          </a:p>
          <a:p>
            <a:pPr marL="0" indent="0">
              <a:buNone/>
            </a:pPr>
            <a:r>
              <a:rPr lang="en-US" dirty="0" err="1">
                <a:solidFill>
                  <a:srgbClr val="000000"/>
                </a:solidFill>
                <a:latin typeface="Consolas" panose="020B0609020204030204" pitchFamily="49" charset="0"/>
              </a:rPr>
              <a:t>registry.Add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DefaultRetry</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retry);</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policy</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registry</a:t>
            </a:r>
            <a:r>
              <a:rPr lang="en-US" dirty="0" err="1">
                <a:solidFill>
                  <a:srgbClr val="000000"/>
                </a:solidFill>
                <a:latin typeface="Consolas" panose="020B0609020204030204" pitchFamily="49" charset="0"/>
              </a:rPr>
              <a:t>.Get</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RetryPolicy</a:t>
            </a:r>
            <a:r>
              <a:rPr lang="en-US" dirty="0">
                <a:solidFill>
                  <a:srgbClr val="000000"/>
                </a:solidFill>
                <a:latin typeface="Consolas" panose="020B0609020204030204" pitchFamily="49" charset="0"/>
              </a:rPr>
              <a:t>&gt;(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DefaultRetry</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endParaRPr lang="en-US" dirty="0">
              <a:solidFill>
                <a:srgbClr val="001080"/>
              </a:solidFill>
              <a:latin typeface="Consolas" panose="020B0609020204030204" pitchFamily="49" charset="0"/>
            </a:endParaRPr>
          </a:p>
          <a:p>
            <a:pPr marL="0" indent="0">
              <a:buNone/>
            </a:pPr>
            <a:r>
              <a:rPr lang="en-US" dirty="0" err="1">
                <a:solidFill>
                  <a:srgbClr val="001080"/>
                </a:solidFill>
                <a:latin typeface="Consolas" panose="020B0609020204030204" pitchFamily="49" charset="0"/>
              </a:rPr>
              <a:t>policy</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Execute</a:t>
            </a:r>
            <a:r>
              <a:rPr lang="en-US" dirty="0">
                <a:solidFill>
                  <a:srgbClr val="000000"/>
                </a:solidFill>
                <a:latin typeface="Consolas" panose="020B0609020204030204" pitchFamily="49" charset="0"/>
              </a:rPr>
              <a:t>(() =&gt; </a:t>
            </a:r>
            <a:r>
              <a:rPr lang="en-US" dirty="0">
                <a:solidFill>
                  <a:srgbClr val="795E26"/>
                </a:solidFill>
                <a:latin typeface="Consolas" panose="020B0609020204030204" pitchFamily="49" charset="0"/>
              </a:rPr>
              <a:t>DoSomething</a:t>
            </a:r>
            <a:r>
              <a:rPr lang="en-US" dirty="0">
                <a:solidFill>
                  <a:srgbClr val="000000"/>
                </a:solidFill>
                <a:latin typeface="Consolas" panose="020B0609020204030204" pitchFamily="49" charset="0"/>
              </a:rPr>
              <a:t>());</a:t>
            </a: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CD30D001-D627-4378-B4FA-81C557E3BE73}"/>
              </a:ext>
            </a:extLst>
          </p:cNvPr>
          <p:cNvSpPr>
            <a:spLocks noGrp="1"/>
          </p:cNvSpPr>
          <p:nvPr>
            <p:ph type="body" sz="half" idx="2"/>
          </p:nvPr>
        </p:nvSpPr>
        <p:spPr/>
        <p:txBody>
          <a:bodyPr>
            <a:normAutofit/>
          </a:bodyPr>
          <a:lstStyle/>
          <a:p>
            <a:r>
              <a:rPr lang="en-US" sz="2400" dirty="0"/>
              <a:t>Provides a registry for storing configured policy instances and retrieving them later for use.</a:t>
            </a:r>
          </a:p>
          <a:p>
            <a:r>
              <a:rPr lang="en-US" sz="2400" dirty="0"/>
              <a:t>Promotes separation of policy definition and usage.</a:t>
            </a:r>
          </a:p>
          <a:p>
            <a:pPr marL="0" indent="0">
              <a:buNone/>
            </a:pPr>
            <a:endParaRPr lang="en-US" dirty="0"/>
          </a:p>
        </p:txBody>
      </p:sp>
      <p:sp>
        <p:nvSpPr>
          <p:cNvPr id="5" name="Footer Placeholder 4">
            <a:extLst>
              <a:ext uri="{FF2B5EF4-FFF2-40B4-BE49-F238E27FC236}">
                <a16:creationId xmlns:a16="http://schemas.microsoft.com/office/drawing/2014/main" id="{E0A7F505-19A0-47CA-8376-4DC33DDD0281}"/>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1083096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4D13-D9C8-4F11-83DC-389F20D4D42F}"/>
              </a:ext>
            </a:extLst>
          </p:cNvPr>
          <p:cNvSpPr>
            <a:spLocks noGrp="1"/>
          </p:cNvSpPr>
          <p:nvPr>
            <p:ph type="title"/>
          </p:nvPr>
        </p:nvSpPr>
        <p:spPr/>
        <p:txBody>
          <a:bodyPr/>
          <a:lstStyle/>
          <a:p>
            <a:r>
              <a:rPr lang="en-US" dirty="0"/>
              <a:t>Unit Testing</a:t>
            </a:r>
          </a:p>
        </p:txBody>
      </p:sp>
      <p:sp>
        <p:nvSpPr>
          <p:cNvPr id="3" name="Content Placeholder 2">
            <a:extLst>
              <a:ext uri="{FF2B5EF4-FFF2-40B4-BE49-F238E27FC236}">
                <a16:creationId xmlns:a16="http://schemas.microsoft.com/office/drawing/2014/main" id="{6BE7D500-8F5C-425E-8412-3EF8CF39CA99}"/>
              </a:ext>
            </a:extLst>
          </p:cNvPr>
          <p:cNvSpPr>
            <a:spLocks noGrp="1"/>
          </p:cNvSpPr>
          <p:nvPr>
            <p:ph sz="half" idx="1"/>
          </p:nvPr>
        </p:nvSpPr>
        <p:spPr>
          <a:xfrm>
            <a:off x="358066" y="1845734"/>
            <a:ext cx="4498019" cy="4023360"/>
          </a:xfrm>
        </p:spPr>
        <p:txBody>
          <a:bodyPr>
            <a:normAutofit/>
          </a:bodyPr>
          <a:lstStyle/>
          <a:p>
            <a:r>
              <a:rPr lang="en-US" dirty="0" err="1"/>
              <a:t>PolicyRegistry</a:t>
            </a:r>
            <a:r>
              <a:rPr lang="en-US" dirty="0"/>
              <a:t> implements </a:t>
            </a:r>
            <a:r>
              <a:rPr lang="en-US" dirty="0" err="1"/>
              <a:t>IPolicyRegistry</a:t>
            </a:r>
            <a:endParaRPr lang="en-US" dirty="0"/>
          </a:p>
          <a:p>
            <a:r>
              <a:rPr lang="en-US" dirty="0"/>
              <a:t>All Policies Implement </a:t>
            </a:r>
            <a:r>
              <a:rPr lang="en-US" dirty="0" err="1"/>
              <a:t>ISyncPolicy</a:t>
            </a:r>
            <a:r>
              <a:rPr lang="en-US" dirty="0"/>
              <a:t> or </a:t>
            </a:r>
            <a:r>
              <a:rPr lang="en-US" dirty="0" err="1"/>
              <a:t>IAsyncPolicy</a:t>
            </a:r>
            <a:endParaRPr lang="en-US" dirty="0"/>
          </a:p>
          <a:p>
            <a:r>
              <a:rPr lang="en-US" dirty="0"/>
              <a:t>The </a:t>
            </a:r>
            <a:r>
              <a:rPr lang="en-US" dirty="0" err="1"/>
              <a:t>NoOp</a:t>
            </a:r>
            <a:r>
              <a:rPr lang="en-US" dirty="0"/>
              <a:t> Policy, aka “Bypass Polly”</a:t>
            </a:r>
          </a:p>
          <a:p>
            <a:pPr lvl="1"/>
            <a:r>
              <a:rPr lang="en-US" dirty="0"/>
              <a:t>Executes without intervention</a:t>
            </a:r>
          </a:p>
        </p:txBody>
      </p:sp>
      <p:sp>
        <p:nvSpPr>
          <p:cNvPr id="4" name="Content Placeholder 3">
            <a:extLst>
              <a:ext uri="{FF2B5EF4-FFF2-40B4-BE49-F238E27FC236}">
                <a16:creationId xmlns:a16="http://schemas.microsoft.com/office/drawing/2014/main" id="{E041FE45-04A8-49E3-B6C0-53389BCFAC56}"/>
              </a:ext>
            </a:extLst>
          </p:cNvPr>
          <p:cNvSpPr>
            <a:spLocks noGrp="1"/>
          </p:cNvSpPr>
          <p:nvPr>
            <p:ph sz="half" idx="2"/>
          </p:nvPr>
        </p:nvSpPr>
        <p:spPr>
          <a:xfrm>
            <a:off x="5086905" y="1845735"/>
            <a:ext cx="6747029" cy="4023360"/>
          </a:xfrm>
        </p:spPr>
        <p:txBody>
          <a:bodyPr>
            <a:normAutofit/>
          </a:bodyPr>
          <a:lstStyle/>
          <a:p>
            <a:pPr marL="0" indent="0">
              <a:spcBef>
                <a:spcPts val="200"/>
              </a:spcBef>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UseRegistryWithNoOp</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input)</a:t>
            </a:r>
          </a:p>
          <a:p>
            <a:pPr marL="0" indent="0">
              <a:spcBef>
                <a:spcPts val="200"/>
              </a:spcBef>
              <a:buNone/>
            </a:pPr>
            <a:r>
              <a:rPr lang="en-US" dirty="0">
                <a:solidFill>
                  <a:srgbClr val="000000"/>
                </a:solidFill>
                <a:latin typeface="Consolas" panose="020B0609020204030204" pitchFamily="49" charset="0"/>
              </a:rPr>
              <a:t>{</a:t>
            </a:r>
          </a:p>
          <a:p>
            <a:pPr marL="0" indent="0">
              <a:spcBef>
                <a:spcPts val="20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ISyncPolicy</a:t>
            </a:r>
            <a:r>
              <a:rPr lang="en-US" dirty="0">
                <a:solidFill>
                  <a:srgbClr val="000000"/>
                </a:solidFill>
                <a:latin typeface="Consolas" panose="020B0609020204030204" pitchFamily="49" charset="0"/>
              </a:rPr>
              <a:t> policy =                    </a:t>
            </a:r>
          </a:p>
          <a:p>
            <a:pPr marL="0" indent="0">
              <a:spcBef>
                <a:spcPts val="200"/>
              </a:spcBef>
              <a:buNone/>
            </a:pPr>
            <a:r>
              <a:rPr lang="en-US" dirty="0">
                <a:solidFill>
                  <a:srgbClr val="000000"/>
                </a:solidFill>
                <a:latin typeface="Consolas" panose="020B0609020204030204" pitchFamily="49" charset="0"/>
              </a:rPr>
              <a:t>     _</a:t>
            </a:r>
            <a:r>
              <a:rPr lang="en-US" dirty="0" err="1">
                <a:solidFill>
                  <a:srgbClr val="000000"/>
                </a:solidFill>
                <a:latin typeface="Consolas" panose="020B0609020204030204" pitchFamily="49" charset="0"/>
              </a:rPr>
              <a:t>registry.ContainsKey</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MyRetry</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p>
          <a:p>
            <a:pPr marL="0" indent="0">
              <a:spcBef>
                <a:spcPts val="200"/>
              </a:spcBef>
              <a:buNone/>
            </a:pP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registry.Get</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ISyncPolicy</a:t>
            </a:r>
            <a:r>
              <a:rPr lang="en-US" dirty="0">
                <a:solidFill>
                  <a:srgbClr val="000000"/>
                </a:solidFill>
                <a:latin typeface="Consolas" panose="020B0609020204030204" pitchFamily="49" charset="0"/>
              </a:rPr>
              <a:t>&gt;(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MyRetry</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p>
          <a:p>
            <a:pPr marL="0" indent="0">
              <a:spcBef>
                <a:spcPts val="200"/>
              </a:spcBef>
              <a:buNone/>
            </a:pP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Policy.NoOp</a:t>
            </a:r>
            <a:r>
              <a:rPr lang="en-US" dirty="0">
                <a:solidFill>
                  <a:srgbClr val="000000"/>
                </a:solidFill>
                <a:latin typeface="Consolas" panose="020B0609020204030204" pitchFamily="49" charset="0"/>
              </a:rPr>
              <a:t>();</a:t>
            </a:r>
          </a:p>
          <a:p>
            <a:pPr marL="0" indent="0">
              <a:spcBef>
                <a:spcPts val="200"/>
              </a:spcBef>
              <a:buNone/>
            </a:pPr>
            <a:endParaRPr lang="en-US" dirty="0">
              <a:solidFill>
                <a:srgbClr val="000000"/>
              </a:solidFill>
              <a:latin typeface="Consolas" panose="020B0609020204030204" pitchFamily="49" charset="0"/>
            </a:endParaRPr>
          </a:p>
          <a:p>
            <a:pPr marL="0" indent="0">
              <a:spcBef>
                <a:spcPts val="20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policy.Execute</a:t>
            </a:r>
            <a:r>
              <a:rPr lang="en-US" dirty="0">
                <a:solidFill>
                  <a:srgbClr val="000000"/>
                </a:solidFill>
                <a:latin typeface="Consolas" panose="020B0609020204030204" pitchFamily="49" charset="0"/>
              </a:rPr>
              <a:t>(() =&gt; DoSomething());</a:t>
            </a:r>
          </a:p>
          <a:p>
            <a:pPr marL="0" indent="0">
              <a:spcBef>
                <a:spcPts val="200"/>
              </a:spcBef>
              <a:buNone/>
            </a:pPr>
            <a:r>
              <a:rPr lang="en-US" dirty="0">
                <a:solidFill>
                  <a:srgbClr val="000000"/>
                </a:solidFill>
                <a:latin typeface="Consolas" panose="020B0609020204030204" pitchFamily="49" charset="0"/>
              </a:rPr>
              <a:t>}</a:t>
            </a:r>
            <a:endParaRPr lang="en-US" dirty="0"/>
          </a:p>
        </p:txBody>
      </p:sp>
      <p:sp>
        <p:nvSpPr>
          <p:cNvPr id="5" name="Footer Placeholder 4">
            <a:extLst>
              <a:ext uri="{FF2B5EF4-FFF2-40B4-BE49-F238E27FC236}">
                <a16:creationId xmlns:a16="http://schemas.microsoft.com/office/drawing/2014/main" id="{D9DF4E2C-E6E8-41F8-9C51-6A4A474ACC48}"/>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2987819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37B4D-4C54-4E90-893A-B57D2FAAC3DC}"/>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2DA16451-0560-4D82-9534-42EC4CC459C9}"/>
              </a:ext>
            </a:extLst>
          </p:cNvPr>
          <p:cNvSpPr>
            <a:spLocks noGrp="1"/>
          </p:cNvSpPr>
          <p:nvPr>
            <p:ph type="body" idx="1"/>
          </p:nvPr>
        </p:nvSpPr>
        <p:spPr/>
        <p:txBody>
          <a:bodyPr/>
          <a:lstStyle/>
          <a:p>
            <a:r>
              <a:rPr lang="en-US" dirty="0"/>
              <a:t>Unit Tests are the Best Tests</a:t>
            </a:r>
          </a:p>
        </p:txBody>
      </p:sp>
      <p:sp>
        <p:nvSpPr>
          <p:cNvPr id="4" name="Footer Placeholder 3">
            <a:extLst>
              <a:ext uri="{FF2B5EF4-FFF2-40B4-BE49-F238E27FC236}">
                <a16:creationId xmlns:a16="http://schemas.microsoft.com/office/drawing/2014/main" id="{01AAC543-3091-41FC-AB09-67A087E9606A}"/>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440821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E4DC-0E3D-46E2-828F-30B4629EE0C9}"/>
              </a:ext>
            </a:extLst>
          </p:cNvPr>
          <p:cNvSpPr>
            <a:spLocks noGrp="1"/>
          </p:cNvSpPr>
          <p:nvPr>
            <p:ph type="title"/>
          </p:nvPr>
        </p:nvSpPr>
        <p:spPr/>
        <p:txBody>
          <a:bodyPr/>
          <a:lstStyle/>
          <a:p>
            <a:r>
              <a:rPr lang="en-US" dirty="0" err="1"/>
              <a:t>Polly.Extensions.Http</a:t>
            </a:r>
            <a:endParaRPr lang="en-US" dirty="0"/>
          </a:p>
        </p:txBody>
      </p:sp>
      <p:sp>
        <p:nvSpPr>
          <p:cNvPr id="3" name="Content Placeholder 2">
            <a:extLst>
              <a:ext uri="{FF2B5EF4-FFF2-40B4-BE49-F238E27FC236}">
                <a16:creationId xmlns:a16="http://schemas.microsoft.com/office/drawing/2014/main" id="{C6D6A803-6D78-42FF-8EC6-58AA0F2EEA8E}"/>
              </a:ext>
            </a:extLst>
          </p:cNvPr>
          <p:cNvSpPr>
            <a:spLocks noGrp="1"/>
          </p:cNvSpPr>
          <p:nvPr>
            <p:ph sz="half" idx="1"/>
          </p:nvPr>
        </p:nvSpPr>
        <p:spPr/>
        <p:txBody>
          <a:bodyPr>
            <a:normAutofit/>
          </a:bodyPr>
          <a:lstStyle/>
          <a:p>
            <a:r>
              <a:rPr lang="en-US" dirty="0"/>
              <a:t>Extensions package containing </a:t>
            </a:r>
            <a:r>
              <a:rPr lang="en-US" b="1" dirty="0"/>
              <a:t>opinionated</a:t>
            </a:r>
            <a:r>
              <a:rPr lang="en-US" dirty="0"/>
              <a:t> convenience methods for configuring Polly policies to handle transient faults typical of calls through </a:t>
            </a:r>
            <a:r>
              <a:rPr lang="en-US" dirty="0" err="1"/>
              <a:t>HttpClient</a:t>
            </a:r>
            <a:r>
              <a:rPr lang="en-US" dirty="0"/>
              <a:t>.</a:t>
            </a:r>
          </a:p>
          <a:p>
            <a:r>
              <a:rPr lang="en-US" dirty="0"/>
              <a:t>Handles Status Codes &gt;= 500 AND 408 (timeout) by default</a:t>
            </a:r>
          </a:p>
          <a:p>
            <a:r>
              <a:rPr lang="en-US" dirty="0"/>
              <a:t>4xx – “Bad Requests” are </a:t>
            </a:r>
            <a:r>
              <a:rPr lang="en-US" b="1" dirty="0"/>
              <a:t>not</a:t>
            </a:r>
            <a:r>
              <a:rPr lang="en-US" dirty="0"/>
              <a:t> considered faults (unless you tell it otherwise)</a:t>
            </a:r>
          </a:p>
        </p:txBody>
      </p:sp>
      <p:sp>
        <p:nvSpPr>
          <p:cNvPr id="4" name="Content Placeholder 3">
            <a:extLst>
              <a:ext uri="{FF2B5EF4-FFF2-40B4-BE49-F238E27FC236}">
                <a16:creationId xmlns:a16="http://schemas.microsoft.com/office/drawing/2014/main" id="{715BED9B-89D3-455D-A736-2CA48F4DAC67}"/>
              </a:ext>
            </a:extLst>
          </p:cNvPr>
          <p:cNvSpPr>
            <a:spLocks noGrp="1"/>
          </p:cNvSpPr>
          <p:nvPr>
            <p:ph sz="half" idx="2"/>
          </p:nvPr>
        </p:nvSpPr>
        <p:spPr>
          <a:xfrm>
            <a:off x="6217920" y="1845735"/>
            <a:ext cx="5829078" cy="4023360"/>
          </a:xfrm>
        </p:spPr>
        <p:txBody>
          <a:bodyPr>
            <a:normAutofit/>
          </a:bodyPr>
          <a:lstStyle/>
          <a:p>
            <a:pPr marL="0" indent="0">
              <a:spcBef>
                <a:spcPts val="200"/>
              </a:spcBef>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policy = </a:t>
            </a:r>
          </a:p>
          <a:p>
            <a:pPr marL="0" indent="0">
              <a:spcBef>
                <a:spcPts val="20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HttpPolicyExtensions</a:t>
            </a:r>
            <a:endParaRPr lang="en-US" dirty="0">
              <a:solidFill>
                <a:srgbClr val="000000"/>
              </a:solidFill>
              <a:latin typeface="Consolas" panose="020B0609020204030204" pitchFamily="49" charset="0"/>
            </a:endParaRPr>
          </a:p>
          <a:p>
            <a:pPr marL="0" indent="0">
              <a:spcBef>
                <a:spcPts val="20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HandleTransientHttpError</a:t>
            </a:r>
            <a:r>
              <a:rPr lang="en-US" dirty="0">
                <a:solidFill>
                  <a:srgbClr val="000000"/>
                </a:solidFill>
                <a:latin typeface="Consolas" panose="020B0609020204030204" pitchFamily="49" charset="0"/>
              </a:rPr>
              <a:t>()</a:t>
            </a:r>
          </a:p>
          <a:p>
            <a:pPr marL="0" indent="0">
              <a:spcBef>
                <a:spcPts val="20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RetryForeverAsync</a:t>
            </a:r>
            <a:r>
              <a:rPr lang="en-US" dirty="0">
                <a:solidFill>
                  <a:srgbClr val="000000"/>
                </a:solidFill>
                <a:latin typeface="Consolas" panose="020B0609020204030204" pitchFamily="49" charset="0"/>
              </a:rPr>
              <a:t>();</a:t>
            </a:r>
          </a:p>
          <a:p>
            <a:pPr marL="0" indent="0">
              <a:spcBef>
                <a:spcPts val="200"/>
              </a:spcBef>
              <a:buNone/>
            </a:pPr>
            <a:endParaRPr lang="en-US" dirty="0">
              <a:solidFill>
                <a:srgbClr val="000000"/>
              </a:solidFill>
              <a:latin typeface="Consolas" panose="020B0609020204030204" pitchFamily="49" charset="0"/>
            </a:endParaRPr>
          </a:p>
          <a:p>
            <a:pPr marL="0" indent="0">
              <a:spcBef>
                <a:spcPts val="200"/>
              </a:spcBef>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response = </a:t>
            </a:r>
          </a:p>
          <a:p>
            <a:pPr marL="0" indent="0">
              <a:spcBef>
                <a:spcPts val="200"/>
              </a:spcBef>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policy.ExecuteAsync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 =&gt;</a:t>
            </a:r>
          </a:p>
          <a:p>
            <a:pPr marL="0" indent="0">
              <a:spcBef>
                <a:spcPts val="200"/>
              </a:spcBef>
              <a:buNone/>
            </a:pPr>
            <a:r>
              <a:rPr lang="en-US" dirty="0">
                <a:solidFill>
                  <a:srgbClr val="000000"/>
                </a:solidFill>
                <a:latin typeface="Consolas" panose="020B0609020204030204" pitchFamily="49" charset="0"/>
              </a:rPr>
              <a:t>  {</a:t>
            </a:r>
          </a:p>
          <a:p>
            <a:pPr marL="0" indent="0">
              <a:spcBef>
                <a:spcPts val="200"/>
              </a:spcBef>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_</a:t>
            </a:r>
            <a:r>
              <a:rPr lang="en-US" dirty="0" err="1">
                <a:solidFill>
                  <a:srgbClr val="000000"/>
                </a:solidFill>
                <a:latin typeface="Consolas" panose="020B0609020204030204" pitchFamily="49" charset="0"/>
              </a:rPr>
              <a:t>client.GetAsync</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0" indent="0">
              <a:spcBef>
                <a:spcPts val="200"/>
              </a:spcBef>
              <a:buNone/>
            </a:pPr>
            <a:r>
              <a:rPr lang="en-US" dirty="0">
                <a:solidFill>
                  <a:srgbClr val="000000"/>
                </a:solidFill>
                <a:latin typeface="Consolas" panose="020B0609020204030204" pitchFamily="49" charset="0"/>
              </a:rPr>
              <a:t>  });</a:t>
            </a:r>
            <a:endParaRPr lang="en-US" dirty="0"/>
          </a:p>
        </p:txBody>
      </p:sp>
      <p:sp>
        <p:nvSpPr>
          <p:cNvPr id="5" name="Footer Placeholder 4">
            <a:extLst>
              <a:ext uri="{FF2B5EF4-FFF2-40B4-BE49-F238E27FC236}">
                <a16:creationId xmlns:a16="http://schemas.microsoft.com/office/drawing/2014/main" id="{CB2F09CE-7996-4CD4-A3F5-851BF2C9FDCA}"/>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93212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08F6-1A72-41E2-B062-692EABC4F112}"/>
              </a:ext>
            </a:extLst>
          </p:cNvPr>
          <p:cNvSpPr>
            <a:spLocks noGrp="1"/>
          </p:cNvSpPr>
          <p:nvPr>
            <p:ph type="title"/>
          </p:nvPr>
        </p:nvSpPr>
        <p:spPr/>
        <p:txBody>
          <a:bodyPr/>
          <a:lstStyle/>
          <a:p>
            <a:r>
              <a:rPr lang="en-US" dirty="0" err="1"/>
              <a:t>ASP.Net</a:t>
            </a:r>
            <a:r>
              <a:rPr lang="en-US" dirty="0"/>
              <a:t> Core </a:t>
            </a:r>
            <a:r>
              <a:rPr lang="en-US" dirty="0" err="1"/>
              <a:t>HttpClientFactory</a:t>
            </a:r>
            <a:endParaRPr lang="en-US" dirty="0"/>
          </a:p>
        </p:txBody>
      </p:sp>
      <p:sp>
        <p:nvSpPr>
          <p:cNvPr id="3" name="Content Placeholder 2">
            <a:extLst>
              <a:ext uri="{FF2B5EF4-FFF2-40B4-BE49-F238E27FC236}">
                <a16:creationId xmlns:a16="http://schemas.microsoft.com/office/drawing/2014/main" id="{3517A3A0-A267-4906-BC6D-9F1B782155A2}"/>
              </a:ext>
            </a:extLst>
          </p:cNvPr>
          <p:cNvSpPr>
            <a:spLocks noGrp="1"/>
          </p:cNvSpPr>
          <p:nvPr>
            <p:ph sz="half" idx="1"/>
          </p:nvPr>
        </p:nvSpPr>
        <p:spPr/>
        <p:txBody>
          <a:bodyPr>
            <a:normAutofit/>
          </a:bodyPr>
          <a:lstStyle/>
          <a:p>
            <a:r>
              <a:rPr lang="en-US" dirty="0"/>
              <a:t>Part of </a:t>
            </a:r>
            <a:r>
              <a:rPr lang="en-US" dirty="0" err="1"/>
              <a:t>ASP.Net</a:t>
            </a:r>
            <a:r>
              <a:rPr lang="en-US" dirty="0"/>
              <a:t> Core as of 2.1</a:t>
            </a:r>
          </a:p>
          <a:p>
            <a:r>
              <a:rPr lang="en-US" dirty="0"/>
              <a:t>Includes Polly as part of Service Configuration</a:t>
            </a:r>
          </a:p>
          <a:p>
            <a:endParaRPr lang="en-US" dirty="0">
              <a:hlinkClick r:id="rId2"/>
            </a:endParaRPr>
          </a:p>
          <a:p>
            <a:endParaRPr lang="en-US" dirty="0">
              <a:hlinkClick r:id="rId2"/>
            </a:endParaRPr>
          </a:p>
          <a:p>
            <a:endParaRPr lang="en-US" dirty="0">
              <a:hlinkClick r:id="rId2"/>
            </a:endParaRPr>
          </a:p>
          <a:p>
            <a:r>
              <a:rPr lang="en-US" dirty="0">
                <a:hlinkClick r:id="rId2"/>
              </a:rPr>
              <a:t>https://docs.microsoft.com/en-gb/aspnet/core/fundamentals/http-requests?view=aspnetcore-2.1#use-polly-based-handlers</a:t>
            </a:r>
            <a:endParaRPr lang="en-US" dirty="0"/>
          </a:p>
        </p:txBody>
      </p:sp>
      <p:sp>
        <p:nvSpPr>
          <p:cNvPr id="4" name="Content Placeholder 3">
            <a:extLst>
              <a:ext uri="{FF2B5EF4-FFF2-40B4-BE49-F238E27FC236}">
                <a16:creationId xmlns:a16="http://schemas.microsoft.com/office/drawing/2014/main" id="{EDA00012-B3BA-47C0-B07E-A0801C5A89F7}"/>
              </a:ext>
            </a:extLst>
          </p:cNvPr>
          <p:cNvSpPr>
            <a:spLocks noGrp="1"/>
          </p:cNvSpPr>
          <p:nvPr>
            <p:ph sz="half" idx="2"/>
          </p:nvPr>
        </p:nvSpPr>
        <p:spPr/>
        <p:txBody>
          <a:bodyPr>
            <a:normAutofit/>
          </a:bodyPr>
          <a:lstStyle/>
          <a:p>
            <a:pPr marL="0" indent="0">
              <a:spcBef>
                <a:spcPts val="200"/>
              </a:spcBef>
              <a:buNone/>
            </a:pPr>
            <a:r>
              <a:rPr lang="en-US" dirty="0"/>
              <a:t>services</a:t>
            </a:r>
          </a:p>
          <a:p>
            <a:pPr marL="0" indent="0">
              <a:spcBef>
                <a:spcPts val="200"/>
              </a:spcBef>
              <a:buNone/>
            </a:pPr>
            <a:r>
              <a:rPr lang="en-US" dirty="0"/>
              <a:t>            .</a:t>
            </a:r>
            <a:r>
              <a:rPr lang="en-US" dirty="0" err="1"/>
              <a:t>AddHttpClient</a:t>
            </a:r>
            <a:r>
              <a:rPr lang="en-US" dirty="0"/>
              <a:t>&lt;</a:t>
            </a:r>
            <a:r>
              <a:rPr lang="en-US" dirty="0" err="1"/>
              <a:t>UnreliableHttpService</a:t>
            </a:r>
            <a:r>
              <a:rPr lang="en-US" dirty="0"/>
              <a:t>&gt;()</a:t>
            </a:r>
          </a:p>
          <a:p>
            <a:pPr marL="0" indent="0">
              <a:spcBef>
                <a:spcPts val="200"/>
              </a:spcBef>
              <a:buNone/>
            </a:pPr>
            <a:r>
              <a:rPr lang="en-US" dirty="0"/>
              <a:t>            .</a:t>
            </a:r>
            <a:r>
              <a:rPr lang="en-US" dirty="0" err="1"/>
              <a:t>AddTransientHttpErrorPolicy</a:t>
            </a:r>
            <a:r>
              <a:rPr lang="en-US" dirty="0"/>
              <a:t>(p =&gt;</a:t>
            </a:r>
          </a:p>
          <a:p>
            <a:pPr marL="0" indent="0">
              <a:spcBef>
                <a:spcPts val="200"/>
              </a:spcBef>
              <a:buNone/>
            </a:pPr>
            <a:r>
              <a:rPr lang="en-US" dirty="0"/>
              <a:t>                </a:t>
            </a:r>
            <a:r>
              <a:rPr lang="en-US" dirty="0" err="1"/>
              <a:t>p.RetryForever</a:t>
            </a:r>
            <a:r>
              <a:rPr lang="en-US" dirty="0"/>
              <a:t>());</a:t>
            </a:r>
          </a:p>
        </p:txBody>
      </p:sp>
      <p:sp>
        <p:nvSpPr>
          <p:cNvPr id="5" name="Footer Placeholder 4">
            <a:extLst>
              <a:ext uri="{FF2B5EF4-FFF2-40B4-BE49-F238E27FC236}">
                <a16:creationId xmlns:a16="http://schemas.microsoft.com/office/drawing/2014/main" id="{AF3A7A8C-31DE-4605-B112-4F06205DB593}"/>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2910506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D8A98D-4D7A-4403-8164-B59807121932}"/>
              </a:ext>
            </a:extLst>
          </p:cNvPr>
          <p:cNvSpPr>
            <a:spLocks noGrp="1"/>
          </p:cNvSpPr>
          <p:nvPr>
            <p:ph type="title"/>
          </p:nvPr>
        </p:nvSpPr>
        <p:spPr/>
        <p:txBody>
          <a:bodyPr/>
          <a:lstStyle/>
          <a:p>
            <a:r>
              <a:rPr lang="en-US" dirty="0"/>
              <a:t>Demo</a:t>
            </a:r>
          </a:p>
        </p:txBody>
      </p:sp>
      <p:sp>
        <p:nvSpPr>
          <p:cNvPr id="5" name="Text Placeholder 4">
            <a:extLst>
              <a:ext uri="{FF2B5EF4-FFF2-40B4-BE49-F238E27FC236}">
                <a16:creationId xmlns:a16="http://schemas.microsoft.com/office/drawing/2014/main" id="{E6846035-660C-4984-B8F7-DC437A25DA93}"/>
              </a:ext>
            </a:extLst>
          </p:cNvPr>
          <p:cNvSpPr>
            <a:spLocks noGrp="1"/>
          </p:cNvSpPr>
          <p:nvPr>
            <p:ph type="body" idx="1"/>
          </p:nvPr>
        </p:nvSpPr>
        <p:spPr/>
        <p:txBody>
          <a:bodyPr/>
          <a:lstStyle/>
          <a:p>
            <a:r>
              <a:rPr lang="en-US" dirty="0"/>
              <a:t>OK BADREQUEST </a:t>
            </a:r>
          </a:p>
        </p:txBody>
      </p:sp>
      <p:sp>
        <p:nvSpPr>
          <p:cNvPr id="2" name="Footer Placeholder 1">
            <a:extLst>
              <a:ext uri="{FF2B5EF4-FFF2-40B4-BE49-F238E27FC236}">
                <a16:creationId xmlns:a16="http://schemas.microsoft.com/office/drawing/2014/main" id="{700CB875-DA91-467E-91AC-D14507F661A3}"/>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3500738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314A4-04E5-473A-A1F3-62C022DFF408}"/>
              </a:ext>
            </a:extLst>
          </p:cNvPr>
          <p:cNvSpPr>
            <a:spLocks noGrp="1"/>
          </p:cNvSpPr>
          <p:nvPr>
            <p:ph type="title"/>
          </p:nvPr>
        </p:nvSpPr>
        <p:spPr/>
        <p:txBody>
          <a:bodyPr/>
          <a:lstStyle/>
          <a:p>
            <a:r>
              <a:rPr lang="en-US" dirty="0"/>
              <a:t>Final Thoughts / Opinions</a:t>
            </a:r>
          </a:p>
        </p:txBody>
      </p:sp>
      <p:sp>
        <p:nvSpPr>
          <p:cNvPr id="3" name="Content Placeholder 2">
            <a:extLst>
              <a:ext uri="{FF2B5EF4-FFF2-40B4-BE49-F238E27FC236}">
                <a16:creationId xmlns:a16="http://schemas.microsoft.com/office/drawing/2014/main" id="{C707A1E7-E772-4789-BB9D-0B9B1BE3B9B8}"/>
              </a:ext>
            </a:extLst>
          </p:cNvPr>
          <p:cNvSpPr>
            <a:spLocks noGrp="1"/>
          </p:cNvSpPr>
          <p:nvPr>
            <p:ph idx="1"/>
          </p:nvPr>
        </p:nvSpPr>
        <p:spPr/>
        <p:txBody>
          <a:bodyPr/>
          <a:lstStyle/>
          <a:p>
            <a:r>
              <a:rPr lang="en-US" dirty="0"/>
              <a:t>Use Polly</a:t>
            </a:r>
          </a:p>
          <a:p>
            <a:r>
              <a:rPr lang="en-US" dirty="0"/>
              <a:t>Empathize with your Caller</a:t>
            </a:r>
          </a:p>
          <a:p>
            <a:pPr lvl="1"/>
            <a:r>
              <a:rPr lang="en-US" dirty="0"/>
              <a:t>Sometimes an error returned quickly is better than a delayed Success</a:t>
            </a:r>
          </a:p>
          <a:p>
            <a:r>
              <a:rPr lang="en-US" dirty="0"/>
              <a:t>Use Fallback whenever you can</a:t>
            </a:r>
          </a:p>
          <a:p>
            <a:pPr lvl="1"/>
            <a:r>
              <a:rPr lang="en-US" dirty="0"/>
              <a:t>Generally better to return something useful than wait forever</a:t>
            </a:r>
          </a:p>
          <a:p>
            <a:r>
              <a:rPr lang="en-US" dirty="0"/>
              <a:t>Use Polly</a:t>
            </a:r>
          </a:p>
        </p:txBody>
      </p:sp>
      <p:sp>
        <p:nvSpPr>
          <p:cNvPr id="4" name="Footer Placeholder 3">
            <a:extLst>
              <a:ext uri="{FF2B5EF4-FFF2-40B4-BE49-F238E27FC236}">
                <a16:creationId xmlns:a16="http://schemas.microsoft.com/office/drawing/2014/main" id="{0CD93E80-1FC9-46DC-9EEB-EED4D150BFF8}"/>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3710706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65D97-B28C-4E5E-A403-9A9114B0D5C5}"/>
              </a:ext>
            </a:extLst>
          </p:cNvPr>
          <p:cNvSpPr>
            <a:spLocks noGrp="1"/>
          </p:cNvSpPr>
          <p:nvPr>
            <p:ph type="title"/>
          </p:nvPr>
        </p:nvSpPr>
        <p:spPr/>
        <p:txBody>
          <a:bodyPr/>
          <a:lstStyle/>
          <a:p>
            <a:r>
              <a:rPr lang="en-US" dirty="0"/>
              <a:t>What is Resiliency?</a:t>
            </a:r>
          </a:p>
        </p:txBody>
      </p:sp>
      <p:sp>
        <p:nvSpPr>
          <p:cNvPr id="3" name="Content Placeholder 2">
            <a:extLst>
              <a:ext uri="{FF2B5EF4-FFF2-40B4-BE49-F238E27FC236}">
                <a16:creationId xmlns:a16="http://schemas.microsoft.com/office/drawing/2014/main" id="{C7FA5700-3C2E-44EA-AE65-B9025EB1D5FD}"/>
              </a:ext>
            </a:extLst>
          </p:cNvPr>
          <p:cNvSpPr>
            <a:spLocks noGrp="1"/>
          </p:cNvSpPr>
          <p:nvPr>
            <p:ph idx="1"/>
          </p:nvPr>
        </p:nvSpPr>
        <p:spPr/>
        <p:txBody>
          <a:bodyPr/>
          <a:lstStyle/>
          <a:p>
            <a:r>
              <a:rPr lang="en-US" i="1" dirty="0"/>
              <a:t>Noun: an ability to recover from or adjust easily to misfortune or change</a:t>
            </a:r>
          </a:p>
        </p:txBody>
      </p:sp>
      <p:sp>
        <p:nvSpPr>
          <p:cNvPr id="4" name="Footer Placeholder 3">
            <a:extLst>
              <a:ext uri="{FF2B5EF4-FFF2-40B4-BE49-F238E27FC236}">
                <a16:creationId xmlns:a16="http://schemas.microsoft.com/office/drawing/2014/main" id="{D45D3342-8300-4DCB-AB94-0E5ACA46458D}"/>
              </a:ext>
            </a:extLst>
          </p:cNvPr>
          <p:cNvSpPr>
            <a:spLocks noGrp="1"/>
          </p:cNvSpPr>
          <p:nvPr>
            <p:ph type="ftr" sz="quarter" idx="11"/>
          </p:nvPr>
        </p:nvSpPr>
        <p:spPr/>
        <p:txBody>
          <a:bodyPr/>
          <a:lstStyle/>
          <a:p>
            <a:r>
              <a:rPr lang="en-US"/>
              <a:t>https://github.com/joegardnr/ResilientFaultTolerance</a:t>
            </a:r>
          </a:p>
        </p:txBody>
      </p:sp>
      <p:pic>
        <p:nvPicPr>
          <p:cNvPr id="1028" name="Picture 4" descr="Image result for titanic">
            <a:extLst>
              <a:ext uri="{FF2B5EF4-FFF2-40B4-BE49-F238E27FC236}">
                <a16:creationId xmlns:a16="http://schemas.microsoft.com/office/drawing/2014/main" id="{A47592E5-1249-4639-9E4D-D80CF6804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728" y="2472613"/>
            <a:ext cx="7968543" cy="3859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321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597F5-3270-4FB6-B5DF-FA60A3BB544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F9D22F84-776F-4B22-8E24-DAE3510C41D1}"/>
              </a:ext>
            </a:extLst>
          </p:cNvPr>
          <p:cNvSpPr>
            <a:spLocks noGrp="1"/>
          </p:cNvSpPr>
          <p:nvPr>
            <p:ph idx="1"/>
          </p:nvPr>
        </p:nvSpPr>
        <p:spPr/>
        <p:txBody>
          <a:bodyPr>
            <a:normAutofit/>
          </a:bodyPr>
          <a:lstStyle/>
          <a:p>
            <a:r>
              <a:rPr lang="en-US" dirty="0"/>
              <a:t>Polly</a:t>
            </a:r>
          </a:p>
          <a:p>
            <a:pPr lvl="1"/>
            <a:r>
              <a:rPr lang="en-US" dirty="0">
                <a:hlinkClick r:id="rId2"/>
              </a:rPr>
              <a:t>https://github.com/App-vNext/Polly</a:t>
            </a:r>
            <a:endParaRPr lang="en-US" dirty="0"/>
          </a:p>
          <a:p>
            <a:r>
              <a:rPr lang="en-US" dirty="0" err="1"/>
              <a:t>Polly.Extensions.Http</a:t>
            </a:r>
            <a:r>
              <a:rPr lang="en-US" dirty="0"/>
              <a:t> </a:t>
            </a:r>
          </a:p>
          <a:p>
            <a:pPr lvl="1"/>
            <a:r>
              <a:rPr lang="en-US" dirty="0">
                <a:hlinkClick r:id="rId3"/>
              </a:rPr>
              <a:t>https://github.com/App-vNext/Polly.Extensions.Http</a:t>
            </a:r>
            <a:endParaRPr lang="en-US" dirty="0"/>
          </a:p>
          <a:p>
            <a:r>
              <a:rPr lang="en-US" dirty="0" err="1"/>
              <a:t>HttpClientFactory</a:t>
            </a:r>
            <a:r>
              <a:rPr lang="en-US" dirty="0"/>
              <a:t> </a:t>
            </a:r>
          </a:p>
          <a:p>
            <a:pPr lvl="1"/>
            <a:r>
              <a:rPr lang="en-US" dirty="0">
                <a:hlinkClick r:id="rId4"/>
              </a:rPr>
              <a:t>https://docs.microsoft.com/en-us/aspnet/core/fundamentals/http-requests?view=aspnetcore-2.1#use-polly-based-handlers</a:t>
            </a:r>
            <a:endParaRPr lang="en-US" dirty="0"/>
          </a:p>
          <a:p>
            <a:endParaRPr lang="en-US" dirty="0"/>
          </a:p>
          <a:p>
            <a:endParaRPr lang="en-US" dirty="0"/>
          </a:p>
          <a:p>
            <a:r>
              <a:rPr lang="en-US" dirty="0"/>
              <a:t>Joe Gardner | </a:t>
            </a:r>
            <a:r>
              <a:rPr lang="en-US" dirty="0">
                <a:hlinkClick r:id="rId5"/>
              </a:rPr>
              <a:t>joegardner@gmail.com</a:t>
            </a:r>
            <a:r>
              <a:rPr lang="en-US" dirty="0"/>
              <a:t> | </a:t>
            </a:r>
            <a:r>
              <a:rPr lang="en-US" dirty="0">
                <a:hlinkClick r:id="rId6"/>
              </a:rPr>
              <a:t>https://www.linkedin.com/in/joegardner</a:t>
            </a:r>
            <a:endParaRPr lang="en-US" dirty="0"/>
          </a:p>
        </p:txBody>
      </p:sp>
      <p:sp>
        <p:nvSpPr>
          <p:cNvPr id="4" name="Footer Placeholder 3">
            <a:extLst>
              <a:ext uri="{FF2B5EF4-FFF2-40B4-BE49-F238E27FC236}">
                <a16:creationId xmlns:a16="http://schemas.microsoft.com/office/drawing/2014/main" id="{2386B5E1-8840-4E58-B7E4-D6D38576C993}"/>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2718706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0226-6825-4C5D-B471-8D9832002198}"/>
              </a:ext>
            </a:extLst>
          </p:cNvPr>
          <p:cNvSpPr>
            <a:spLocks noGrp="1"/>
          </p:cNvSpPr>
          <p:nvPr>
            <p:ph type="title"/>
          </p:nvPr>
        </p:nvSpPr>
        <p:spPr/>
        <p:txBody>
          <a:bodyPr/>
          <a:lstStyle/>
          <a:p>
            <a:r>
              <a:rPr lang="en-US" dirty="0"/>
              <a:t>A FAULT has Occurred!</a:t>
            </a:r>
          </a:p>
        </p:txBody>
      </p:sp>
      <p:sp>
        <p:nvSpPr>
          <p:cNvPr id="3" name="Content Placeholder 2">
            <a:extLst>
              <a:ext uri="{FF2B5EF4-FFF2-40B4-BE49-F238E27FC236}">
                <a16:creationId xmlns:a16="http://schemas.microsoft.com/office/drawing/2014/main" id="{1BA60BD2-AE54-47B0-9DBA-4FEFB5E45647}"/>
              </a:ext>
            </a:extLst>
          </p:cNvPr>
          <p:cNvSpPr>
            <a:spLocks noGrp="1"/>
          </p:cNvSpPr>
          <p:nvPr>
            <p:ph sz="half" idx="1"/>
          </p:nvPr>
        </p:nvSpPr>
        <p:spPr>
          <a:xfrm>
            <a:off x="1097280" y="1845733"/>
            <a:ext cx="5951590" cy="4466289"/>
          </a:xfrm>
        </p:spPr>
        <p:txBody>
          <a:bodyPr>
            <a:normAutofit/>
          </a:bodyPr>
          <a:lstStyle/>
          <a:p>
            <a:pPr marL="0" indent="0">
              <a:spcBef>
                <a:spcPts val="600"/>
              </a:spcBef>
              <a:spcAft>
                <a:spcPts val="0"/>
              </a:spcAft>
              <a:buNone/>
            </a:pP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SaveData</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MyData</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data</a:t>
            </a:r>
            <a:r>
              <a:rPr lang="en-US" dirty="0">
                <a:solidFill>
                  <a:srgbClr val="000000"/>
                </a:solidFill>
                <a:latin typeface="Consolas" panose="020B0609020204030204" pitchFamily="49" charset="0"/>
              </a:rPr>
              <a:t>)</a:t>
            </a:r>
          </a:p>
          <a:p>
            <a:pPr marL="0" indent="0">
              <a:spcBef>
                <a:spcPts val="600"/>
              </a:spcBef>
              <a:spcAft>
                <a:spcPts val="0"/>
              </a:spcAft>
              <a:buNone/>
            </a:pPr>
            <a:r>
              <a:rPr lang="en-US" dirty="0">
                <a:solidFill>
                  <a:srgbClr val="000000"/>
                </a:solidFill>
                <a:latin typeface="Consolas" panose="020B0609020204030204" pitchFamily="49" charset="0"/>
              </a:rPr>
              <a:t>{</a:t>
            </a:r>
          </a:p>
          <a:p>
            <a:pPr>
              <a:spcBef>
                <a:spcPts val="600"/>
              </a:spcBef>
              <a:spcAft>
                <a:spcPts val="0"/>
              </a:spcAft>
            </a:pPr>
            <a:r>
              <a:rPr lang="en-US" dirty="0">
                <a:solidFill>
                  <a:srgbClr val="008000"/>
                </a:solidFill>
                <a:latin typeface="Consolas" panose="020B0609020204030204" pitchFamily="49" charset="0"/>
              </a:rPr>
              <a:t>// What happens if the insert fails?</a:t>
            </a:r>
            <a:endParaRPr lang="en-US" dirty="0">
              <a:solidFill>
                <a:srgbClr val="000000"/>
              </a:solidFill>
              <a:latin typeface="Consolas" panose="020B0609020204030204" pitchFamily="49" charset="0"/>
            </a:endParaRPr>
          </a:p>
          <a:p>
            <a:pPr>
              <a:spcBef>
                <a:spcPts val="600"/>
              </a:spcBef>
              <a:spcAft>
                <a:spcPts val="0"/>
              </a:spcAft>
            </a:pPr>
            <a:r>
              <a:rPr lang="en-US" dirty="0">
                <a:solidFill>
                  <a:srgbClr val="001080"/>
                </a:solidFill>
                <a:latin typeface="Consolas" panose="020B0609020204030204" pitchFamily="49" charset="0"/>
              </a:rPr>
              <a:t>_</a:t>
            </a:r>
            <a:r>
              <a:rPr lang="en-US" dirty="0" err="1">
                <a:solidFill>
                  <a:srgbClr val="001080"/>
                </a:solidFill>
                <a:latin typeface="Consolas" panose="020B0609020204030204" pitchFamily="49" charset="0"/>
              </a:rPr>
              <a:t>database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Insert</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data</a:t>
            </a:r>
            <a:r>
              <a:rPr lang="en-US" dirty="0">
                <a:solidFill>
                  <a:srgbClr val="000000"/>
                </a:solidFill>
                <a:latin typeface="Consolas" panose="020B0609020204030204" pitchFamily="49" charset="0"/>
              </a:rPr>
              <a:t>);</a:t>
            </a:r>
          </a:p>
          <a:p>
            <a:pPr marL="0" indent="0">
              <a:spcBef>
                <a:spcPts val="600"/>
              </a:spcBef>
              <a:spcAft>
                <a:spcPts val="0"/>
              </a:spcAft>
              <a:buNone/>
            </a:pPr>
            <a:r>
              <a:rPr lang="en-US" dirty="0">
                <a:solidFill>
                  <a:srgbClr val="000000"/>
                </a:solidFill>
                <a:latin typeface="Consolas" panose="020B0609020204030204" pitchFamily="49" charset="0"/>
              </a:rPr>
              <a:t>}</a:t>
            </a:r>
            <a:endParaRPr lang="en-US" dirty="0"/>
          </a:p>
        </p:txBody>
      </p:sp>
      <p:sp>
        <p:nvSpPr>
          <p:cNvPr id="4" name="Content Placeholder 3">
            <a:extLst>
              <a:ext uri="{FF2B5EF4-FFF2-40B4-BE49-F238E27FC236}">
                <a16:creationId xmlns:a16="http://schemas.microsoft.com/office/drawing/2014/main" id="{57BD11E6-2C20-40D6-AC89-31EF4180C81E}"/>
              </a:ext>
            </a:extLst>
          </p:cNvPr>
          <p:cNvSpPr>
            <a:spLocks noGrp="1"/>
          </p:cNvSpPr>
          <p:nvPr>
            <p:ph sz="half" idx="2"/>
          </p:nvPr>
        </p:nvSpPr>
        <p:spPr>
          <a:xfrm>
            <a:off x="7048870" y="1845735"/>
            <a:ext cx="4866736" cy="4023360"/>
          </a:xfrm>
        </p:spPr>
        <p:txBody>
          <a:bodyPr/>
          <a:lstStyle/>
          <a:p>
            <a:r>
              <a:rPr lang="en-US" dirty="0"/>
              <a:t>No Resiliency.</a:t>
            </a:r>
          </a:p>
          <a:p>
            <a:r>
              <a:rPr lang="en-US" dirty="0"/>
              <a:t>Original Caller is responsible for recovery.</a:t>
            </a:r>
          </a:p>
          <a:p>
            <a:r>
              <a:rPr lang="en-US" dirty="0"/>
              <a:t>No Traceability</a:t>
            </a:r>
          </a:p>
        </p:txBody>
      </p:sp>
      <p:sp>
        <p:nvSpPr>
          <p:cNvPr id="5" name="Footer Placeholder 4">
            <a:extLst>
              <a:ext uri="{FF2B5EF4-FFF2-40B4-BE49-F238E27FC236}">
                <a16:creationId xmlns:a16="http://schemas.microsoft.com/office/drawing/2014/main" id="{F6469903-58B5-45B7-AE9F-BD8D241A482B}"/>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3607659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0226-6825-4C5D-B471-8D9832002198}"/>
              </a:ext>
            </a:extLst>
          </p:cNvPr>
          <p:cNvSpPr>
            <a:spLocks noGrp="1"/>
          </p:cNvSpPr>
          <p:nvPr>
            <p:ph type="title"/>
          </p:nvPr>
        </p:nvSpPr>
        <p:spPr/>
        <p:txBody>
          <a:bodyPr/>
          <a:lstStyle/>
          <a:p>
            <a:r>
              <a:rPr lang="en-US" dirty="0"/>
              <a:t>A FAULT has Occurred!</a:t>
            </a:r>
          </a:p>
        </p:txBody>
      </p:sp>
      <p:sp>
        <p:nvSpPr>
          <p:cNvPr id="3" name="Content Placeholder 2">
            <a:extLst>
              <a:ext uri="{FF2B5EF4-FFF2-40B4-BE49-F238E27FC236}">
                <a16:creationId xmlns:a16="http://schemas.microsoft.com/office/drawing/2014/main" id="{1BA60BD2-AE54-47B0-9DBA-4FEFB5E45647}"/>
              </a:ext>
            </a:extLst>
          </p:cNvPr>
          <p:cNvSpPr>
            <a:spLocks noGrp="1"/>
          </p:cNvSpPr>
          <p:nvPr>
            <p:ph sz="half" idx="1"/>
          </p:nvPr>
        </p:nvSpPr>
        <p:spPr>
          <a:xfrm>
            <a:off x="1097280" y="1845733"/>
            <a:ext cx="5951590" cy="4466289"/>
          </a:xfrm>
        </p:spPr>
        <p:txBody>
          <a:bodyPr>
            <a:normAutofit/>
          </a:bodyPr>
          <a:lstStyle/>
          <a:p>
            <a:pPr marL="0" indent="0">
              <a:spcBef>
                <a:spcPts val="600"/>
              </a:spcBef>
              <a:spcAft>
                <a:spcPts val="0"/>
              </a:spcAft>
              <a:buNone/>
            </a:pP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SaveData</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MyData</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data</a:t>
            </a:r>
            <a:r>
              <a:rPr lang="en-US" dirty="0">
                <a:solidFill>
                  <a:srgbClr val="000000"/>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  try</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_</a:t>
            </a:r>
            <a:r>
              <a:rPr lang="en-US" dirty="0" err="1">
                <a:solidFill>
                  <a:srgbClr val="000000"/>
                </a:solidFill>
                <a:latin typeface="Consolas" panose="020B0609020204030204" pitchFamily="49" charset="0"/>
              </a:rPr>
              <a:t>database.Insert</a:t>
            </a:r>
            <a:r>
              <a:rPr lang="en-US" dirty="0">
                <a:solidFill>
                  <a:srgbClr val="000000"/>
                </a:solidFill>
                <a:latin typeface="Consolas" panose="020B0609020204030204" pitchFamily="49" charset="0"/>
              </a:rPr>
              <a:t>(data);</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catch</a:t>
            </a:r>
            <a:r>
              <a:rPr lang="en-US" dirty="0">
                <a:solidFill>
                  <a:srgbClr val="000000"/>
                </a:solidFill>
                <a:latin typeface="Consolas" panose="020B0609020204030204" pitchFamily="49" charset="0"/>
              </a:rPr>
              <a:t>(Exception ex) {</a:t>
            </a:r>
          </a:p>
          <a:p>
            <a:pPr marL="0" indent="0">
              <a:buNone/>
            </a:pPr>
            <a:r>
              <a:rPr lang="en-US" dirty="0">
                <a:solidFill>
                  <a:srgbClr val="008000"/>
                </a:solidFill>
                <a:latin typeface="Consolas" panose="020B0609020204030204" pitchFamily="49" charset="0"/>
              </a:rPr>
              <a:t>    // Is this “resilient”?</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_</a:t>
            </a:r>
            <a:r>
              <a:rPr lang="en-US" dirty="0" err="1">
                <a:solidFill>
                  <a:srgbClr val="000000"/>
                </a:solidFill>
                <a:latin typeface="Consolas" panose="020B0609020204030204" pitchFamily="49" charset="0"/>
              </a:rPr>
              <a:t>logger.Error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"Oh no!"</a:t>
            </a:r>
            <a:r>
              <a:rPr lang="en-US" dirty="0">
                <a:solidFill>
                  <a:srgbClr val="000000"/>
                </a:solidFill>
                <a:latin typeface="Consolas" panose="020B0609020204030204" pitchFamily="49" charset="0"/>
              </a:rPr>
              <a:t>, ex);</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endParaRPr lang="en-US" dirty="0"/>
          </a:p>
        </p:txBody>
      </p:sp>
      <p:sp>
        <p:nvSpPr>
          <p:cNvPr id="4" name="Content Placeholder 3">
            <a:extLst>
              <a:ext uri="{FF2B5EF4-FFF2-40B4-BE49-F238E27FC236}">
                <a16:creationId xmlns:a16="http://schemas.microsoft.com/office/drawing/2014/main" id="{57BD11E6-2C20-40D6-AC89-31EF4180C81E}"/>
              </a:ext>
            </a:extLst>
          </p:cNvPr>
          <p:cNvSpPr>
            <a:spLocks noGrp="1"/>
          </p:cNvSpPr>
          <p:nvPr>
            <p:ph sz="half" idx="2"/>
          </p:nvPr>
        </p:nvSpPr>
        <p:spPr>
          <a:xfrm>
            <a:off x="7048870" y="1845735"/>
            <a:ext cx="4866736" cy="4023360"/>
          </a:xfrm>
        </p:spPr>
        <p:txBody>
          <a:bodyPr>
            <a:normAutofit/>
          </a:bodyPr>
          <a:lstStyle/>
          <a:p>
            <a:r>
              <a:rPr lang="en-US" dirty="0"/>
              <a:t>No Resiliency.</a:t>
            </a:r>
          </a:p>
          <a:p>
            <a:r>
              <a:rPr lang="en-US" dirty="0"/>
              <a:t>Original Caller is responsible for recovery.</a:t>
            </a:r>
          </a:p>
          <a:p>
            <a:r>
              <a:rPr lang="en-US" dirty="0"/>
              <a:t>No Traceability</a:t>
            </a:r>
          </a:p>
        </p:txBody>
      </p:sp>
      <p:sp>
        <p:nvSpPr>
          <p:cNvPr id="5" name="Footer Placeholder 4">
            <a:extLst>
              <a:ext uri="{FF2B5EF4-FFF2-40B4-BE49-F238E27FC236}">
                <a16:creationId xmlns:a16="http://schemas.microsoft.com/office/drawing/2014/main" id="{327AD8D4-FC45-4B07-8D5E-4D8A76DA6835}"/>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3455491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0226-6825-4C5D-B471-8D9832002198}"/>
              </a:ext>
            </a:extLst>
          </p:cNvPr>
          <p:cNvSpPr>
            <a:spLocks noGrp="1"/>
          </p:cNvSpPr>
          <p:nvPr>
            <p:ph type="title"/>
          </p:nvPr>
        </p:nvSpPr>
        <p:spPr/>
        <p:txBody>
          <a:bodyPr/>
          <a:lstStyle/>
          <a:p>
            <a:r>
              <a:rPr lang="en-US" dirty="0"/>
              <a:t>Home Grown Resilience ?!</a:t>
            </a:r>
          </a:p>
        </p:txBody>
      </p:sp>
      <p:sp>
        <p:nvSpPr>
          <p:cNvPr id="3" name="Content Placeholder 2">
            <a:extLst>
              <a:ext uri="{FF2B5EF4-FFF2-40B4-BE49-F238E27FC236}">
                <a16:creationId xmlns:a16="http://schemas.microsoft.com/office/drawing/2014/main" id="{1BA60BD2-AE54-47B0-9DBA-4FEFB5E45647}"/>
              </a:ext>
            </a:extLst>
          </p:cNvPr>
          <p:cNvSpPr>
            <a:spLocks noGrp="1"/>
          </p:cNvSpPr>
          <p:nvPr>
            <p:ph sz="half" idx="1"/>
          </p:nvPr>
        </p:nvSpPr>
        <p:spPr>
          <a:xfrm>
            <a:off x="1097280" y="1845733"/>
            <a:ext cx="5951590" cy="4466289"/>
          </a:xfrm>
        </p:spPr>
        <p:txBody>
          <a:bodyPr>
            <a:normAutofit fontScale="55000" lnSpcReduction="20000"/>
          </a:bodyPr>
          <a:lstStyle/>
          <a:p>
            <a:pPr>
              <a:spcBef>
                <a:spcPts val="400"/>
              </a:spcBef>
              <a:spcAft>
                <a:spcPts val="400"/>
              </a:spcAft>
            </a:pP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SaveDataRetryXTimesWithWaitAndCircuit</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MyData</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data</a:t>
            </a: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0000FF"/>
                </a:solidFill>
                <a:latin typeface="Consolas" panose="020B0609020204030204" pitchFamily="49" charset="0"/>
              </a:rPr>
              <a:t>  int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retryCount</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a:spcBef>
                <a:spcPts val="400"/>
              </a:spcBef>
              <a:spcAft>
                <a:spcPts val="400"/>
              </a:spcAft>
            </a:pPr>
            <a:r>
              <a:rPr lang="en-US" dirty="0">
                <a:solidFill>
                  <a:srgbClr val="0000FF"/>
                </a:solidFill>
                <a:latin typeface="Consolas" panose="020B0609020204030204" pitchFamily="49" charset="0"/>
              </a:rPr>
              <a:t>  bool</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success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p>
          <a:p>
            <a:pPr>
              <a:spcBef>
                <a:spcPts val="400"/>
              </a:spcBef>
              <a:spcAft>
                <a:spcPts val="400"/>
              </a:spcAft>
            </a:pPr>
            <a:r>
              <a:rPr lang="en-US" dirty="0">
                <a:solidFill>
                  <a:srgbClr val="AF00DB"/>
                </a:solidFill>
                <a:latin typeface="Consolas" panose="020B0609020204030204" pitchFamily="49" charset="0"/>
              </a:rPr>
              <a:t>  while</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success</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retryCount</a:t>
            </a:r>
            <a:r>
              <a:rPr lang="en-US" dirty="0">
                <a:solidFill>
                  <a:srgbClr val="000000"/>
                </a:solidFill>
                <a:latin typeface="Consolas" panose="020B0609020204030204" pitchFamily="49" charset="0"/>
              </a:rPr>
              <a:t> &lt; </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 {</a:t>
            </a:r>
          </a:p>
          <a:p>
            <a:pPr>
              <a:spcBef>
                <a:spcPts val="400"/>
              </a:spcBef>
              <a:spcAft>
                <a:spcPts val="400"/>
              </a:spcAft>
            </a:pPr>
            <a:r>
              <a:rPr lang="en-US" dirty="0">
                <a:solidFill>
                  <a:srgbClr val="AF00DB"/>
                </a:solidFill>
                <a:latin typeface="Consolas" panose="020B0609020204030204" pitchFamily="49" charset="0"/>
              </a:rPr>
              <a:t>    try</a:t>
            </a: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AF00DB"/>
                </a:solidFill>
                <a:latin typeface="Consolas" panose="020B0609020204030204" pitchFamily="49" charset="0"/>
              </a:rPr>
              <a:t>      if</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Circuit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IsClosed</a:t>
            </a: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001080"/>
                </a:solidFill>
                <a:highlight>
                  <a:srgbClr val="FFFF00"/>
                </a:highlight>
                <a:latin typeface="Consolas" panose="020B0609020204030204" pitchFamily="49" charset="0"/>
              </a:rPr>
              <a:t>        _</a:t>
            </a:r>
            <a:r>
              <a:rPr lang="en-US" dirty="0" err="1">
                <a:solidFill>
                  <a:srgbClr val="001080"/>
                </a:solidFill>
                <a:highlight>
                  <a:srgbClr val="FFFF00"/>
                </a:highlight>
                <a:latin typeface="Consolas" panose="020B0609020204030204" pitchFamily="49" charset="0"/>
              </a:rPr>
              <a:t>database</a:t>
            </a:r>
            <a:r>
              <a:rPr lang="en-US" dirty="0" err="1">
                <a:solidFill>
                  <a:srgbClr val="000000"/>
                </a:solidFill>
                <a:highlight>
                  <a:srgbClr val="FFFF00"/>
                </a:highlight>
                <a:latin typeface="Consolas" panose="020B0609020204030204" pitchFamily="49" charset="0"/>
              </a:rPr>
              <a:t>.</a:t>
            </a:r>
            <a:r>
              <a:rPr lang="en-US" dirty="0" err="1">
                <a:solidFill>
                  <a:srgbClr val="795E26"/>
                </a:solidFill>
                <a:highlight>
                  <a:srgbClr val="FFFF00"/>
                </a:highlight>
                <a:latin typeface="Consolas" panose="020B0609020204030204" pitchFamily="49" charset="0"/>
              </a:rPr>
              <a:t>Insert</a:t>
            </a:r>
            <a:r>
              <a:rPr lang="en-US" dirty="0">
                <a:solidFill>
                  <a:srgbClr val="000000"/>
                </a:solidFill>
                <a:highlight>
                  <a:srgbClr val="FFFF00"/>
                </a:highlight>
                <a:latin typeface="Consolas" panose="020B0609020204030204" pitchFamily="49" charset="0"/>
              </a:rPr>
              <a:t>(</a:t>
            </a:r>
            <a:r>
              <a:rPr lang="en-US" dirty="0">
                <a:solidFill>
                  <a:srgbClr val="001080"/>
                </a:solidFill>
                <a:highlight>
                  <a:srgbClr val="FFFF00"/>
                </a:highlight>
                <a:latin typeface="Consolas" panose="020B0609020204030204" pitchFamily="49" charset="0"/>
              </a:rPr>
              <a:t>data</a:t>
            </a:r>
            <a:r>
              <a:rPr lang="en-US" dirty="0">
                <a:solidFill>
                  <a:srgbClr val="000000"/>
                </a:solidFill>
                <a:highlight>
                  <a:srgbClr val="FFFF00"/>
                </a:highlight>
                <a:latin typeface="Consolas" panose="020B0609020204030204" pitchFamily="49" charset="0"/>
              </a:rPr>
              <a:t>);</a:t>
            </a:r>
          </a:p>
          <a:p>
            <a:pPr>
              <a:spcBef>
                <a:spcPts val="400"/>
              </a:spcBef>
              <a:spcAft>
                <a:spcPts val="400"/>
              </a:spcAft>
            </a:pPr>
            <a:r>
              <a:rPr lang="en-US" dirty="0">
                <a:solidFill>
                  <a:srgbClr val="001080"/>
                </a:solidFill>
                <a:latin typeface="Consolas" panose="020B0609020204030204" pitchFamily="49" charset="0"/>
              </a:rPr>
              <a:t>        success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pPr>
              <a:spcBef>
                <a:spcPts val="400"/>
              </a:spcBef>
              <a:spcAft>
                <a:spcPts val="400"/>
              </a:spcAft>
            </a:pP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AF00DB"/>
                </a:solidFill>
                <a:latin typeface="Consolas" panose="020B0609020204030204" pitchFamily="49" charset="0"/>
              </a:rPr>
              <a:t>      else</a:t>
            </a:r>
            <a:endParaRPr lang="en-US" dirty="0">
              <a:solidFill>
                <a:srgbClr val="000000"/>
              </a:solidFill>
              <a:latin typeface="Consolas" panose="020B0609020204030204" pitchFamily="49" charset="0"/>
            </a:endParaRPr>
          </a:p>
          <a:p>
            <a:pPr>
              <a:spcBef>
                <a:spcPts val="400"/>
              </a:spcBef>
              <a:spcAft>
                <a:spcPts val="400"/>
              </a:spcAft>
            </a:pPr>
            <a:r>
              <a:rPr lang="en-US" dirty="0">
                <a:solidFill>
                  <a:srgbClr val="AF00DB"/>
                </a:solidFill>
                <a:latin typeface="Consolas" panose="020B0609020204030204" pitchFamily="49" charset="0"/>
              </a:rPr>
              <a:t>        throw</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CircuitOpenException</a:t>
            </a: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AF00DB"/>
                </a:solidFill>
                <a:latin typeface="Consolas" panose="020B0609020204030204" pitchFamily="49" charset="0"/>
              </a:rPr>
              <a:t>    catch</a:t>
            </a:r>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Exception</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ex</a:t>
            </a: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001080"/>
                </a:solidFill>
                <a:latin typeface="Consolas" panose="020B0609020204030204" pitchFamily="49" charset="0"/>
              </a:rPr>
              <a:t>      _</a:t>
            </a:r>
            <a:r>
              <a:rPr lang="en-US" dirty="0" err="1">
                <a:solidFill>
                  <a:srgbClr val="001080"/>
                </a:solidFill>
                <a:latin typeface="Consolas" panose="020B0609020204030204" pitchFamily="49" charset="0"/>
              </a:rPr>
              <a:t>logger</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Error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"Oh no!"</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ex</a:t>
            </a:r>
            <a:r>
              <a:rPr lang="en-US" dirty="0">
                <a:solidFill>
                  <a:srgbClr val="000000"/>
                </a:solidFill>
                <a:latin typeface="Consolas" panose="020B0609020204030204" pitchFamily="49" charset="0"/>
              </a:rPr>
              <a:t>);</a:t>
            </a:r>
          </a:p>
          <a:p>
            <a:pPr>
              <a:spcBef>
                <a:spcPts val="400"/>
              </a:spcBef>
              <a:spcAft>
                <a:spcPts val="400"/>
              </a:spcAft>
            </a:pPr>
            <a:r>
              <a:rPr lang="en-US" dirty="0">
                <a:solidFill>
                  <a:srgbClr val="001080"/>
                </a:solidFill>
                <a:latin typeface="Consolas" panose="020B0609020204030204" pitchFamily="49" charset="0"/>
              </a:rPr>
              <a:t>      </a:t>
            </a:r>
            <a:r>
              <a:rPr lang="en-US" dirty="0" err="1">
                <a:solidFill>
                  <a:srgbClr val="001080"/>
                </a:solidFill>
                <a:latin typeface="Consolas" panose="020B0609020204030204" pitchFamily="49" charset="0"/>
              </a:rPr>
              <a:t>retryCount</a:t>
            </a:r>
            <a:r>
              <a:rPr lang="en-US" dirty="0">
                <a:solidFill>
                  <a:srgbClr val="000000"/>
                </a:solidFill>
                <a:latin typeface="Consolas" panose="020B0609020204030204" pitchFamily="49" charset="0"/>
              </a:rPr>
              <a:t>++;</a:t>
            </a:r>
          </a:p>
          <a:p>
            <a:pPr>
              <a:spcBef>
                <a:spcPts val="400"/>
              </a:spcBef>
              <a:spcAft>
                <a:spcPts val="400"/>
              </a:spcAft>
            </a:pPr>
            <a:r>
              <a:rPr lang="en-US" dirty="0">
                <a:solidFill>
                  <a:srgbClr val="001080"/>
                </a:solidFill>
                <a:latin typeface="Consolas" panose="020B0609020204030204" pitchFamily="49" charset="0"/>
              </a:rPr>
              <a:t>      </a:t>
            </a:r>
            <a:r>
              <a:rPr lang="en-US" dirty="0" err="1">
                <a:solidFill>
                  <a:srgbClr val="001080"/>
                </a:solidFill>
                <a:latin typeface="Consolas" panose="020B0609020204030204" pitchFamily="49" charset="0"/>
              </a:rPr>
              <a:t>Curcuit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FailureCount</a:t>
            </a:r>
            <a:r>
              <a:rPr lang="en-US" dirty="0">
                <a:solidFill>
                  <a:srgbClr val="000000"/>
                </a:solidFill>
                <a:latin typeface="Consolas" panose="020B0609020204030204" pitchFamily="49" charset="0"/>
              </a:rPr>
              <a:t>++;</a:t>
            </a:r>
          </a:p>
          <a:p>
            <a:pPr>
              <a:spcBef>
                <a:spcPts val="400"/>
              </a:spcBef>
              <a:spcAft>
                <a:spcPts val="400"/>
              </a:spcAft>
            </a:pPr>
            <a:r>
              <a:rPr lang="en-US" dirty="0">
                <a:solidFill>
                  <a:srgbClr val="001080"/>
                </a:solidFill>
                <a:latin typeface="Consolas" panose="020B0609020204030204" pitchFamily="49" charset="0"/>
              </a:rPr>
              <a:t>      </a:t>
            </a:r>
            <a:r>
              <a:rPr lang="en-US" dirty="0" err="1">
                <a:solidFill>
                  <a:srgbClr val="001080"/>
                </a:solidFill>
                <a:latin typeface="Consolas" panose="020B0609020204030204" pitchFamily="49" charset="0"/>
              </a:rPr>
              <a:t>thread</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Sleep</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100</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sleep for 100ms</a:t>
            </a:r>
            <a:endParaRPr lang="en-US" dirty="0">
              <a:solidFill>
                <a:srgbClr val="000000"/>
              </a:solidFill>
              <a:latin typeface="Consolas" panose="020B0609020204030204" pitchFamily="49" charset="0"/>
            </a:endParaRPr>
          </a:p>
          <a:p>
            <a:pPr>
              <a:spcBef>
                <a:spcPts val="400"/>
              </a:spcBef>
              <a:spcAft>
                <a:spcPts val="400"/>
              </a:spcAft>
            </a:pP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000000"/>
                </a:solidFill>
                <a:latin typeface="Consolas" panose="020B0609020204030204" pitchFamily="49" charset="0"/>
              </a:rPr>
              <a:t>}</a:t>
            </a:r>
          </a:p>
        </p:txBody>
      </p:sp>
      <p:sp>
        <p:nvSpPr>
          <p:cNvPr id="4" name="Content Placeholder 3">
            <a:extLst>
              <a:ext uri="{FF2B5EF4-FFF2-40B4-BE49-F238E27FC236}">
                <a16:creationId xmlns:a16="http://schemas.microsoft.com/office/drawing/2014/main" id="{57BD11E6-2C20-40D6-AC89-31EF4180C81E}"/>
              </a:ext>
            </a:extLst>
          </p:cNvPr>
          <p:cNvSpPr>
            <a:spLocks noGrp="1"/>
          </p:cNvSpPr>
          <p:nvPr>
            <p:ph sz="half" idx="2"/>
          </p:nvPr>
        </p:nvSpPr>
        <p:spPr>
          <a:xfrm>
            <a:off x="7048870" y="1845735"/>
            <a:ext cx="4866736" cy="4023360"/>
          </a:xfrm>
        </p:spPr>
        <p:txBody>
          <a:bodyPr>
            <a:normAutofit fontScale="55000" lnSpcReduction="20000"/>
          </a:bodyPr>
          <a:lstStyle/>
          <a:p>
            <a:r>
              <a:rPr lang="en-US" sz="4800" dirty="0"/>
              <a:t>Not Readable.</a:t>
            </a:r>
          </a:p>
          <a:p>
            <a:r>
              <a:rPr lang="en-US" sz="4800" dirty="0"/>
              <a:t>Not Reusable.</a:t>
            </a:r>
          </a:p>
          <a:p>
            <a:r>
              <a:rPr lang="en-US" sz="4800" dirty="0"/>
              <a:t>Hard to Test.</a:t>
            </a:r>
          </a:p>
          <a:p>
            <a:r>
              <a:rPr lang="en-US" sz="4800" dirty="0"/>
              <a:t>Hard to Maintain.</a:t>
            </a:r>
          </a:p>
        </p:txBody>
      </p:sp>
      <p:sp>
        <p:nvSpPr>
          <p:cNvPr id="5" name="Footer Placeholder 4">
            <a:extLst>
              <a:ext uri="{FF2B5EF4-FFF2-40B4-BE49-F238E27FC236}">
                <a16:creationId xmlns:a16="http://schemas.microsoft.com/office/drawing/2014/main" id="{722B036C-DED6-47FE-8EB7-0786C16BCCC0}"/>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1979064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7E6A0-E606-47DE-A253-9DDF4D697866}"/>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8B3F3557-413F-4D22-B06B-A4C778E88F9F}"/>
              </a:ext>
            </a:extLst>
          </p:cNvPr>
          <p:cNvSpPr>
            <a:spLocks noGrp="1"/>
          </p:cNvSpPr>
          <p:nvPr>
            <p:ph type="body" idx="1"/>
          </p:nvPr>
        </p:nvSpPr>
        <p:spPr/>
        <p:txBody>
          <a:bodyPr/>
          <a:lstStyle/>
          <a:p>
            <a:r>
              <a:rPr lang="en-US" dirty="0"/>
              <a:t>Along Came </a:t>
            </a:r>
            <a:r>
              <a:rPr lang="en-US" dirty="0" err="1"/>
              <a:t>polly</a:t>
            </a:r>
            <a:r>
              <a:rPr lang="en-US" dirty="0"/>
              <a:t>!</a:t>
            </a:r>
          </a:p>
        </p:txBody>
      </p:sp>
      <p:sp>
        <p:nvSpPr>
          <p:cNvPr id="4" name="Footer Placeholder 3">
            <a:extLst>
              <a:ext uri="{FF2B5EF4-FFF2-40B4-BE49-F238E27FC236}">
                <a16:creationId xmlns:a16="http://schemas.microsoft.com/office/drawing/2014/main" id="{8DB01707-52BE-4B64-B240-8037AEA3C023}"/>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3602407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CFF6-E634-4434-A0A5-1710389BA754}"/>
              </a:ext>
            </a:extLst>
          </p:cNvPr>
          <p:cNvSpPr>
            <a:spLocks noGrp="1"/>
          </p:cNvSpPr>
          <p:nvPr>
            <p:ph type="title"/>
          </p:nvPr>
        </p:nvSpPr>
        <p:spPr/>
        <p:txBody>
          <a:bodyPr/>
          <a:lstStyle/>
          <a:p>
            <a:r>
              <a:rPr lang="en-US" dirty="0"/>
              <a:t>Polly Project</a:t>
            </a:r>
          </a:p>
        </p:txBody>
      </p:sp>
      <p:sp>
        <p:nvSpPr>
          <p:cNvPr id="3" name="Content Placeholder 2">
            <a:extLst>
              <a:ext uri="{FF2B5EF4-FFF2-40B4-BE49-F238E27FC236}">
                <a16:creationId xmlns:a16="http://schemas.microsoft.com/office/drawing/2014/main" id="{87F99E92-765B-4028-B82E-D1030D9CD4DE}"/>
              </a:ext>
            </a:extLst>
          </p:cNvPr>
          <p:cNvSpPr>
            <a:spLocks noGrp="1"/>
          </p:cNvSpPr>
          <p:nvPr>
            <p:ph idx="1"/>
          </p:nvPr>
        </p:nvSpPr>
        <p:spPr>
          <a:xfrm>
            <a:off x="1097280" y="1845734"/>
            <a:ext cx="10058400" cy="4546188"/>
          </a:xfrm>
        </p:spPr>
        <p:txBody>
          <a:bodyPr>
            <a:normAutofit/>
          </a:bodyPr>
          <a:lstStyle/>
          <a:p>
            <a:r>
              <a:rPr lang="en-US" dirty="0">
                <a:hlinkClick r:id="rId3"/>
              </a:rPr>
              <a:t>Polly</a:t>
            </a:r>
            <a:r>
              <a:rPr lang="en-US" dirty="0"/>
              <a:t> is a .NET resilience and transient-fault-handling library that allows developers to express policies such as </a:t>
            </a:r>
            <a:r>
              <a:rPr lang="en-US" b="1" dirty="0"/>
              <a:t>Retry</a:t>
            </a:r>
            <a:r>
              <a:rPr lang="en-US" dirty="0"/>
              <a:t>, </a:t>
            </a:r>
            <a:r>
              <a:rPr lang="en-US" b="1" dirty="0"/>
              <a:t>Circuit Breaker</a:t>
            </a:r>
            <a:r>
              <a:rPr lang="en-US" dirty="0"/>
              <a:t>, </a:t>
            </a:r>
            <a:r>
              <a:rPr lang="en-US" b="1" dirty="0"/>
              <a:t>Timeout</a:t>
            </a:r>
            <a:r>
              <a:rPr lang="en-US" dirty="0"/>
              <a:t>, </a:t>
            </a:r>
            <a:r>
              <a:rPr lang="en-US" b="1" dirty="0"/>
              <a:t>Bulkhead Isolation</a:t>
            </a:r>
            <a:r>
              <a:rPr lang="en-US" dirty="0"/>
              <a:t>, and </a:t>
            </a:r>
            <a:r>
              <a:rPr lang="en-US" b="1" dirty="0"/>
              <a:t>Fallback</a:t>
            </a:r>
            <a:r>
              <a:rPr lang="en-US" dirty="0"/>
              <a:t> in a fluent and thread-safe manner. Polly targets .NET 4.0, .NET 4.5 and .NET Standard 1.1</a:t>
            </a:r>
          </a:p>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policy</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Policy</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Handle</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SomeExceptionType</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WaitAndRetry</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200</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//3 times, 200ms</a:t>
            </a:r>
            <a:endParaRPr lang="en-US" dirty="0">
              <a:solidFill>
                <a:srgbClr val="000000"/>
              </a:solidFill>
              <a:latin typeface="Consolas" panose="020B0609020204030204" pitchFamily="49" charset="0"/>
            </a:endParaRPr>
          </a:p>
          <a:p>
            <a:r>
              <a:rPr lang="en-US" dirty="0" err="1">
                <a:solidFill>
                  <a:srgbClr val="001080"/>
                </a:solidFill>
                <a:latin typeface="Consolas" panose="020B0609020204030204" pitchFamily="49" charset="0"/>
              </a:rPr>
              <a:t>policy</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Execute</a:t>
            </a:r>
            <a:r>
              <a:rPr lang="en-US" dirty="0">
                <a:solidFill>
                  <a:srgbClr val="000000"/>
                </a:solidFill>
                <a:latin typeface="Consolas" panose="020B0609020204030204" pitchFamily="49" charset="0"/>
              </a:rPr>
              <a:t>(() =&gt; </a:t>
            </a:r>
            <a:r>
              <a:rPr lang="en-US" dirty="0">
                <a:solidFill>
                  <a:srgbClr val="795E26"/>
                </a:solidFill>
                <a:latin typeface="Consolas" panose="020B0609020204030204" pitchFamily="49" charset="0"/>
              </a:rPr>
              <a:t>DoSomething</a:t>
            </a:r>
            <a:r>
              <a:rPr lang="en-US" dirty="0">
                <a:solidFill>
                  <a:srgbClr val="000000"/>
                </a:solidFill>
                <a:latin typeface="Consolas" panose="020B0609020204030204" pitchFamily="49" charset="0"/>
              </a:rPr>
              <a:t>());</a:t>
            </a:r>
          </a:p>
          <a:p>
            <a:pPr marL="0" indent="0">
              <a:buNone/>
            </a:pPr>
            <a:endParaRPr lang="en-US" dirty="0"/>
          </a:p>
          <a:p>
            <a:pPr marL="0" indent="0">
              <a:buNone/>
            </a:pPr>
            <a:endParaRPr lang="en-US" dirty="0"/>
          </a:p>
          <a:p>
            <a:r>
              <a:rPr lang="en-US" dirty="0">
                <a:hlinkClick r:id="rId4"/>
              </a:rPr>
              <a:t>http://www.thepollyproject.org/</a:t>
            </a:r>
            <a:endParaRPr lang="en-US" dirty="0"/>
          </a:p>
        </p:txBody>
      </p:sp>
      <p:sp>
        <p:nvSpPr>
          <p:cNvPr id="4" name="Footer Placeholder 3">
            <a:extLst>
              <a:ext uri="{FF2B5EF4-FFF2-40B4-BE49-F238E27FC236}">
                <a16:creationId xmlns:a16="http://schemas.microsoft.com/office/drawing/2014/main" id="{D2BA124D-17FB-4644-B566-3781B0F6B33C}"/>
              </a:ext>
            </a:extLst>
          </p:cNvPr>
          <p:cNvSpPr>
            <a:spLocks noGrp="1"/>
          </p:cNvSpPr>
          <p:nvPr>
            <p:ph type="ftr" sz="quarter" idx="11"/>
          </p:nvPr>
        </p:nvSpPr>
        <p:spPr/>
        <p:txBody>
          <a:bodyPr/>
          <a:lstStyle/>
          <a:p>
            <a:r>
              <a:rPr lang="en-US"/>
              <a:t>https://github.com/joegardnr/ResilientFaultTolerance</a:t>
            </a:r>
          </a:p>
        </p:txBody>
      </p:sp>
      <p:pic>
        <p:nvPicPr>
          <p:cNvPr id="3076" name="Picture 4" descr="The Polly Project">
            <a:extLst>
              <a:ext uri="{FF2B5EF4-FFF2-40B4-BE49-F238E27FC236}">
                <a16:creationId xmlns:a16="http://schemas.microsoft.com/office/drawing/2014/main" id="{926AC165-ECFD-4034-B702-228027C269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5370" y="3454824"/>
            <a:ext cx="2419350" cy="241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746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C1286-47FF-413C-9D4F-0765731A5F5B}"/>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1D735248-8893-40BF-BE12-1D875E1FD6CC}"/>
              </a:ext>
            </a:extLst>
          </p:cNvPr>
          <p:cNvSpPr>
            <a:spLocks noGrp="1"/>
          </p:cNvSpPr>
          <p:nvPr>
            <p:ph idx="1"/>
          </p:nvPr>
        </p:nvSpPr>
        <p:spPr/>
        <p:txBody>
          <a:bodyPr/>
          <a:lstStyle/>
          <a:p>
            <a:r>
              <a:rPr lang="en-US" sz="3200" dirty="0"/>
              <a:t>The Errors are coming from external resources </a:t>
            </a:r>
          </a:p>
          <a:p>
            <a:pPr lvl="1"/>
            <a:r>
              <a:rPr lang="en-US" sz="2800" dirty="0"/>
              <a:t>(Network, Database, File System, Other Services)</a:t>
            </a:r>
          </a:p>
          <a:p>
            <a:r>
              <a:rPr lang="en-US" sz="3200" dirty="0"/>
              <a:t>The Errors are probably Transient and relatively short lived.</a:t>
            </a:r>
          </a:p>
          <a:p>
            <a:r>
              <a:rPr lang="en-US" sz="3200" dirty="0"/>
              <a:t>The Errors are probably not the fault of the calling service.</a:t>
            </a:r>
          </a:p>
          <a:p>
            <a:pPr lvl="1"/>
            <a:r>
              <a:rPr lang="en-US" sz="2800" dirty="0"/>
              <a:t>(Don’t use Polly to mask Bugs in your code.)</a:t>
            </a:r>
          </a:p>
          <a:p>
            <a:endParaRPr lang="en-US" dirty="0"/>
          </a:p>
        </p:txBody>
      </p:sp>
      <p:sp>
        <p:nvSpPr>
          <p:cNvPr id="4" name="Footer Placeholder 3">
            <a:extLst>
              <a:ext uri="{FF2B5EF4-FFF2-40B4-BE49-F238E27FC236}">
                <a16:creationId xmlns:a16="http://schemas.microsoft.com/office/drawing/2014/main" id="{8C5497FB-A712-48C8-B470-2AFFABF4C418}"/>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1730712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0F071-523B-428C-8A4B-A5F88FA4971C}"/>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C2D02A7C-C537-402E-832B-7BBCEB56EF0F}"/>
              </a:ext>
            </a:extLst>
          </p:cNvPr>
          <p:cNvSpPr>
            <a:spLocks noGrp="1"/>
          </p:cNvSpPr>
          <p:nvPr>
            <p:ph type="body" idx="1"/>
          </p:nvPr>
        </p:nvSpPr>
        <p:spPr/>
        <p:txBody>
          <a:bodyPr/>
          <a:lstStyle/>
          <a:p>
            <a:r>
              <a:rPr lang="en-US" dirty="0"/>
              <a:t>If at First you Don’t Succeed, try Again!</a:t>
            </a:r>
          </a:p>
        </p:txBody>
      </p:sp>
      <p:sp>
        <p:nvSpPr>
          <p:cNvPr id="4" name="Footer Placeholder 3">
            <a:extLst>
              <a:ext uri="{FF2B5EF4-FFF2-40B4-BE49-F238E27FC236}">
                <a16:creationId xmlns:a16="http://schemas.microsoft.com/office/drawing/2014/main" id="{D861D797-C080-4DFB-9411-85A9AB181B39}"/>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352132383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4683</TotalTime>
  <Words>1616</Words>
  <Application>Microsoft Office PowerPoint</Application>
  <PresentationFormat>Widescreen</PresentationFormat>
  <Paragraphs>236</Paragraphs>
  <Slides>20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Calibri Light</vt:lpstr>
      <vt:lpstr>Consolas</vt:lpstr>
      <vt:lpstr>Retrospect</vt:lpstr>
      <vt:lpstr>Resilient Fault Handling with Polly</vt:lpstr>
      <vt:lpstr>What is Resiliency?</vt:lpstr>
      <vt:lpstr>A FAULT has Occurred!</vt:lpstr>
      <vt:lpstr>A FAULT has Occurred!</vt:lpstr>
      <vt:lpstr>Home Grown Resilience ?!</vt:lpstr>
      <vt:lpstr>Demo</vt:lpstr>
      <vt:lpstr>Polly Project</vt:lpstr>
      <vt:lpstr>Assumptions</vt:lpstr>
      <vt:lpstr>Demo</vt:lpstr>
      <vt:lpstr>More than just RetryForever</vt:lpstr>
      <vt:lpstr>PolicyWrap</vt:lpstr>
      <vt:lpstr>Demo</vt:lpstr>
      <vt:lpstr>PolicyRegistry</vt:lpstr>
      <vt:lpstr>Unit Testing</vt:lpstr>
      <vt:lpstr>Demo</vt:lpstr>
      <vt:lpstr>Polly.Extensions.Http</vt:lpstr>
      <vt:lpstr>ASP.Net Core HttpClientFactory</vt:lpstr>
      <vt:lpstr>Demo</vt:lpstr>
      <vt:lpstr>Final Thoughts / Opinions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Resilient Fault Handling</dc:title>
  <dc:creator>Joe Gardner</dc:creator>
  <cp:lastModifiedBy>Joe Gardner</cp:lastModifiedBy>
  <cp:revision>41</cp:revision>
  <dcterms:created xsi:type="dcterms:W3CDTF">2018-12-27T14:45:21Z</dcterms:created>
  <dcterms:modified xsi:type="dcterms:W3CDTF">2020-10-06T14:39:37Z</dcterms:modified>
</cp:coreProperties>
</file>