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5" r:id="rId3"/>
    <p:sldId id="274" r:id="rId4"/>
    <p:sldId id="257" r:id="rId5"/>
    <p:sldId id="258" r:id="rId6"/>
    <p:sldId id="259" r:id="rId7"/>
    <p:sldId id="270" r:id="rId8"/>
    <p:sldId id="260" r:id="rId9"/>
    <p:sldId id="263" r:id="rId10"/>
    <p:sldId id="261" r:id="rId11"/>
    <p:sldId id="264" r:id="rId12"/>
    <p:sldId id="265" r:id="rId13"/>
    <p:sldId id="271" r:id="rId14"/>
    <p:sldId id="269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4481D-FDDF-47AB-93CA-529C3BCBB225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C4BAD13-6013-47DD-8C8B-DD47BEF9122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AT</a:t>
          </a:r>
        </a:p>
      </dgm:t>
    </dgm:pt>
    <dgm:pt modelId="{9075E518-B8BA-4045-9FF1-C3F8221BC545}" type="parTrans" cxnId="{93DB30C3-6DA8-45A3-8FD2-786B510C59B1}">
      <dgm:prSet/>
      <dgm:spPr/>
      <dgm:t>
        <a:bodyPr/>
        <a:lstStyle/>
        <a:p>
          <a:endParaRPr lang="en-US"/>
        </a:p>
      </dgm:t>
    </dgm:pt>
    <dgm:pt modelId="{3CF6A40A-6696-4477-B12A-60DAFFF668FE}" type="sibTrans" cxnId="{93DB30C3-6DA8-45A3-8FD2-786B510C59B1}">
      <dgm:prSet/>
      <dgm:spPr/>
      <dgm:t>
        <a:bodyPr/>
        <a:lstStyle/>
        <a:p>
          <a:endParaRPr lang="en-US"/>
        </a:p>
      </dgm:t>
    </dgm:pt>
    <dgm:pt modelId="{C7AFCD75-BD2C-4D6C-9A9A-AC5E193B116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IT</a:t>
          </a:r>
        </a:p>
      </dgm:t>
    </dgm:pt>
    <dgm:pt modelId="{4EF74548-EBCA-411A-91E9-D1EC66ED53FD}" type="parTrans" cxnId="{0981C379-4E77-4944-93D7-CEC1A351BDC1}">
      <dgm:prSet/>
      <dgm:spPr/>
      <dgm:t>
        <a:bodyPr/>
        <a:lstStyle/>
        <a:p>
          <a:endParaRPr lang="en-US"/>
        </a:p>
      </dgm:t>
    </dgm:pt>
    <dgm:pt modelId="{1DDD08F0-4AE0-46E8-98CE-93D119F8ACEF}" type="sibTrans" cxnId="{0981C379-4E77-4944-93D7-CEC1A351BDC1}">
      <dgm:prSet/>
      <dgm:spPr/>
      <dgm:t>
        <a:bodyPr/>
        <a:lstStyle/>
        <a:p>
          <a:endParaRPr lang="en-US"/>
        </a:p>
      </dgm:t>
    </dgm:pt>
    <dgm:pt modelId="{CF3F4B28-5EC5-446D-9968-A41A5D90121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UT</a:t>
          </a:r>
        </a:p>
      </dgm:t>
    </dgm:pt>
    <dgm:pt modelId="{FBEEB886-4FCA-40B1-AD76-72742CFF80DB}" type="parTrans" cxnId="{A31AEFEA-8901-4797-BD9E-4D2C2804D9D2}">
      <dgm:prSet/>
      <dgm:spPr/>
      <dgm:t>
        <a:bodyPr/>
        <a:lstStyle/>
        <a:p>
          <a:endParaRPr lang="en-US"/>
        </a:p>
      </dgm:t>
    </dgm:pt>
    <dgm:pt modelId="{DFA67E9C-906B-4434-86C4-9F7AE32D6EC3}" type="sibTrans" cxnId="{A31AEFEA-8901-4797-BD9E-4D2C2804D9D2}">
      <dgm:prSet/>
      <dgm:spPr/>
      <dgm:t>
        <a:bodyPr/>
        <a:lstStyle/>
        <a:p>
          <a:endParaRPr lang="en-US"/>
        </a:p>
      </dgm:t>
    </dgm:pt>
    <dgm:pt modelId="{1E6E7F92-2AE6-4EAC-90A0-093E8AD520FA}" type="pres">
      <dgm:prSet presAssocID="{06C4481D-FDDF-47AB-93CA-529C3BCBB225}" presName="Name0" presStyleCnt="0">
        <dgm:presLayoutVars>
          <dgm:dir/>
          <dgm:animLvl val="lvl"/>
          <dgm:resizeHandles val="exact"/>
        </dgm:presLayoutVars>
      </dgm:prSet>
      <dgm:spPr/>
    </dgm:pt>
    <dgm:pt modelId="{CA3E77B0-CFB2-43CF-BB59-A157D6C318B8}" type="pres">
      <dgm:prSet presAssocID="{BC4BAD13-6013-47DD-8C8B-DD47BEF91225}" presName="Name8" presStyleCnt="0"/>
      <dgm:spPr/>
    </dgm:pt>
    <dgm:pt modelId="{F5D067D7-BBD8-4C1C-A853-F9909792E27B}" type="pres">
      <dgm:prSet presAssocID="{BC4BAD13-6013-47DD-8C8B-DD47BEF9122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419F796-3CAE-4CEF-AC17-1270F524C08D}" type="pres">
      <dgm:prSet presAssocID="{BC4BAD13-6013-47DD-8C8B-DD47BEF912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58FB76C-188D-411C-AEEA-D61823C854D0}" type="pres">
      <dgm:prSet presAssocID="{C7AFCD75-BD2C-4D6C-9A9A-AC5E193B116B}" presName="Name8" presStyleCnt="0"/>
      <dgm:spPr/>
    </dgm:pt>
    <dgm:pt modelId="{F054A6F4-069C-432C-AAFA-D5AA9839F8B4}" type="pres">
      <dgm:prSet presAssocID="{C7AFCD75-BD2C-4D6C-9A9A-AC5E193B116B}" presName="level" presStyleLbl="node1" presStyleIdx="1" presStyleCnt="3">
        <dgm:presLayoutVars>
          <dgm:chMax val="1"/>
          <dgm:bulletEnabled val="1"/>
        </dgm:presLayoutVars>
      </dgm:prSet>
      <dgm:spPr/>
    </dgm:pt>
    <dgm:pt modelId="{1CDBDCA6-931A-40BA-B290-27FE74619972}" type="pres">
      <dgm:prSet presAssocID="{C7AFCD75-BD2C-4D6C-9A9A-AC5E193B116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CE39FB-2860-4CB3-A72A-7C1F44B107B1}" type="pres">
      <dgm:prSet presAssocID="{CF3F4B28-5EC5-446D-9968-A41A5D901218}" presName="Name8" presStyleCnt="0"/>
      <dgm:spPr/>
    </dgm:pt>
    <dgm:pt modelId="{6D510066-EC03-4212-92DB-8F0755144BD5}" type="pres">
      <dgm:prSet presAssocID="{CF3F4B28-5EC5-446D-9968-A41A5D901218}" presName="level" presStyleLbl="node1" presStyleIdx="2" presStyleCnt="3">
        <dgm:presLayoutVars>
          <dgm:chMax val="1"/>
          <dgm:bulletEnabled val="1"/>
        </dgm:presLayoutVars>
      </dgm:prSet>
      <dgm:spPr/>
    </dgm:pt>
    <dgm:pt modelId="{EC62D0D1-F446-495C-81E4-C7071729A127}" type="pres">
      <dgm:prSet presAssocID="{CF3F4B28-5EC5-446D-9968-A41A5D9012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C600409-073D-4768-8468-AA08DF2E148B}" type="presOf" srcId="{C7AFCD75-BD2C-4D6C-9A9A-AC5E193B116B}" destId="{1CDBDCA6-931A-40BA-B290-27FE74619972}" srcOrd="1" destOrd="0" presId="urn:microsoft.com/office/officeart/2005/8/layout/pyramid1"/>
    <dgm:cxn modelId="{AFB6450D-6D6E-4C92-9D48-817778E53CF3}" type="presOf" srcId="{BC4BAD13-6013-47DD-8C8B-DD47BEF91225}" destId="{F5D067D7-BBD8-4C1C-A853-F9909792E27B}" srcOrd="0" destOrd="0" presId="urn:microsoft.com/office/officeart/2005/8/layout/pyramid1"/>
    <dgm:cxn modelId="{4AC64E4A-7801-408F-A8B2-06929212A7DF}" type="presOf" srcId="{CF3F4B28-5EC5-446D-9968-A41A5D901218}" destId="{EC62D0D1-F446-495C-81E4-C7071729A127}" srcOrd="1" destOrd="0" presId="urn:microsoft.com/office/officeart/2005/8/layout/pyramid1"/>
    <dgm:cxn modelId="{20FDB177-9B36-435B-A671-134B9548B810}" type="presOf" srcId="{CF3F4B28-5EC5-446D-9968-A41A5D901218}" destId="{6D510066-EC03-4212-92DB-8F0755144BD5}" srcOrd="0" destOrd="0" presId="urn:microsoft.com/office/officeart/2005/8/layout/pyramid1"/>
    <dgm:cxn modelId="{0981C379-4E77-4944-93D7-CEC1A351BDC1}" srcId="{06C4481D-FDDF-47AB-93CA-529C3BCBB225}" destId="{C7AFCD75-BD2C-4D6C-9A9A-AC5E193B116B}" srcOrd="1" destOrd="0" parTransId="{4EF74548-EBCA-411A-91E9-D1EC66ED53FD}" sibTransId="{1DDD08F0-4AE0-46E8-98CE-93D119F8ACEF}"/>
    <dgm:cxn modelId="{BB5EDE80-4E92-4956-B260-35ED56E3FD9A}" type="presOf" srcId="{BC4BAD13-6013-47DD-8C8B-DD47BEF91225}" destId="{8419F796-3CAE-4CEF-AC17-1270F524C08D}" srcOrd="1" destOrd="0" presId="urn:microsoft.com/office/officeart/2005/8/layout/pyramid1"/>
    <dgm:cxn modelId="{44F8BBAA-FB1E-41F5-A34B-685EF0783C10}" type="presOf" srcId="{06C4481D-FDDF-47AB-93CA-529C3BCBB225}" destId="{1E6E7F92-2AE6-4EAC-90A0-093E8AD520FA}" srcOrd="0" destOrd="0" presId="urn:microsoft.com/office/officeart/2005/8/layout/pyramid1"/>
    <dgm:cxn modelId="{93DB30C3-6DA8-45A3-8FD2-786B510C59B1}" srcId="{06C4481D-FDDF-47AB-93CA-529C3BCBB225}" destId="{BC4BAD13-6013-47DD-8C8B-DD47BEF91225}" srcOrd="0" destOrd="0" parTransId="{9075E518-B8BA-4045-9FF1-C3F8221BC545}" sibTransId="{3CF6A40A-6696-4477-B12A-60DAFFF668FE}"/>
    <dgm:cxn modelId="{BC8BF9D6-E486-4A5F-8731-84CCD9F7196A}" type="presOf" srcId="{C7AFCD75-BD2C-4D6C-9A9A-AC5E193B116B}" destId="{F054A6F4-069C-432C-AAFA-D5AA9839F8B4}" srcOrd="0" destOrd="0" presId="urn:microsoft.com/office/officeart/2005/8/layout/pyramid1"/>
    <dgm:cxn modelId="{A31AEFEA-8901-4797-BD9E-4D2C2804D9D2}" srcId="{06C4481D-FDDF-47AB-93CA-529C3BCBB225}" destId="{CF3F4B28-5EC5-446D-9968-A41A5D901218}" srcOrd="2" destOrd="0" parTransId="{FBEEB886-4FCA-40B1-AD76-72742CFF80DB}" sibTransId="{DFA67E9C-906B-4434-86C4-9F7AE32D6EC3}"/>
    <dgm:cxn modelId="{B00EB76A-E268-49DE-A01F-60D546750CD0}" type="presParOf" srcId="{1E6E7F92-2AE6-4EAC-90A0-093E8AD520FA}" destId="{CA3E77B0-CFB2-43CF-BB59-A157D6C318B8}" srcOrd="0" destOrd="0" presId="urn:microsoft.com/office/officeart/2005/8/layout/pyramid1"/>
    <dgm:cxn modelId="{4E0F716D-120F-42A7-9F28-95C0619BA70E}" type="presParOf" srcId="{CA3E77B0-CFB2-43CF-BB59-A157D6C318B8}" destId="{F5D067D7-BBD8-4C1C-A853-F9909792E27B}" srcOrd="0" destOrd="0" presId="urn:microsoft.com/office/officeart/2005/8/layout/pyramid1"/>
    <dgm:cxn modelId="{3F920F38-3686-43C1-B4B2-3ED27D3496D6}" type="presParOf" srcId="{CA3E77B0-CFB2-43CF-BB59-A157D6C318B8}" destId="{8419F796-3CAE-4CEF-AC17-1270F524C08D}" srcOrd="1" destOrd="0" presId="urn:microsoft.com/office/officeart/2005/8/layout/pyramid1"/>
    <dgm:cxn modelId="{1FDBA85E-170B-47A8-A497-ECB0DC6C8F42}" type="presParOf" srcId="{1E6E7F92-2AE6-4EAC-90A0-093E8AD520FA}" destId="{F58FB76C-188D-411C-AEEA-D61823C854D0}" srcOrd="1" destOrd="0" presId="urn:microsoft.com/office/officeart/2005/8/layout/pyramid1"/>
    <dgm:cxn modelId="{0F9C366F-AD49-4816-B5ED-A25F2BD55245}" type="presParOf" srcId="{F58FB76C-188D-411C-AEEA-D61823C854D0}" destId="{F054A6F4-069C-432C-AAFA-D5AA9839F8B4}" srcOrd="0" destOrd="0" presId="urn:microsoft.com/office/officeart/2005/8/layout/pyramid1"/>
    <dgm:cxn modelId="{6D90726A-8942-4967-B18E-DB3CAA5EF677}" type="presParOf" srcId="{F58FB76C-188D-411C-AEEA-D61823C854D0}" destId="{1CDBDCA6-931A-40BA-B290-27FE74619972}" srcOrd="1" destOrd="0" presId="urn:microsoft.com/office/officeart/2005/8/layout/pyramid1"/>
    <dgm:cxn modelId="{4DF1971E-B454-4123-B957-859709CBFE35}" type="presParOf" srcId="{1E6E7F92-2AE6-4EAC-90A0-093E8AD520FA}" destId="{34CE39FB-2860-4CB3-A72A-7C1F44B107B1}" srcOrd="2" destOrd="0" presId="urn:microsoft.com/office/officeart/2005/8/layout/pyramid1"/>
    <dgm:cxn modelId="{FFB2B47A-CEC4-4BD0-96DA-D8BBB41615D2}" type="presParOf" srcId="{34CE39FB-2860-4CB3-A72A-7C1F44B107B1}" destId="{6D510066-EC03-4212-92DB-8F0755144BD5}" srcOrd="0" destOrd="0" presId="urn:microsoft.com/office/officeart/2005/8/layout/pyramid1"/>
    <dgm:cxn modelId="{B6767700-81AB-483E-A611-CD1AD22FF4BE}" type="presParOf" srcId="{34CE39FB-2860-4CB3-A72A-7C1F44B107B1}" destId="{EC62D0D1-F446-495C-81E4-C7071729A1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067D7-BBD8-4C1C-A853-F9909792E27B}">
      <dsp:nvSpPr>
        <dsp:cNvPr id="0" name=""/>
        <dsp:cNvSpPr/>
      </dsp:nvSpPr>
      <dsp:spPr>
        <a:xfrm>
          <a:off x="1645708" y="0"/>
          <a:ext cx="1645708" cy="1340908"/>
        </a:xfrm>
        <a:prstGeom prst="trapezoid">
          <a:avLst>
            <a:gd name="adj" fmla="val 61365"/>
          </a:avLst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AT</a:t>
          </a:r>
        </a:p>
      </dsp:txBody>
      <dsp:txXfrm>
        <a:off x="1645708" y="0"/>
        <a:ext cx="1645708" cy="1340908"/>
      </dsp:txXfrm>
    </dsp:sp>
    <dsp:sp modelId="{F054A6F4-069C-432C-AAFA-D5AA9839F8B4}">
      <dsp:nvSpPr>
        <dsp:cNvPr id="0" name=""/>
        <dsp:cNvSpPr/>
      </dsp:nvSpPr>
      <dsp:spPr>
        <a:xfrm>
          <a:off x="822854" y="1340908"/>
          <a:ext cx="3291416" cy="1340908"/>
        </a:xfrm>
        <a:prstGeom prst="trapezoid">
          <a:avLst>
            <a:gd name="adj" fmla="val 61365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IT</a:t>
          </a:r>
        </a:p>
      </dsp:txBody>
      <dsp:txXfrm>
        <a:off x="1398852" y="1340908"/>
        <a:ext cx="2139420" cy="1340908"/>
      </dsp:txXfrm>
    </dsp:sp>
    <dsp:sp modelId="{6D510066-EC03-4212-92DB-8F0755144BD5}">
      <dsp:nvSpPr>
        <dsp:cNvPr id="0" name=""/>
        <dsp:cNvSpPr/>
      </dsp:nvSpPr>
      <dsp:spPr>
        <a:xfrm>
          <a:off x="0" y="2681816"/>
          <a:ext cx="4937125" cy="1340908"/>
        </a:xfrm>
        <a:prstGeom prst="trapezoid">
          <a:avLst>
            <a:gd name="adj" fmla="val 61365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UT</a:t>
          </a:r>
        </a:p>
      </dsp:txBody>
      <dsp:txXfrm>
        <a:off x="863996" y="2681816"/>
        <a:ext cx="3209131" cy="134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0E3B-A481-48AE-8D69-75E603211D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D5F8-15F5-4400-84B8-C846AF4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Billy the intern counts as a human. Automated tests are run by the computer,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Everybody is testing their code, but Automated Testing is inherently better than doing it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10x Engineers are the new Chuck Norris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8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harder to write Unit tests AFTER you’ve written the code.  But IT/ATs are still better than no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run “unit” tests, you’ll need some extra tooling.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7C18-C7ED-4823-B3E1-8D5A44B798DB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1947-6315-4708-818C-C03C9BE7AED5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F84-3386-4F72-B15A-46F0008D1DFF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590-BB32-4380-B38B-4A11F5BAD045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0639-7E00-47E8-9CA4-2481DFE25361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0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C201-45DE-4DB8-AE17-F76C07FE6801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5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A3A9-AE8C-4613-BBD9-28F0176DE020}" type="datetime1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E427-A859-4E51-95E7-01FB72063022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139-554B-4DA0-B888-208294307114}" type="datetime1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https://github.com/joegardnr/TestingAspNetCore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C0076D-EDB8-4877-9053-F9351FC17A95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180-8F8A-4C74-950D-3A37A8651DBC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1FBD98-E3F9-4E7F-9052-3E28BDC0EF07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https://github.com/joegardnr/TestingAspNetCore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7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gardner@gmail.com" TargetMode="External"/><Relationship Id="rId2" Type="http://schemas.openxmlformats.org/officeDocument/2006/relationships/hyperlink" Target="mailto:jgardner@clearent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joegardner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wnloads/" TargetMode="External"/><Relationship Id="rId2" Type="http://schemas.openxmlformats.org/officeDocument/2006/relationships/hyperlink" Target="http://jasperfx.github.io/alb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press.io/" TargetMode="External"/><Relationship Id="rId4" Type="http://schemas.openxmlformats.org/officeDocument/2006/relationships/hyperlink" Target="https://www.seleniumhq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nunit" TargetMode="External"/><Relationship Id="rId7" Type="http://schemas.openxmlformats.org/officeDocument/2006/relationships/hyperlink" Target="https://www.linkedin.com/in/joegardner" TargetMode="External"/><Relationship Id="rId2" Type="http://schemas.openxmlformats.org/officeDocument/2006/relationships/hyperlink" Target="https://github.com/xunit/x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egardner@gmail.com" TargetMode="External"/><Relationship Id="rId5" Type="http://schemas.openxmlformats.org/officeDocument/2006/relationships/hyperlink" Target="http://jasperfx.github.io/alba/" TargetMode="External"/><Relationship Id="rId4" Type="http://schemas.openxmlformats.org/officeDocument/2006/relationships/hyperlink" Target="https://github.com/Microsoft/testf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sperfx.github.io/alba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xunit/xunit" TargetMode="External"/><Relationship Id="rId7" Type="http://schemas.openxmlformats.org/officeDocument/2006/relationships/hyperlink" Target="https://nsubstitute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oq/moq4/" TargetMode="External"/><Relationship Id="rId5" Type="http://schemas.openxmlformats.org/officeDocument/2006/relationships/hyperlink" Target="https://github.com/Microsoft/testfx" TargetMode="External"/><Relationship Id="rId4" Type="http://schemas.openxmlformats.org/officeDocument/2006/relationships/hyperlink" Target="https://github.com/nunit/nu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D56-F976-4D8D-BFCC-B88B305E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Testing of </a:t>
            </a:r>
            <a:br>
              <a:rPr lang="en-US" dirty="0"/>
            </a:b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8C1E-5433-4D30-8064-449030E3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5044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Joe Gardner | Lead Developer | Clearent</a:t>
            </a:r>
          </a:p>
          <a:p>
            <a:pPr>
              <a:spcBef>
                <a:spcPts val="600"/>
              </a:spcBef>
            </a:pPr>
            <a:endParaRPr lang="en-US" dirty="0">
              <a:hlinkClick r:id="rId2"/>
            </a:endParaRPr>
          </a:p>
          <a:p>
            <a:pPr>
              <a:spcBef>
                <a:spcPts val="600"/>
              </a:spcBef>
            </a:pPr>
            <a:r>
              <a:rPr lang="en-US" dirty="0">
                <a:hlinkClick r:id="rId3"/>
              </a:rPr>
              <a:t>joegardner@gmail.com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hlinkClick r:id="rId4"/>
              </a:rPr>
              <a:t>https://www.linkedin.com/in/joegardner/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B0A5-72ED-48E7-875F-5FCC5FD8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423654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1A60D-5C2A-4BFB-8048-2A97C97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43913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7560-CC65-4FC4-B3DC-A48C4643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Microsoft.AspNetCore.TestHost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7793-E03B-411A-BF2F-966ADB86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628819" cy="4023360"/>
          </a:xfrm>
        </p:spPr>
        <p:txBody>
          <a:bodyPr>
            <a:normAutofit/>
          </a:bodyPr>
          <a:lstStyle/>
          <a:p>
            <a:r>
              <a:rPr lang="en-US" dirty="0"/>
              <a:t>Actual HTTP Requests </a:t>
            </a:r>
            <a:r>
              <a:rPr lang="en-US" b="1" dirty="0"/>
              <a:t>In-Memory!</a:t>
            </a:r>
          </a:p>
          <a:p>
            <a:r>
              <a:rPr lang="en-US" dirty="0"/>
              <a:t>Actually test your Routes!</a:t>
            </a:r>
          </a:p>
          <a:p>
            <a:r>
              <a:rPr lang="en-US" dirty="0"/>
              <a:t>Debug your Middleware!</a:t>
            </a:r>
          </a:p>
          <a:p>
            <a:r>
              <a:rPr lang="en-US" dirty="0"/>
              <a:t>Test your Authorization restrictions!</a:t>
            </a:r>
          </a:p>
          <a:p>
            <a:r>
              <a:rPr lang="en-US" dirty="0"/>
              <a:t>Reliable “Integration” Tests during Build!</a:t>
            </a:r>
          </a:p>
          <a:p>
            <a:r>
              <a:rPr lang="en-US" dirty="0"/>
              <a:t>Exclamation Points!!!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E0D4-52CD-4FED-966E-82857998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6097" y="1845735"/>
            <a:ext cx="6465903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server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server.CreateClient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/address/1"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&lt;Address&gt;();           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2134-29CB-4D7C-ADFF-2DAF848D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2669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Unit</a:t>
            </a:r>
            <a:r>
              <a:rPr lang="en-US" dirty="0"/>
              <a:t> </a:t>
            </a:r>
            <a:r>
              <a:rPr lang="en-US" strike="sngStrike" dirty="0"/>
              <a:t>Integration</a:t>
            </a:r>
            <a:r>
              <a:rPr lang="en-US" dirty="0"/>
              <a:t> Hybrid Tests?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CD09-D093-41D0-932E-B2916241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16806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B0E8-E4C6-41F5-BD9B-414D4DF6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E88C-A347-45E3-9DD6-336E714C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Alba - </a:t>
            </a:r>
            <a:r>
              <a:rPr lang="en-US" dirty="0">
                <a:hlinkClick r:id="rId2"/>
              </a:rPr>
              <a:t>http://jasperfx.github.io/alba/</a:t>
            </a:r>
            <a:endParaRPr lang="en-US" dirty="0"/>
          </a:p>
          <a:p>
            <a:pPr lvl="1"/>
            <a:r>
              <a:rPr lang="en-US" dirty="0"/>
              <a:t>Wrapper / Extension Methods for </a:t>
            </a:r>
            <a:r>
              <a:rPr lang="en-US" dirty="0" err="1"/>
              <a:t>TestServer</a:t>
            </a:r>
            <a:r>
              <a:rPr lang="en-US" dirty="0"/>
              <a:t>.</a:t>
            </a:r>
          </a:p>
          <a:p>
            <a:r>
              <a:rPr lang="en-US" dirty="0"/>
              <a:t>Postman - </a:t>
            </a:r>
            <a:r>
              <a:rPr lang="en-US" dirty="0">
                <a:hlinkClick r:id="rId3"/>
              </a:rPr>
              <a:t>https://www.getpostman.com/downloads/</a:t>
            </a:r>
            <a:endParaRPr lang="en-US" dirty="0"/>
          </a:p>
          <a:p>
            <a:pPr lvl="1"/>
            <a:r>
              <a:rPr lang="en-US" dirty="0"/>
              <a:t>Desktop GUI for Rest APIs</a:t>
            </a:r>
          </a:p>
          <a:p>
            <a:r>
              <a:rPr lang="en-US" dirty="0"/>
              <a:t>Selenium - </a:t>
            </a:r>
            <a:r>
              <a:rPr lang="en-US" dirty="0">
                <a:hlinkClick r:id="rId4"/>
              </a:rPr>
              <a:t>https://www.seleniumhq.org/</a:t>
            </a:r>
            <a:endParaRPr lang="en-US" dirty="0"/>
          </a:p>
          <a:p>
            <a:pPr lvl="1"/>
            <a:r>
              <a:rPr lang="en-US" dirty="0"/>
              <a:t>Programmatically drive a web browser and capture results</a:t>
            </a:r>
          </a:p>
          <a:p>
            <a:r>
              <a:rPr lang="en-US" dirty="0"/>
              <a:t>Cypress - </a:t>
            </a:r>
            <a:r>
              <a:rPr lang="en-US" dirty="0">
                <a:hlinkClick r:id="rId5"/>
              </a:rPr>
              <a:t>https://www.cypress.io/</a:t>
            </a:r>
            <a:endParaRPr lang="en-US" dirty="0"/>
          </a:p>
          <a:p>
            <a:pPr lvl="1"/>
            <a:r>
              <a:rPr lang="en-US" dirty="0"/>
              <a:t>In-browser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B1D6F-B91C-4822-BDFB-0465D3B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7782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4AEF-761D-441A-9940-98BBE662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 /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469A-79A3-4650-AC03-49DA3D6D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Arrange / Act / Assert</a:t>
            </a:r>
          </a:p>
          <a:p>
            <a:pPr lvl="1"/>
            <a:r>
              <a:rPr lang="en-US" dirty="0"/>
              <a:t>Assert </a:t>
            </a:r>
            <a:r>
              <a:rPr lang="en-US" b="1" dirty="0"/>
              <a:t>One</a:t>
            </a:r>
            <a:r>
              <a:rPr lang="en-US" dirty="0"/>
              <a:t> thing per test (makes future changes easier)</a:t>
            </a:r>
          </a:p>
          <a:p>
            <a:r>
              <a:rPr lang="en-US" dirty="0"/>
              <a:t>Controllers </a:t>
            </a:r>
            <a:r>
              <a:rPr lang="en-US" b="1" dirty="0"/>
              <a:t>Only</a:t>
            </a:r>
            <a:r>
              <a:rPr lang="en-US" dirty="0"/>
              <a:t> Concern is Responding to Requests</a:t>
            </a:r>
          </a:p>
          <a:p>
            <a:pPr lvl="1"/>
            <a:r>
              <a:rPr lang="en-US" dirty="0"/>
              <a:t>Push all business logic down a layer.</a:t>
            </a:r>
          </a:p>
          <a:p>
            <a:pPr lvl="1"/>
            <a:r>
              <a:rPr lang="en-US" dirty="0"/>
              <a:t>Limit the amount of “ASP” you need to test.  </a:t>
            </a:r>
          </a:p>
          <a:p>
            <a:pPr lvl="1"/>
            <a:r>
              <a:rPr lang="en-US" dirty="0"/>
              <a:t>Plain old Library testing is much simpler.</a:t>
            </a:r>
          </a:p>
          <a:p>
            <a:r>
              <a:rPr lang="en-US" dirty="0"/>
              <a:t>When in doubt, use </a:t>
            </a:r>
            <a:r>
              <a:rPr lang="en-US" dirty="0" err="1"/>
              <a:t>TestHost</a:t>
            </a:r>
            <a:r>
              <a:rPr lang="en-US" dirty="0"/>
              <a:t> (and/or Alba)</a:t>
            </a:r>
          </a:p>
          <a:p>
            <a:pPr lvl="1"/>
            <a:r>
              <a:rPr lang="en-US" dirty="0" err="1"/>
              <a:t>TestHost</a:t>
            </a:r>
            <a:r>
              <a:rPr lang="en-US" dirty="0"/>
              <a:t> is slower, but not that slow.</a:t>
            </a:r>
          </a:p>
          <a:p>
            <a:pPr lvl="1"/>
            <a:r>
              <a:rPr lang="en-US" dirty="0"/>
              <a:t>Better to test too much than not enough.</a:t>
            </a:r>
          </a:p>
          <a:p>
            <a:r>
              <a:rPr lang="en-US" dirty="0" err="1"/>
              <a:t>WebApplicationFactory</a:t>
            </a:r>
            <a:endParaRPr lang="en-US" dirty="0"/>
          </a:p>
          <a:p>
            <a:pPr lvl="1"/>
            <a:r>
              <a:rPr lang="en-US" dirty="0"/>
              <a:t>Intended to make </a:t>
            </a:r>
            <a:r>
              <a:rPr lang="en-US" dirty="0" err="1"/>
              <a:t>TestServer</a:t>
            </a:r>
            <a:r>
              <a:rPr lang="en-US" dirty="0"/>
              <a:t> easier to use, but hides too much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25434-5F69-4761-AB7E-487C716E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86017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A513-44AC-46C2-91B8-48831BAF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352A-63F0-44E2-88FC-C985B9B1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https://github.com/xunit/xunit</a:t>
            </a:r>
            <a:endParaRPr lang="en-US" dirty="0"/>
          </a:p>
          <a:p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https://github.com/nunit/nunit</a:t>
            </a:r>
            <a:endParaRPr lang="en-US" dirty="0"/>
          </a:p>
          <a:p>
            <a:r>
              <a:rPr lang="en-US" dirty="0" err="1"/>
              <a:t>MSTest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https://github.com/Microsoft/testfx</a:t>
            </a:r>
            <a:endParaRPr lang="en-US" dirty="0"/>
          </a:p>
          <a:p>
            <a:r>
              <a:rPr lang="en-US" dirty="0"/>
              <a:t>Alba - </a:t>
            </a:r>
            <a:r>
              <a:rPr lang="en-US" dirty="0">
                <a:hlinkClick r:id="rId5"/>
              </a:rPr>
              <a:t>http://jasperfx.github.io/alba/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Joe Gardner | </a:t>
            </a:r>
            <a:r>
              <a:rPr lang="en-US" dirty="0">
                <a:hlinkClick r:id="rId6"/>
              </a:rPr>
              <a:t>joegardner@gmail.com</a:t>
            </a:r>
            <a:r>
              <a:rPr lang="en-US" dirty="0"/>
              <a:t> | </a:t>
            </a:r>
            <a:r>
              <a:rPr lang="en-US" dirty="0">
                <a:hlinkClick r:id="rId7"/>
              </a:rPr>
              <a:t>https://www.linkedin.com/in/joegardner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31E-46E5-4C44-8A8D-F4154F14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84111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C2BD-4C00-4249-A39C-32B3B0AE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Alba Makes it Easier?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F5A2-93C5-4780-9EB9-EAE2FD604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on/extends </a:t>
            </a:r>
            <a:r>
              <a:rPr lang="en-US" dirty="0" err="1"/>
              <a:t>TestHost</a:t>
            </a:r>
            <a:r>
              <a:rPr lang="en-US" dirty="0"/>
              <a:t>.</a:t>
            </a:r>
          </a:p>
          <a:p>
            <a:r>
              <a:rPr lang="en-US" dirty="0"/>
              <a:t>Declarative “Scenario” style tests and assertions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Source Project by Jeremy Miller (of </a:t>
            </a:r>
            <a:r>
              <a:rPr lang="en-US" dirty="0" err="1"/>
              <a:t>StructureMap</a:t>
            </a:r>
            <a:r>
              <a:rPr lang="en-US" dirty="0"/>
              <a:t> fame)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01603-CEF3-49CC-A363-395611782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http://jasperfx.github.io/alba/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76E81-4120-4DED-9EE2-AC3A97E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A68D0-8F17-4D85-ABA1-10A23F3E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4" y="2243768"/>
            <a:ext cx="5859674" cy="37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33E-1A96-4D28-9360-8133ED6B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ASP.Net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9DBF-F369-4B45-AEA9-1AACF633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Microsoft’s Open Source Web Framework</a:t>
            </a:r>
          </a:p>
          <a:p>
            <a:r>
              <a:rPr lang="en-US" sz="2400" dirty="0"/>
              <a:t>Cross Platform with the </a:t>
            </a:r>
            <a:r>
              <a:rPr lang="en-US" sz="2400" dirty="0" err="1"/>
              <a:t>.Net</a:t>
            </a:r>
            <a:r>
              <a:rPr lang="en-US" sz="2400" dirty="0"/>
              <a:t> Core Runtime (Windows, Linux, and macOS)</a:t>
            </a:r>
          </a:p>
          <a:p>
            <a:r>
              <a:rPr lang="en-US" sz="2400" dirty="0"/>
              <a:t>High Performance </a:t>
            </a:r>
          </a:p>
          <a:p>
            <a:r>
              <a:rPr lang="en-US" sz="2400" dirty="0"/>
              <a:t>Combines </a:t>
            </a:r>
            <a:r>
              <a:rPr lang="en-US" sz="2400" dirty="0" err="1"/>
              <a:t>WebAPI</a:t>
            </a:r>
            <a:r>
              <a:rPr lang="en-US" sz="2400" dirty="0"/>
              <a:t>, MVC, and Razor Pages into a single application model</a:t>
            </a:r>
          </a:p>
          <a:p>
            <a:r>
              <a:rPr lang="en-US" sz="2400" dirty="0"/>
              <a:t>Built In Dependency Injection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EA828-2D29-45AA-9567-2F5D253C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7877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4925-83AC-43A3-B46F-F9542362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3BE-C778-4671-80CC-DD5E6900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Executions of your code that verify results without human user intervention.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9961-1C6F-4171-89B4-F8FFB23F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881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6CF-3088-442A-AE8A-AF0F12FC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Automate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CE15-0198-42EA-816B-86CC96F3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Faster than Manual Testing 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Less Error Prone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Repeatable / Reusable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Future changes are safer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Shortens the Feedback Cycle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462E1-56AD-4E5D-95FE-6572FB5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6145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708B-1686-44AC-8F63-3C3E1451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Automate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2708-331E-4610-A8E5-7B697387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Take too long to write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Too hard to write / Brittle tests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The “Architect” says NO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Extra work but no extra Benefit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10x Engineers Don’t Write Tests!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70266-D9B8-4CFF-98F8-B6653D6E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97186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CD366-3F0E-47B5-A655-35AEFD2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43DE-5496-4548-B3BD-9D6FED967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Testing Journey Begins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A88BF-9E2B-41EB-91F5-23CF9EF4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95955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3C15-A730-4CE6-BCEA-3789E192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Seriously?!?!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E97D-CCB6-49C2-BBC1-7690B3D7E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Works with Legacy Code!</a:t>
            </a:r>
          </a:p>
          <a:p>
            <a:r>
              <a:rPr lang="en-US" dirty="0"/>
              <a:t>Zero barrier to entry (you’ve already got PowerShell installed)</a:t>
            </a:r>
          </a:p>
          <a:p>
            <a:r>
              <a:rPr lang="en-US" dirty="0"/>
              <a:t>Useful as Post-Deployment Verification Scripts</a:t>
            </a:r>
          </a:p>
          <a:p>
            <a:r>
              <a:rPr lang="en-US" dirty="0"/>
              <a:t>Easy to include in your Deployment pipeline (but potentially brittle)</a:t>
            </a:r>
          </a:p>
          <a:p>
            <a:r>
              <a:rPr lang="en-US" dirty="0"/>
              <a:t>Nobody has to know you wrote them (but hoarding knowledge is bad, please share)</a:t>
            </a:r>
          </a:p>
          <a:p>
            <a:r>
              <a:rPr lang="en-US" dirty="0"/>
              <a:t>Best used in very limited scenarios (this is not a hammer)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25DB-2CBB-431A-AFFF-34AAEBE86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974081" cy="44219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/address"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Invoke-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RestMethod</a:t>
            </a:r>
            <a:endParaRPr lang="en-US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-Method Get -Uri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-eq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"Success!"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Failure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A16D-E820-4DB7-9202-13E61F26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1983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917-2D49-46D8-84C6-ADFAA238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D733-B7C3-46AB-ABF3-7CEF9CC5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66289"/>
          </a:xfrm>
        </p:spPr>
        <p:txBody>
          <a:bodyPr>
            <a:normAutofit/>
          </a:bodyPr>
          <a:lstStyle/>
          <a:p>
            <a:r>
              <a:rPr lang="en-US" dirty="0"/>
              <a:t>Acceptance Tests</a:t>
            </a:r>
          </a:p>
          <a:p>
            <a:pPr lvl="1"/>
            <a:r>
              <a:rPr lang="en-US" dirty="0"/>
              <a:t>Requires Full/Real System</a:t>
            </a:r>
          </a:p>
          <a:p>
            <a:pPr lvl="1"/>
            <a:r>
              <a:rPr lang="en-US" dirty="0"/>
              <a:t>Crosses Multiple System Boundaries</a:t>
            </a:r>
          </a:p>
          <a:p>
            <a:pPr lvl="1"/>
            <a:r>
              <a:rPr lang="en-US" dirty="0"/>
              <a:t>Expensive to Write / Expensive to Run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Requires Partial System</a:t>
            </a:r>
          </a:p>
          <a:p>
            <a:pPr lvl="1"/>
            <a:r>
              <a:rPr lang="en-US" dirty="0"/>
              <a:t>Crosses a Single System Boundary</a:t>
            </a:r>
          </a:p>
          <a:p>
            <a:pPr lvl="1"/>
            <a:r>
              <a:rPr lang="en-US" dirty="0"/>
              <a:t>Cheap to Write / Expensive to Run</a:t>
            </a:r>
          </a:p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Mocked/Faked System Components</a:t>
            </a:r>
          </a:p>
          <a:p>
            <a:pPr lvl="1"/>
            <a:r>
              <a:rPr lang="en-US" dirty="0"/>
              <a:t>Fully Internal / Doesn’t Cross System Boundaries</a:t>
            </a:r>
          </a:p>
          <a:p>
            <a:pPr lvl="1"/>
            <a:r>
              <a:rPr lang="en-US" dirty="0"/>
              <a:t>Cheap to Write / Cheap to Run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9204FE-1915-45A1-A33B-CF7E46C0AC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4625452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88BDD-5156-4194-956D-EFF51C26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7432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64D1-BEE5-44FA-A735-AAA3249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Tests for 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A8ED-7822-4931-AEF1-99DDFA8D7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83793"/>
          </a:xfrm>
        </p:spPr>
        <p:txBody>
          <a:bodyPr>
            <a:normAutofit/>
          </a:bodyPr>
          <a:lstStyle/>
          <a:p>
            <a:r>
              <a:rPr lang="en-US" dirty="0"/>
              <a:t>Testing Frameworks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https://github.com/xunit/xunit</a:t>
            </a:r>
            <a:endParaRPr lang="en-US" dirty="0"/>
          </a:p>
          <a:p>
            <a:pPr lvl="1"/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https://github.com/nunit/nunit</a:t>
            </a:r>
            <a:endParaRPr lang="en-US" dirty="0"/>
          </a:p>
          <a:p>
            <a:pPr lvl="1"/>
            <a:r>
              <a:rPr lang="en-US" dirty="0" err="1"/>
              <a:t>MSTest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https://github.com/Microsoft/testfx</a:t>
            </a:r>
            <a:endParaRPr lang="en-US" dirty="0"/>
          </a:p>
          <a:p>
            <a:r>
              <a:rPr lang="en-US" dirty="0"/>
              <a:t>Test Runners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test</a:t>
            </a:r>
          </a:p>
          <a:p>
            <a:pPr lvl="1"/>
            <a:r>
              <a:rPr lang="en-US" dirty="0"/>
              <a:t>Visual Studio Test Explorer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Test Explorer (VS Code)</a:t>
            </a:r>
          </a:p>
          <a:p>
            <a:r>
              <a:rPr lang="en-US" dirty="0"/>
              <a:t>Mocking</a:t>
            </a:r>
          </a:p>
          <a:p>
            <a:pPr lvl="1"/>
            <a:r>
              <a:rPr lang="en-US" dirty="0"/>
              <a:t>Code Mocks (hand coded)</a:t>
            </a:r>
          </a:p>
          <a:p>
            <a:pPr lvl="1"/>
            <a:r>
              <a:rPr lang="en-US" dirty="0" err="1"/>
              <a:t>Moq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https://github.com/Moq/moq4/</a:t>
            </a:r>
            <a:endParaRPr lang="en-US" dirty="0"/>
          </a:p>
          <a:p>
            <a:pPr lvl="1"/>
            <a:r>
              <a:rPr lang="en-US" dirty="0" err="1"/>
              <a:t>Nsubstitute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https://nsubstitute.github.io/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9E1C-1E6D-4FBA-9F52-BD7B7241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CAC3E-44FC-4948-B94B-26CED1702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159" y="1737360"/>
            <a:ext cx="3647023" cy="45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1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4391</TotalTime>
  <Words>1072</Words>
  <Application>Microsoft Office PowerPoint</Application>
  <PresentationFormat>Widescreen</PresentationFormat>
  <Paragraphs>166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Courier New</vt:lpstr>
      <vt:lpstr>Retrospect</vt:lpstr>
      <vt:lpstr>Automated Testing of  ASP.Net Core</vt:lpstr>
      <vt:lpstr>What is ASP.Net Core?</vt:lpstr>
      <vt:lpstr>What Are Automated Tests?</vt:lpstr>
      <vt:lpstr>Reasons to Automate Testing</vt:lpstr>
      <vt:lpstr>Why not Automate Testing?</vt:lpstr>
      <vt:lpstr>DEMO</vt:lpstr>
      <vt:lpstr>PowerShell, Seriously?!?!</vt:lpstr>
      <vt:lpstr>Testing Pyramid</vt:lpstr>
      <vt:lpstr>Unit Tests for ASP.Net Core</vt:lpstr>
      <vt:lpstr>DEMO</vt:lpstr>
      <vt:lpstr>Microsoft.AspNetCore.TestHost</vt:lpstr>
      <vt:lpstr>DEMO</vt:lpstr>
      <vt:lpstr>What else is there?</vt:lpstr>
      <vt:lpstr>Opinions / Advice</vt:lpstr>
      <vt:lpstr>Questions?</vt:lpstr>
      <vt:lpstr>Alba Makes it Easier?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of  ASP.Net Core</dc:title>
  <dc:creator>Joe Gardner</dc:creator>
  <cp:lastModifiedBy>Joe Gardner</cp:lastModifiedBy>
  <cp:revision>44</cp:revision>
  <dcterms:created xsi:type="dcterms:W3CDTF">2019-07-02T16:47:10Z</dcterms:created>
  <dcterms:modified xsi:type="dcterms:W3CDTF">2020-10-06T18:23:45Z</dcterms:modified>
</cp:coreProperties>
</file>