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Space Grotesk Light"/>
      <p:regular r:id="rId22"/>
      <p:bold r:id="rId23"/>
    </p:embeddedFont>
    <p:embeddedFont>
      <p:font typeface="Space Grotesk"/>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SpaceGroteskLight-regular.fntdata"/><Relationship Id="rId21" Type="http://schemas.openxmlformats.org/officeDocument/2006/relationships/slide" Target="slides/slide17.xml"/><Relationship Id="rId24" Type="http://schemas.openxmlformats.org/officeDocument/2006/relationships/font" Target="fonts/SpaceGrotesk-regular.fntdata"/><Relationship Id="rId23" Type="http://schemas.openxmlformats.org/officeDocument/2006/relationships/font" Target="fonts/SpaceGrotesk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SpaceGrotesk-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0aa205c69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0aa205c69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045125ad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045125a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starting off the data flow diagrams with level 0. Here is the basic overview of the system as a single boundary. We can see here its relationship with 5 external entities, 4 of which are user groups, and the last one is the AI API. We can see the simple exchange of data between the system and the entities. Before going into too much detail, you may notice the large overlap in student and learner data. This is because students can simply be thought of as learners specific to a classroom. Notably though, the student chooses assignments, not questions as that is the responsibility of the instructor. They also receive things specific to them such as class notifications.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7144ccea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7144ccea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deeper into the data flow diagrams to level 1. We've expanded the single system boundary to the 3 major processes being the class, user, and question processes. This also shows the appropriate data stores interacting with each of the processes mainly the class, user, question, and institution data stores. We can see from this that the students and learners interact mainly with the question process to provide their answers and receive feedback or rewards as a result. There is also the 3 level 2 data flow diagrams that further expand on these 3 processes but we won't have time to fully discuss them today.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7144cd08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7144cd0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deeper into the data flow diagrams to level 1. We've expanded the single system boundary to the 3 major processes being the class, user, and question processes. This also shows the appropriate data stores interacting with each of the processes mainly the class, user, question, and institution data stores. We can see from this that the students and learners interact mainly with the question process to provide their answers and receive feedback or rewards as a result. There is also the 3 level 2 data flow diagrams that further expand on these 3 processes but we won't have time to fully discuss them today.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7144cd0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7144cd0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deeper into the data flow diagrams to level 1. We've expanded the single system boundary to the 3 major processes being the class, user, and question processes. This also shows the appropriate data stores interacting with each of the processes mainly the class, user, question, and institution data stores. We can see from this that the students and learners interact mainly with the question process to provide their answers and receive feedback or rewards as a result. There is also the 3 level 2 data flow diagrams that further expand on these 3 processes but we won't have time to fully discuss them today.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7144cd08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7144cd0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deeper into the data flow diagrams to level 1. We've expanded the single system boundary to the 3 major processes being the class, user, and question processes. This also shows the appropriate data stores interacting with each of the processes mainly the class, user, question, and institution data stores. We can see from this that the students and learners interact mainly with the question process to provide their answers and receive feedback or rewards as a result. There is also the 3 level 2 data flow diagrams that further expand on these 3 processes but we won't have time to fully discuss them today.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045125ad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045125ad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TDD, test driven development, </a:t>
            </a:r>
            <a:endParaRPr/>
          </a:p>
          <a:p>
            <a:pPr indent="0" lvl="0" marL="0" rtl="0" algn="l">
              <a:spcBef>
                <a:spcPts val="0"/>
              </a:spcBef>
              <a:spcAft>
                <a:spcPts val="0"/>
              </a:spcAft>
              <a:buClr>
                <a:schemeClr val="dk1"/>
              </a:buClr>
              <a:buSzPts val="1100"/>
              <a:buFont typeface="Arial"/>
              <a:buNone/>
            </a:pPr>
            <a:r>
              <a:rPr lang="en"/>
              <a:t>The process is going to be:</a:t>
            </a:r>
            <a:endParaRPr/>
          </a:p>
          <a:p>
            <a:pPr indent="0" lvl="0" marL="0" rtl="0" algn="l">
              <a:spcBef>
                <a:spcPts val="0"/>
              </a:spcBef>
              <a:spcAft>
                <a:spcPts val="0"/>
              </a:spcAft>
              <a:buClr>
                <a:schemeClr val="dk1"/>
              </a:buClr>
              <a:buSzPts val="1100"/>
              <a:buFont typeface="Arial"/>
              <a:buNone/>
            </a:pPr>
            <a:r>
              <a:rPr lang="en"/>
              <a:t>First Develop a test for one step of code</a:t>
            </a:r>
            <a:endParaRPr/>
          </a:p>
          <a:p>
            <a:pPr indent="0" lvl="0" marL="0" rtl="0" algn="l">
              <a:spcBef>
                <a:spcPts val="0"/>
              </a:spcBef>
              <a:spcAft>
                <a:spcPts val="0"/>
              </a:spcAft>
              <a:buClr>
                <a:schemeClr val="dk1"/>
              </a:buClr>
              <a:buSzPts val="1100"/>
              <a:buFont typeface="Arial"/>
              <a:buNone/>
            </a:pPr>
            <a:r>
              <a:rPr lang="en"/>
              <a:t>then iterate Writing code and running test till have test pass </a:t>
            </a:r>
            <a:endParaRPr/>
          </a:p>
          <a:p>
            <a:pPr indent="0" lvl="0" marL="0" rtl="0" algn="l">
              <a:spcBef>
                <a:spcPts val="0"/>
              </a:spcBef>
              <a:spcAft>
                <a:spcPts val="0"/>
              </a:spcAft>
              <a:buClr>
                <a:schemeClr val="dk1"/>
              </a:buClr>
              <a:buSzPts val="1100"/>
              <a:buFont typeface="Arial"/>
              <a:buNone/>
            </a:pPr>
            <a:r>
              <a:rPr lang="en"/>
              <a:t>Once, code pass the test then refactor it.</a:t>
            </a:r>
            <a:endParaRPr/>
          </a:p>
          <a:p>
            <a:pPr indent="0" lvl="0" marL="0" rtl="0" algn="l">
              <a:spcBef>
                <a:spcPts val="0"/>
              </a:spcBef>
              <a:spcAft>
                <a:spcPts val="0"/>
              </a:spcAft>
              <a:buClr>
                <a:schemeClr val="dk1"/>
              </a:buClr>
              <a:buSzPts val="1100"/>
              <a:buFont typeface="Arial"/>
              <a:buNone/>
            </a:pPr>
            <a:r>
              <a:rPr lang="en"/>
              <a:t>Loop back and move onto a next test/feature.</a:t>
            </a:r>
            <a:endParaRPr/>
          </a:p>
          <a:p>
            <a:pPr indent="0" lvl="0" marL="0" rtl="0" algn="l">
              <a:spcBef>
                <a:spcPts val="0"/>
              </a:spcBef>
              <a:spcAft>
                <a:spcPts val="0"/>
              </a:spcAft>
              <a:buClr>
                <a:schemeClr val="dk1"/>
              </a:buClr>
              <a:buSzPts val="1100"/>
              <a:buFont typeface="Arial"/>
              <a:buNone/>
            </a:pPr>
            <a:r>
              <a:rPr lang="en"/>
              <a:t>repeat this for every step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Automated Regression &amp; Unit Testing: Utilize GitHub Actions workflow for it. And use Jest for both client and server testing, following a TDD approach (for high cohesion and low coupling).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Integration Testing: validate server-side APIs and client-side UI, test database interactions, and incorporate tests into the CI/CD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Usability Testing: Define user profiles, create test scenarios, recruit participants, conduct tests and gather data, then analyze it and make improvement for usability issues.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User Acceptance Testing (UAT): Identify test scenarios, prepare test users, execute tests, observe results, resolve issues, and repeat this process until the system meets user expectations and business requirements enough.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TDD, the goal is to:</a:t>
            </a:r>
            <a:endParaRPr/>
          </a:p>
          <a:p>
            <a:pPr indent="0" lvl="0" marL="0" rtl="0" algn="l">
              <a:spcBef>
                <a:spcPts val="0"/>
              </a:spcBef>
              <a:spcAft>
                <a:spcPts val="0"/>
              </a:spcAft>
              <a:buNone/>
            </a:pPr>
            <a:r>
              <a:rPr lang="en"/>
              <a:t>Develop the test for one small part of code (small steps)</a:t>
            </a:r>
            <a:endParaRPr/>
          </a:p>
          <a:p>
            <a:pPr indent="0" lvl="0" marL="0" rtl="0" algn="l">
              <a:spcBef>
                <a:spcPts val="0"/>
              </a:spcBef>
              <a:spcAft>
                <a:spcPts val="0"/>
              </a:spcAft>
              <a:buNone/>
            </a:pPr>
            <a:r>
              <a:rPr lang="en"/>
              <a:t>Run test (the test should fail as we haven't written the actual code yet...)</a:t>
            </a:r>
            <a:endParaRPr/>
          </a:p>
          <a:p>
            <a:pPr indent="0" lvl="0" marL="0" rtl="0" algn="l">
              <a:spcBef>
                <a:spcPts val="0"/>
              </a:spcBef>
              <a:spcAft>
                <a:spcPts val="0"/>
              </a:spcAft>
              <a:buNone/>
            </a:pPr>
            <a:r>
              <a:rPr lang="en"/>
              <a:t>Write code to fix and have test pass</a:t>
            </a:r>
            <a:endParaRPr/>
          </a:p>
          <a:p>
            <a:pPr indent="0" lvl="0" marL="0" rtl="0" algn="l">
              <a:spcBef>
                <a:spcPts val="0"/>
              </a:spcBef>
              <a:spcAft>
                <a:spcPts val="0"/>
              </a:spcAft>
              <a:buNone/>
            </a:pPr>
            <a:r>
              <a:rPr lang="en"/>
              <a:t>Refactor (remove duplication and streamline testing)</a:t>
            </a:r>
            <a:endParaRPr/>
          </a:p>
          <a:p>
            <a:pPr indent="0" lvl="0" marL="0" rtl="0" algn="l">
              <a:spcBef>
                <a:spcPts val="0"/>
              </a:spcBef>
              <a:spcAft>
                <a:spcPts val="0"/>
              </a:spcAft>
              <a:buNone/>
            </a:pPr>
            <a:r>
              <a:rPr lang="en"/>
              <a:t>Loop back and move onto next test/feature.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Automated Regression &amp; Unit Testing: Utilize GitHub Actions workflow for automated regression testing, incorporating unit, integration, and system tests. For unit testing, implement Jest for front-end and back-end testing, and follow a test-driven development approach for high cohesion and low coupling.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Integration Testing: Establish a test environment, conduct end-to-end user scenario testing, validate server-side APIs and client-side UI, test database interactions, and incorporate tests into the CI/CD process. Bugs discovered should be reported for resolution.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Usability Testing: Define user profiles, create test scenarios, recruit participants, set up test environments, conduct tests and gather data, then analyze this data for usability issues. Make necessary improvements and iterations based on feedback.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 Acceptance Testing (UAT): Conduct structured UAT before major system releases to validate system requirements and usability. Identify test scenarios, prepare test users, execute tests, observe results, resolve issues, and repeat the process until the system meets user expectations and business requirements.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045125ad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045125ad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045125ad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045125ad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Learnification Technologies is a company started by an UBC Okanagan Alumni, Parsa Rajabi. Parsa’s goal with our product is to enhance the user learning experience by making coding problems easily accessible and fun. Our goal is to gamify this process reducing the barrier to enter as to </a:t>
            </a:r>
            <a:r>
              <a:rPr lang="en"/>
              <a:t>attract</a:t>
            </a:r>
            <a:r>
              <a:rPr lang="en"/>
              <a:t> as many prospective learners as possible.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045125ad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045125ad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Clr>
                <a:schemeClr val="dk1"/>
              </a:buClr>
              <a:buSzPts val="1100"/>
              <a:buFont typeface="Arial"/>
              <a:buNone/>
            </a:pPr>
            <a:r>
              <a:rPr lang="en" sz="1400">
                <a:solidFill>
                  <a:schemeClr val="dk1"/>
                </a:solidFill>
                <a:latin typeface="Space Grotesk"/>
                <a:ea typeface="Space Grotesk"/>
                <a:cs typeface="Space Grotesk"/>
                <a:sym typeface="Space Grotesk"/>
              </a:rPr>
              <a:t>The primary objective of the project is to create an interactive online platform designed to simplify the process of learning and practicing programming skills. Users will have the opportunity to practice with AI-generated questions, tailored to their specific needs. These questions are created using OpenAI’s API and are based on parameters selected by the users, such as programming language, proficiency level, and difficulty.</a:t>
            </a:r>
            <a:endParaRPr sz="1400">
              <a:solidFill>
                <a:schemeClr val="dk1"/>
              </a:solidFill>
              <a:latin typeface="Space Grotesk"/>
              <a:ea typeface="Space Grotesk"/>
              <a:cs typeface="Space Grotesk"/>
              <a:sym typeface="Space Grotesk"/>
            </a:endParaRPr>
          </a:p>
          <a:p>
            <a:pPr indent="0" lvl="0" marL="0" rtl="0" algn="l">
              <a:spcBef>
                <a:spcPts val="0"/>
              </a:spcBef>
              <a:spcAft>
                <a:spcPts val="0"/>
              </a:spcAft>
              <a:buClr>
                <a:schemeClr val="dk1"/>
              </a:buClr>
              <a:buSzPts val="1100"/>
              <a:buFont typeface="Arial"/>
              <a:buNone/>
            </a:pPr>
            <a:r>
              <a:t/>
            </a:r>
            <a:endParaRPr sz="1400">
              <a:solidFill>
                <a:schemeClr val="dk1"/>
              </a:solidFill>
              <a:latin typeface="Space Grotesk"/>
              <a:ea typeface="Space Grotesk"/>
              <a:cs typeface="Space Grotesk"/>
              <a:sym typeface="Space Grotesk"/>
            </a:endParaRPr>
          </a:p>
          <a:p>
            <a:pPr indent="0" lvl="0" marL="0" rtl="0" algn="l">
              <a:spcBef>
                <a:spcPts val="0"/>
              </a:spcBef>
              <a:spcAft>
                <a:spcPts val="0"/>
              </a:spcAft>
              <a:buClr>
                <a:schemeClr val="dk1"/>
              </a:buClr>
              <a:buSzPts val="1100"/>
              <a:buFont typeface="Arial"/>
              <a:buNone/>
            </a:pPr>
            <a:r>
              <a:rPr lang="en" sz="1400">
                <a:solidFill>
                  <a:schemeClr val="dk1"/>
                </a:solidFill>
                <a:latin typeface="Space Grotesk"/>
                <a:ea typeface="Space Grotesk"/>
                <a:cs typeface="Space Grotesk"/>
                <a:sym typeface="Space Grotesk"/>
              </a:rPr>
              <a:t>In those three bullet points you can see the system’s main goals.</a:t>
            </a:r>
            <a:endParaRPr sz="1400">
              <a:solidFill>
                <a:schemeClr val="dk1"/>
              </a:solidFill>
              <a:latin typeface="Space Grotesk"/>
              <a:ea typeface="Space Grotesk"/>
              <a:cs typeface="Space Grotesk"/>
              <a:sym typeface="Space Grotesk"/>
            </a:endParaRPr>
          </a:p>
          <a:p>
            <a:pPr indent="0" lvl="0" marL="0" rtl="0" algn="l">
              <a:spcBef>
                <a:spcPts val="0"/>
              </a:spcBef>
              <a:spcAft>
                <a:spcPts val="0"/>
              </a:spcAft>
              <a:buClr>
                <a:schemeClr val="dk1"/>
              </a:buClr>
              <a:buSzPts val="1100"/>
              <a:buFont typeface="Arial"/>
              <a:buNone/>
            </a:pPr>
            <a:r>
              <a:t/>
            </a:r>
            <a:endParaRPr sz="1400">
              <a:solidFill>
                <a:schemeClr val="dk1"/>
              </a:solidFill>
              <a:latin typeface="Space Grotesk"/>
              <a:ea typeface="Space Grotesk"/>
              <a:cs typeface="Space Grotesk"/>
              <a:sym typeface="Space Grotesk"/>
            </a:endParaRPr>
          </a:p>
          <a:p>
            <a:pPr indent="0" lvl="0" marL="0" rtl="0" algn="l">
              <a:spcBef>
                <a:spcPts val="0"/>
              </a:spcBef>
              <a:spcAft>
                <a:spcPts val="0"/>
              </a:spcAft>
              <a:buNone/>
            </a:pPr>
            <a:r>
              <a:rPr lang="en" sz="1400">
                <a:solidFill>
                  <a:schemeClr val="dk1"/>
                </a:solidFill>
                <a:latin typeface="Space Grotesk"/>
                <a:ea typeface="Space Grotesk"/>
                <a:cs typeface="Space Grotesk"/>
                <a:sym typeface="Space Grotesk"/>
              </a:rPr>
              <a:t>The overall goal is to create a points and badge system that will provide students and free learners the ability to level up as they complete more questions on the platform. This will incentivise the users to compete in a game like style.</a:t>
            </a:r>
            <a:endParaRPr sz="1400">
              <a:solidFill>
                <a:schemeClr val="dk1"/>
              </a:solidFill>
              <a:latin typeface="Space Grotesk"/>
              <a:ea typeface="Space Grotesk"/>
              <a:cs typeface="Space Grotesk"/>
              <a:sym typeface="Space Grotesk"/>
            </a:endParaRPr>
          </a:p>
          <a:p>
            <a:pPr indent="0" lvl="0" marL="0" rtl="0" algn="l">
              <a:spcBef>
                <a:spcPts val="0"/>
              </a:spcBef>
              <a:spcAft>
                <a:spcPts val="0"/>
              </a:spcAft>
              <a:buNone/>
            </a:pPr>
            <a:r>
              <a:t/>
            </a:r>
            <a:endParaRPr sz="1400">
              <a:solidFill>
                <a:schemeClr val="dk1"/>
              </a:solidFill>
              <a:latin typeface="Space Grotesk"/>
              <a:ea typeface="Space Grotesk"/>
              <a:cs typeface="Space Grotesk"/>
              <a:sym typeface="Space Grotesk"/>
            </a:endParaRPr>
          </a:p>
          <a:p>
            <a:pPr indent="0" lvl="0" marL="0" rtl="0" algn="l">
              <a:spcBef>
                <a:spcPts val="0"/>
              </a:spcBef>
              <a:spcAft>
                <a:spcPts val="0"/>
              </a:spcAft>
              <a:buClr>
                <a:schemeClr val="dk1"/>
              </a:buClr>
              <a:buSzPts val="1100"/>
              <a:buFont typeface="Arial"/>
              <a:buNone/>
            </a:pPr>
            <a:r>
              <a:rPr lang="en" sz="1400">
                <a:solidFill>
                  <a:schemeClr val="dk1"/>
                </a:solidFill>
                <a:latin typeface="Space Grotesk"/>
                <a:ea typeface="Space Grotesk"/>
                <a:cs typeface="Space Grotesk"/>
                <a:sym typeface="Space Grotesk"/>
              </a:rPr>
              <a:t>))))</a:t>
            </a:r>
            <a:endParaRPr sz="1400">
              <a:solidFill>
                <a:schemeClr val="dk1"/>
              </a:solidFill>
              <a:latin typeface="Space Grotesk"/>
              <a:ea typeface="Space Grotesk"/>
              <a:cs typeface="Space Grotesk"/>
              <a:sym typeface="Space Grotesk"/>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0aa205c69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0aa205c69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Interactive Learning Platform: Develop an accessible, gamified, interactive web-based platform for learning programming languages including JavaScript, Python, HTML/CSS, etc.) with AI-enabled practice questions, user progress tracking, and rewards systems to promote engagement.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Role-Based Features and use cases: We are planning to implement different secure user roles which will be discussed later in the presentation. Each role will have separate and common use cases for the website, with some even overlapping with each other.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Responsive and secure: Although we are not aiming to make the design accessible for mobile devices, we want to ensure a responsive design for non-mobile devices with robust user security, and both client and server-side security.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Development and Deployment Practices: Our aim for the development for this project is to adhere to best development practices respective to our tech-stack. This includes rigorous code documentation, Test-Driven-Development which will be described further in the testing strategy, the use of known and effective design patterns, as well as following a strict CI/CD workflow.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0aa205c69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0aa205c69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look at the technology stack powering our application, often referred to as the SERN stack. Each of these technologies plays a crucial role in our development and deployment process.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Starting with MySQL, represented by the dolphin icon, it's our choice for a relational database management system. It's responsible for data storage, retrieval, and maintaining data integrity. We chose MySQL over postgreSQL because it is highly efficient, free and open-source.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Next is Node.js, depicted by the green hexagonal logo. Node.js serves as our runtime environment for server-side JavaScript, acting as a bridge between our database and the user interface.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Express.js, depicted by the stylized "Express," works in tandem with Node.js to handle our server-side logic. It's a minimal and flexible Node.js web application framework that provides robust features for our web and mobile applications.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React, represented by the atom-like logo, is our chosen library for building the user interface. Its component-based architecture makes it ideal for developing scalable, modular and interactive web applications.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Tailwind CSS, with the wind-like logo, is our utility-first CSS framework for rapidly building custom user interfaces. It allows us to craft unique designs without leaving our 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Express.js, depicted by the stylized "Express," works in tandem with Node.js to handle our server-side logic. It's a minimal and flexible Node.js web application framework that provides robust features for our web and mobile applications.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Lastly, encompassing all these technologies is Docker, represented by the whale carrying containers. Docker aids in simplifying our deployment process. It packages our application and its dependencies into a container, which can be run consistently on any platform.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Collectively, these technologies form a robust and efficient tech stack that allows us to deliver a high-performance, interactive web application."</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045125ad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045125ad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SERN tech stack: SQL, Express, React, Node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MVVM Architecture: Our system follows the Model-View-ViewModel (MVVM) pattern with clearly defined subsystems - View, View Controller, ViewModel, and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View &amp; View Controller: The View, handled by React, is purely visual with user interactions triggering the View Controller, represented by React and React Router. The View Controller manages view-related logic and screen displays based on user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ViewModel &amp; Model: Node.js, acting as our ViewModel, mediates communication between the Model and View. It processes data and handles business logic, while the SQL database (our Model) is responsible for data storage, retrieval, and integrity.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REST APIs: We leverage Express.js and Cross-Origin Resource Sharing (CORS) to create REST APIs. These allow secure, efficient data exchange between front-end and back-end, facilitating scalability and external services integration.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045125ad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045125ad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free learner user type is able to generate their own questions, this user type is one who is looking to </a:t>
            </a:r>
            <a:r>
              <a:rPr lang="en"/>
              <a:t>improve</a:t>
            </a:r>
            <a:r>
              <a:rPr lang="en"/>
              <a:t> their coding skills and stay up to date with industry standards. The student user is afforded the same functionality as the free learner but these users are enrolled in class (either </a:t>
            </a:r>
            <a:r>
              <a:rPr lang="en"/>
              <a:t>high school</a:t>
            </a:r>
            <a:r>
              <a:rPr lang="en"/>
              <a:t> or university level), the system will be utilized to help them better understand course content all while improving their programming skill set. The instructor user type is looking for a platform to easily generate assignment questions that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0aa205c69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0aa205c69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0aa205c69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0aa205c69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CF5F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575700" y="3578700"/>
            <a:ext cx="39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pace Grotesk"/>
                <a:ea typeface="Space Grotesk"/>
                <a:cs typeface="Space Grotesk"/>
                <a:sym typeface="Space Grotesk"/>
              </a:rPr>
              <a:t>Conquer coding with AI-crafted tasks</a:t>
            </a:r>
            <a:endParaRPr>
              <a:solidFill>
                <a:schemeClr val="dk1"/>
              </a:solidFill>
              <a:latin typeface="Space Grotesk"/>
              <a:ea typeface="Space Grotesk"/>
              <a:cs typeface="Space Grotesk"/>
              <a:sym typeface="Space Grotesk"/>
            </a:endParaRPr>
          </a:p>
        </p:txBody>
      </p:sp>
      <p:pic>
        <p:nvPicPr>
          <p:cNvPr id="55" name="Google Shape;55;p13"/>
          <p:cNvPicPr preferRelativeResize="0"/>
          <p:nvPr/>
        </p:nvPicPr>
        <p:blipFill>
          <a:blip r:embed="rId3">
            <a:alphaModFix/>
          </a:blip>
          <a:stretch>
            <a:fillRect/>
          </a:stretch>
        </p:blipFill>
        <p:spPr>
          <a:xfrm>
            <a:off x="1127163" y="395775"/>
            <a:ext cx="6889682" cy="3942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5926302" y="532500"/>
            <a:ext cx="2006665" cy="4077600"/>
          </a:xfrm>
          <a:prstGeom prst="rect">
            <a:avLst/>
          </a:prstGeom>
          <a:noFill/>
          <a:ln>
            <a:noFill/>
          </a:ln>
        </p:spPr>
      </p:pic>
      <p:sp>
        <p:nvSpPr>
          <p:cNvPr id="142" name="Google Shape;142;p22"/>
          <p:cNvSpPr txBox="1"/>
          <p:nvPr>
            <p:ph type="title"/>
          </p:nvPr>
        </p:nvSpPr>
        <p:spPr>
          <a:xfrm>
            <a:off x="833850" y="644200"/>
            <a:ext cx="3212400" cy="57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The Administrator</a:t>
            </a:r>
            <a:endParaRPr>
              <a:latin typeface="Space Grotesk"/>
              <a:ea typeface="Space Grotesk"/>
              <a:cs typeface="Space Grotesk"/>
              <a:sym typeface="Space Grotesk"/>
            </a:endParaRPr>
          </a:p>
          <a:p>
            <a:pPr indent="0" lvl="0" marL="0" rtl="0" algn="l">
              <a:spcBef>
                <a:spcPts val="0"/>
              </a:spcBef>
              <a:spcAft>
                <a:spcPts val="0"/>
              </a:spcAft>
              <a:buNone/>
            </a:pPr>
            <a:r>
              <a:t/>
            </a:r>
            <a:endParaRPr>
              <a:latin typeface="Space Grotesk"/>
              <a:ea typeface="Space Grotesk"/>
              <a:cs typeface="Space Grotesk"/>
              <a:sym typeface="Space Grotesk"/>
            </a:endParaRPr>
          </a:p>
        </p:txBody>
      </p:sp>
      <p:sp>
        <p:nvSpPr>
          <p:cNvPr id="143" name="Google Shape;143;p22"/>
          <p:cNvSpPr txBox="1"/>
          <p:nvPr/>
        </p:nvSpPr>
        <p:spPr>
          <a:xfrm>
            <a:off x="1105625" y="1390700"/>
            <a:ext cx="40050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Space Grotesk"/>
              <a:buChar char="●"/>
            </a:pPr>
            <a:r>
              <a:rPr lang="en" sz="2000">
                <a:latin typeface="Space Grotesk"/>
                <a:ea typeface="Space Grotesk"/>
                <a:cs typeface="Space Grotesk"/>
                <a:sym typeface="Space Grotesk"/>
              </a:rPr>
              <a:t>Can create institutions with institution codes</a:t>
            </a:r>
            <a:endParaRPr sz="2000">
              <a:latin typeface="Space Grotesk"/>
              <a:ea typeface="Space Grotesk"/>
              <a:cs typeface="Space Grotesk"/>
              <a:sym typeface="Space Grotesk"/>
            </a:endParaRPr>
          </a:p>
          <a:p>
            <a:pPr indent="-355600" lvl="0" marL="457200" rtl="0" algn="l">
              <a:spcBef>
                <a:spcPts val="0"/>
              </a:spcBef>
              <a:spcAft>
                <a:spcPts val="0"/>
              </a:spcAft>
              <a:buSzPts val="2000"/>
              <a:buFont typeface="Space Grotesk"/>
              <a:buChar char="●"/>
            </a:pPr>
            <a:r>
              <a:rPr lang="en" sz="2000">
                <a:latin typeface="Space Grotesk"/>
                <a:ea typeface="Space Grotesk"/>
                <a:cs typeface="Space Grotesk"/>
                <a:sym typeface="Space Grotesk"/>
              </a:rPr>
              <a:t>Can view institution analytics </a:t>
            </a:r>
            <a:endParaRPr sz="2000">
              <a:latin typeface="Space Grotesk"/>
              <a:ea typeface="Space Grotesk"/>
              <a:cs typeface="Space Grotesk"/>
              <a:sym typeface="Space Grotesk"/>
            </a:endParaRPr>
          </a:p>
          <a:p>
            <a:pPr indent="-355600" lvl="0" marL="457200" rtl="0" algn="l">
              <a:spcBef>
                <a:spcPts val="0"/>
              </a:spcBef>
              <a:spcAft>
                <a:spcPts val="0"/>
              </a:spcAft>
              <a:buSzPts val="2000"/>
              <a:buFont typeface="Space Grotesk"/>
              <a:buChar char="●"/>
            </a:pPr>
            <a:r>
              <a:rPr lang="en" sz="2000">
                <a:latin typeface="Space Grotesk"/>
                <a:ea typeface="Space Grotesk"/>
                <a:cs typeface="Space Grotesk"/>
                <a:sym typeface="Space Grotesk"/>
              </a:rPr>
              <a:t>Can remove/edit users, courses, and institutions</a:t>
            </a:r>
            <a:endParaRPr sz="2000">
              <a:latin typeface="Space Grotesk"/>
              <a:ea typeface="Space Grotesk"/>
              <a:cs typeface="Space Grotesk"/>
              <a:sym typeface="Space Grotes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9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Level 0 DFD</a:t>
            </a:r>
            <a:endParaRPr>
              <a:latin typeface="Space Grotesk"/>
              <a:ea typeface="Space Grotesk"/>
              <a:cs typeface="Space Grotesk"/>
              <a:sym typeface="Space Grotesk"/>
            </a:endParaRPr>
          </a:p>
          <a:p>
            <a:pPr indent="0" lvl="0" marL="0" rtl="0" algn="l">
              <a:spcBef>
                <a:spcPts val="0"/>
              </a:spcBef>
              <a:spcAft>
                <a:spcPts val="0"/>
              </a:spcAft>
              <a:buNone/>
            </a:pPr>
            <a:r>
              <a:t/>
            </a:r>
            <a:endParaRPr>
              <a:latin typeface="Space Grotesk"/>
              <a:ea typeface="Space Grotesk"/>
              <a:cs typeface="Space Grotesk"/>
              <a:sym typeface="Space Grotesk"/>
            </a:endParaRPr>
          </a:p>
        </p:txBody>
      </p:sp>
      <p:pic>
        <p:nvPicPr>
          <p:cNvPr id="149" name="Google Shape;149;p23"/>
          <p:cNvPicPr preferRelativeResize="0"/>
          <p:nvPr/>
        </p:nvPicPr>
        <p:blipFill>
          <a:blip r:embed="rId3">
            <a:alphaModFix/>
          </a:blip>
          <a:stretch>
            <a:fillRect/>
          </a:stretch>
        </p:blipFill>
        <p:spPr>
          <a:xfrm>
            <a:off x="2098588" y="98338"/>
            <a:ext cx="4946826" cy="4946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9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Level 1 DFD</a:t>
            </a:r>
            <a:endParaRPr>
              <a:latin typeface="Space Grotesk"/>
              <a:ea typeface="Space Grotesk"/>
              <a:cs typeface="Space Grotesk"/>
              <a:sym typeface="Space Grotesk"/>
            </a:endParaRPr>
          </a:p>
          <a:p>
            <a:pPr indent="0" lvl="0" marL="0" rtl="0" algn="l">
              <a:spcBef>
                <a:spcPts val="0"/>
              </a:spcBef>
              <a:spcAft>
                <a:spcPts val="0"/>
              </a:spcAft>
              <a:buNone/>
            </a:pPr>
            <a:r>
              <a:t/>
            </a:r>
            <a:endParaRPr>
              <a:latin typeface="Space Grotesk"/>
              <a:ea typeface="Space Grotesk"/>
              <a:cs typeface="Space Grotesk"/>
              <a:sym typeface="Space Grotesk"/>
            </a:endParaRPr>
          </a:p>
        </p:txBody>
      </p:sp>
      <p:pic>
        <p:nvPicPr>
          <p:cNvPr id="155" name="Google Shape;155;p24"/>
          <p:cNvPicPr preferRelativeResize="0"/>
          <p:nvPr/>
        </p:nvPicPr>
        <p:blipFill>
          <a:blip r:embed="rId3">
            <a:alphaModFix/>
          </a:blip>
          <a:stretch>
            <a:fillRect/>
          </a:stretch>
        </p:blipFill>
        <p:spPr>
          <a:xfrm>
            <a:off x="1669700" y="62650"/>
            <a:ext cx="5804600" cy="501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9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Level 2 DFD</a:t>
            </a:r>
            <a:endParaRPr>
              <a:latin typeface="Space Grotesk"/>
              <a:ea typeface="Space Grotesk"/>
              <a:cs typeface="Space Grotesk"/>
              <a:sym typeface="Space Grotesk"/>
            </a:endParaRPr>
          </a:p>
          <a:p>
            <a:pPr indent="0" lvl="0" marL="0" rtl="0" algn="l">
              <a:spcBef>
                <a:spcPts val="0"/>
              </a:spcBef>
              <a:spcAft>
                <a:spcPts val="0"/>
              </a:spcAft>
              <a:buClr>
                <a:schemeClr val="dk1"/>
              </a:buClr>
              <a:buSzPct val="39285"/>
              <a:buFont typeface="Arial"/>
              <a:buNone/>
            </a:pPr>
            <a:r>
              <a:rPr lang="en">
                <a:latin typeface="Space Grotesk"/>
                <a:ea typeface="Space Grotesk"/>
                <a:cs typeface="Space Grotesk"/>
                <a:sym typeface="Space Grotesk"/>
              </a:rPr>
              <a:t>(Class)</a:t>
            </a:r>
            <a:endParaRPr>
              <a:latin typeface="Space Grotesk"/>
              <a:ea typeface="Space Grotesk"/>
              <a:cs typeface="Space Grotesk"/>
              <a:sym typeface="Space Grotesk"/>
            </a:endParaRPr>
          </a:p>
        </p:txBody>
      </p:sp>
      <p:pic>
        <p:nvPicPr>
          <p:cNvPr id="161" name="Google Shape;161;p25"/>
          <p:cNvPicPr preferRelativeResize="0"/>
          <p:nvPr/>
        </p:nvPicPr>
        <p:blipFill>
          <a:blip r:embed="rId3">
            <a:alphaModFix/>
          </a:blip>
          <a:stretch>
            <a:fillRect/>
          </a:stretch>
        </p:blipFill>
        <p:spPr>
          <a:xfrm>
            <a:off x="3006275" y="433337"/>
            <a:ext cx="5090151" cy="427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9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Level 2 DFD</a:t>
            </a:r>
            <a:endParaRPr>
              <a:latin typeface="Space Grotesk"/>
              <a:ea typeface="Space Grotesk"/>
              <a:cs typeface="Space Grotesk"/>
              <a:sym typeface="Space Grotesk"/>
            </a:endParaRPr>
          </a:p>
          <a:p>
            <a:pPr indent="0" lvl="0" marL="0" rtl="0" algn="l">
              <a:spcBef>
                <a:spcPts val="0"/>
              </a:spcBef>
              <a:spcAft>
                <a:spcPts val="0"/>
              </a:spcAft>
              <a:buClr>
                <a:schemeClr val="dk1"/>
              </a:buClr>
              <a:buSzPct val="39285"/>
              <a:buFont typeface="Arial"/>
              <a:buNone/>
            </a:pPr>
            <a:r>
              <a:rPr lang="en">
                <a:latin typeface="Space Grotesk"/>
                <a:ea typeface="Space Grotesk"/>
                <a:cs typeface="Space Grotesk"/>
                <a:sym typeface="Space Grotesk"/>
              </a:rPr>
              <a:t>(Question)</a:t>
            </a:r>
            <a:endParaRPr>
              <a:latin typeface="Space Grotesk"/>
              <a:ea typeface="Space Grotesk"/>
              <a:cs typeface="Space Grotesk"/>
              <a:sym typeface="Space Grotesk"/>
            </a:endParaRPr>
          </a:p>
        </p:txBody>
      </p:sp>
      <p:pic>
        <p:nvPicPr>
          <p:cNvPr id="167" name="Google Shape;167;p26"/>
          <p:cNvPicPr preferRelativeResize="0"/>
          <p:nvPr/>
        </p:nvPicPr>
        <p:blipFill>
          <a:blip r:embed="rId3">
            <a:alphaModFix/>
          </a:blip>
          <a:stretch>
            <a:fillRect/>
          </a:stretch>
        </p:blipFill>
        <p:spPr>
          <a:xfrm>
            <a:off x="3155737" y="0"/>
            <a:ext cx="3205737"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9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Level 2 DFD</a:t>
            </a:r>
            <a:endParaRPr>
              <a:latin typeface="Space Grotesk"/>
              <a:ea typeface="Space Grotesk"/>
              <a:cs typeface="Space Grotesk"/>
              <a:sym typeface="Space Grotesk"/>
            </a:endParaRPr>
          </a:p>
          <a:p>
            <a:pPr indent="0" lvl="0" marL="0" rtl="0" algn="l">
              <a:spcBef>
                <a:spcPts val="0"/>
              </a:spcBef>
              <a:spcAft>
                <a:spcPts val="0"/>
              </a:spcAft>
              <a:buNone/>
            </a:pPr>
            <a:r>
              <a:rPr lang="en">
                <a:latin typeface="Space Grotesk"/>
                <a:ea typeface="Space Grotesk"/>
                <a:cs typeface="Space Grotesk"/>
                <a:sym typeface="Space Grotesk"/>
              </a:rPr>
              <a:t>(User)</a:t>
            </a:r>
            <a:endParaRPr>
              <a:latin typeface="Space Grotesk"/>
              <a:ea typeface="Space Grotesk"/>
              <a:cs typeface="Space Grotesk"/>
              <a:sym typeface="Space Grotesk"/>
            </a:endParaRPr>
          </a:p>
          <a:p>
            <a:pPr indent="0" lvl="0" marL="0" rtl="0" algn="l">
              <a:spcBef>
                <a:spcPts val="0"/>
              </a:spcBef>
              <a:spcAft>
                <a:spcPts val="0"/>
              </a:spcAft>
              <a:buNone/>
            </a:pPr>
            <a:r>
              <a:t/>
            </a:r>
            <a:endParaRPr>
              <a:latin typeface="Space Grotesk"/>
              <a:ea typeface="Space Grotesk"/>
              <a:cs typeface="Space Grotesk"/>
              <a:sym typeface="Space Grotesk"/>
            </a:endParaRPr>
          </a:p>
        </p:txBody>
      </p:sp>
      <p:pic>
        <p:nvPicPr>
          <p:cNvPr id="173" name="Google Shape;173;p27"/>
          <p:cNvPicPr preferRelativeResize="0"/>
          <p:nvPr/>
        </p:nvPicPr>
        <p:blipFill>
          <a:blip r:embed="rId3">
            <a:alphaModFix/>
          </a:blip>
          <a:stretch>
            <a:fillRect/>
          </a:stretch>
        </p:blipFill>
        <p:spPr>
          <a:xfrm>
            <a:off x="3572968" y="0"/>
            <a:ext cx="4322207"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Testing Methodologies</a:t>
            </a:r>
            <a:endParaRPr>
              <a:latin typeface="Space Grotesk"/>
              <a:ea typeface="Space Grotesk"/>
              <a:cs typeface="Space Grotesk"/>
              <a:sym typeface="Space Grotesk"/>
            </a:endParaRPr>
          </a:p>
        </p:txBody>
      </p:sp>
      <p:sp>
        <p:nvSpPr>
          <p:cNvPr id="179" name="Google Shape;179;p28"/>
          <p:cNvSpPr txBox="1"/>
          <p:nvPr>
            <p:ph idx="1" type="body"/>
          </p:nvPr>
        </p:nvSpPr>
        <p:spPr>
          <a:xfrm>
            <a:off x="311700" y="1596975"/>
            <a:ext cx="4393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Space Grotesk"/>
              <a:buChar char="-"/>
            </a:pPr>
            <a:r>
              <a:rPr lang="en">
                <a:latin typeface="Space Grotesk"/>
                <a:ea typeface="Space Grotesk"/>
                <a:cs typeface="Space Grotesk"/>
                <a:sym typeface="Space Grotesk"/>
              </a:rPr>
              <a:t>Test-Driven Development (TDD)</a:t>
            </a:r>
            <a:endParaRPr>
              <a:latin typeface="Space Grotesk"/>
              <a:ea typeface="Space Grotesk"/>
              <a:cs typeface="Space Grotesk"/>
              <a:sym typeface="Space Grotesk"/>
            </a:endParaRPr>
          </a:p>
          <a:p>
            <a:pPr indent="-342900" lvl="0" marL="457200" rtl="0" algn="l">
              <a:spcBef>
                <a:spcPts val="0"/>
              </a:spcBef>
              <a:spcAft>
                <a:spcPts val="0"/>
              </a:spcAft>
              <a:buSzPts val="1800"/>
              <a:buFont typeface="Space Grotesk"/>
              <a:buChar char="-"/>
            </a:pPr>
            <a:r>
              <a:rPr lang="en">
                <a:latin typeface="Space Grotesk"/>
                <a:ea typeface="Space Grotesk"/>
                <a:cs typeface="Space Grotesk"/>
                <a:sym typeface="Space Grotesk"/>
              </a:rPr>
              <a:t>Automated Regression &amp; Unit Testing</a:t>
            </a:r>
            <a:endParaRPr>
              <a:latin typeface="Space Grotesk"/>
              <a:ea typeface="Space Grotesk"/>
              <a:cs typeface="Space Grotesk"/>
              <a:sym typeface="Space Grotesk"/>
            </a:endParaRPr>
          </a:p>
          <a:p>
            <a:pPr indent="-342900" lvl="0" marL="457200" rtl="0" algn="l">
              <a:spcBef>
                <a:spcPts val="0"/>
              </a:spcBef>
              <a:spcAft>
                <a:spcPts val="0"/>
              </a:spcAft>
              <a:buSzPts val="1800"/>
              <a:buFont typeface="Space Grotesk"/>
              <a:buChar char="-"/>
            </a:pPr>
            <a:r>
              <a:rPr lang="en">
                <a:latin typeface="Space Grotesk"/>
                <a:ea typeface="Space Grotesk"/>
                <a:cs typeface="Space Grotesk"/>
                <a:sym typeface="Space Grotesk"/>
              </a:rPr>
              <a:t>Integration Testing</a:t>
            </a:r>
            <a:endParaRPr>
              <a:latin typeface="Space Grotesk"/>
              <a:ea typeface="Space Grotesk"/>
              <a:cs typeface="Space Grotesk"/>
              <a:sym typeface="Space Grotesk"/>
            </a:endParaRPr>
          </a:p>
          <a:p>
            <a:pPr indent="-342900" lvl="0" marL="457200" rtl="0" algn="l">
              <a:spcBef>
                <a:spcPts val="0"/>
              </a:spcBef>
              <a:spcAft>
                <a:spcPts val="0"/>
              </a:spcAft>
              <a:buSzPts val="1800"/>
              <a:buFont typeface="Space Grotesk"/>
              <a:buChar char="-"/>
            </a:pPr>
            <a:r>
              <a:rPr lang="en">
                <a:latin typeface="Space Grotesk"/>
                <a:ea typeface="Space Grotesk"/>
                <a:cs typeface="Space Grotesk"/>
                <a:sym typeface="Space Grotesk"/>
              </a:rPr>
              <a:t>Usability Testing &amp; User Acceptance Testing</a:t>
            </a:r>
            <a:endParaRPr>
              <a:latin typeface="Space Grotesk"/>
              <a:ea typeface="Space Grotesk"/>
              <a:cs typeface="Space Grotesk"/>
              <a:sym typeface="Space Grotesk"/>
            </a:endParaRPr>
          </a:p>
          <a:p>
            <a:pPr indent="0" lvl="0" marL="457200" rtl="0" algn="l">
              <a:spcBef>
                <a:spcPts val="1200"/>
              </a:spcBef>
              <a:spcAft>
                <a:spcPts val="1200"/>
              </a:spcAft>
              <a:buNone/>
            </a:pPr>
            <a:r>
              <a:t/>
            </a:r>
            <a:endParaRPr/>
          </a:p>
        </p:txBody>
      </p:sp>
      <p:pic>
        <p:nvPicPr>
          <p:cNvPr id="180" name="Google Shape;180;p28"/>
          <p:cNvPicPr preferRelativeResize="0"/>
          <p:nvPr/>
        </p:nvPicPr>
        <p:blipFill>
          <a:blip r:embed="rId3">
            <a:alphaModFix/>
          </a:blip>
          <a:stretch>
            <a:fillRect/>
          </a:stretch>
        </p:blipFill>
        <p:spPr>
          <a:xfrm>
            <a:off x="4881525" y="1419625"/>
            <a:ext cx="4340101" cy="2882100"/>
          </a:xfrm>
          <a:prstGeom prst="rect">
            <a:avLst/>
          </a:prstGeom>
          <a:noFill/>
          <a:ln>
            <a:noFill/>
          </a:ln>
        </p:spPr>
      </p:pic>
      <p:sp>
        <p:nvSpPr>
          <p:cNvPr id="181" name="Google Shape;181;p28"/>
          <p:cNvSpPr txBox="1"/>
          <p:nvPr/>
        </p:nvSpPr>
        <p:spPr>
          <a:xfrm>
            <a:off x="4881525" y="4421975"/>
            <a:ext cx="4282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Space Grotesk"/>
                <a:ea typeface="Space Grotesk"/>
                <a:cs typeface="Space Grotesk"/>
                <a:sym typeface="Space Grotesk"/>
              </a:rPr>
              <a:t>Attr: Marsner Technologies SRL, https://marsner.com/blog/why-test-driven-development-tdd/</a:t>
            </a:r>
            <a:endParaRPr sz="700">
              <a:latin typeface="Space Grotesk"/>
              <a:ea typeface="Space Grotesk"/>
              <a:cs typeface="Space Grotesk"/>
              <a:sym typeface="Space Grotesk"/>
            </a:endParaRPr>
          </a:p>
        </p:txBody>
      </p:sp>
      <p:pic>
        <p:nvPicPr>
          <p:cNvPr id="182" name="Google Shape;182;p28"/>
          <p:cNvPicPr preferRelativeResize="0"/>
          <p:nvPr/>
        </p:nvPicPr>
        <p:blipFill>
          <a:blip r:embed="rId4">
            <a:alphaModFix/>
          </a:blip>
          <a:stretch>
            <a:fillRect/>
          </a:stretch>
        </p:blipFill>
        <p:spPr>
          <a:xfrm>
            <a:off x="8075600" y="445025"/>
            <a:ext cx="572700"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Conclusion</a:t>
            </a:r>
            <a:endParaRPr>
              <a:latin typeface="Space Grotesk"/>
              <a:ea typeface="Space Grotesk"/>
              <a:cs typeface="Space Grotesk"/>
              <a:sym typeface="Space Grotesk"/>
            </a:endParaRPr>
          </a:p>
        </p:txBody>
      </p:sp>
      <p:sp>
        <p:nvSpPr>
          <p:cNvPr id="188" name="Google Shape;188;p29"/>
          <p:cNvSpPr txBox="1"/>
          <p:nvPr>
            <p:ph idx="1" type="body"/>
          </p:nvPr>
        </p:nvSpPr>
        <p:spPr>
          <a:xfrm>
            <a:off x="3159000" y="1777150"/>
            <a:ext cx="2826000" cy="94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Space Grotesk"/>
                <a:ea typeface="Space Grotesk"/>
                <a:cs typeface="Space Grotesk"/>
                <a:sym typeface="Space Grotesk"/>
              </a:rPr>
              <a:t>Thank </a:t>
            </a:r>
            <a:r>
              <a:rPr lang="en">
                <a:latin typeface="Space Grotesk"/>
                <a:ea typeface="Space Grotesk"/>
                <a:cs typeface="Space Grotesk"/>
                <a:sym typeface="Space Grotesk"/>
              </a:rPr>
              <a:t>you</a:t>
            </a:r>
            <a:r>
              <a:rPr lang="en">
                <a:latin typeface="Space Grotesk"/>
                <a:ea typeface="Space Grotesk"/>
                <a:cs typeface="Space Grotesk"/>
                <a:sym typeface="Space Grotesk"/>
              </a:rPr>
              <a:t> for listening!</a:t>
            </a:r>
            <a:endParaRPr>
              <a:latin typeface="Space Grotesk"/>
              <a:ea typeface="Space Grotesk"/>
              <a:cs typeface="Space Grotesk"/>
              <a:sym typeface="Space Grotesk"/>
            </a:endParaRPr>
          </a:p>
          <a:p>
            <a:pPr indent="0" lvl="0" marL="0" rtl="0" algn="ctr">
              <a:spcBef>
                <a:spcPts val="1200"/>
              </a:spcBef>
              <a:spcAft>
                <a:spcPts val="1200"/>
              </a:spcAft>
              <a:buNone/>
            </a:pPr>
            <a:r>
              <a:rPr lang="en">
                <a:latin typeface="Space Grotesk"/>
                <a:ea typeface="Space Grotesk"/>
                <a:cs typeface="Space Grotesk"/>
                <a:sym typeface="Space Grotesk"/>
              </a:rPr>
              <a:t>Questions?</a:t>
            </a:r>
            <a:endParaRPr>
              <a:latin typeface="Space Grotesk"/>
              <a:ea typeface="Space Grotesk"/>
              <a:cs typeface="Space Grotesk"/>
              <a:sym typeface="Space Grotesk"/>
            </a:endParaRPr>
          </a:p>
        </p:txBody>
      </p:sp>
      <p:pic>
        <p:nvPicPr>
          <p:cNvPr id="189" name="Google Shape;189;p29"/>
          <p:cNvPicPr preferRelativeResize="0"/>
          <p:nvPr/>
        </p:nvPicPr>
        <p:blipFill>
          <a:blip r:embed="rId3">
            <a:alphaModFix/>
          </a:blip>
          <a:stretch>
            <a:fillRect/>
          </a:stretch>
        </p:blipFill>
        <p:spPr>
          <a:xfrm>
            <a:off x="6050400" y="2367675"/>
            <a:ext cx="2404439" cy="2120450"/>
          </a:xfrm>
          <a:prstGeom prst="rect">
            <a:avLst/>
          </a:prstGeom>
          <a:noFill/>
          <a:ln>
            <a:noFill/>
          </a:ln>
        </p:spPr>
      </p:pic>
      <p:sp>
        <p:nvSpPr>
          <p:cNvPr id="190" name="Google Shape;190;p29"/>
          <p:cNvSpPr txBox="1"/>
          <p:nvPr/>
        </p:nvSpPr>
        <p:spPr>
          <a:xfrm rot="5400000">
            <a:off x="1822225" y="2566000"/>
            <a:ext cx="1291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0">
                <a:latin typeface="Space Grotesk"/>
                <a:ea typeface="Space Grotesk"/>
                <a:cs typeface="Space Grotesk"/>
                <a:sym typeface="Space Grotesk"/>
              </a:rPr>
              <a:t>:)</a:t>
            </a:r>
            <a:endParaRPr sz="10000">
              <a:latin typeface="Space Grotesk"/>
              <a:ea typeface="Space Grotesk"/>
              <a:cs typeface="Space Grotesk"/>
              <a:sym typeface="Space Grotes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Team + Sponsor</a:t>
            </a:r>
            <a:endParaRPr>
              <a:latin typeface="Space Grotesk"/>
              <a:ea typeface="Space Grotesk"/>
              <a:cs typeface="Space Grotesk"/>
              <a:sym typeface="Space Grotesk"/>
            </a:endParaRPr>
          </a:p>
        </p:txBody>
      </p:sp>
      <p:sp>
        <p:nvSpPr>
          <p:cNvPr id="61" name="Google Shape;61;p14"/>
          <p:cNvSpPr txBox="1"/>
          <p:nvPr/>
        </p:nvSpPr>
        <p:spPr>
          <a:xfrm>
            <a:off x="311700" y="1590050"/>
            <a:ext cx="204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pace Grotesk"/>
                <a:ea typeface="Space Grotesk"/>
                <a:cs typeface="Space Grotesk"/>
                <a:sym typeface="Space Grotesk"/>
              </a:rPr>
              <a:t>Joe Gaspari</a:t>
            </a:r>
            <a:endParaRPr>
              <a:latin typeface="Space Grotesk"/>
              <a:ea typeface="Space Grotesk"/>
              <a:cs typeface="Space Grotesk"/>
              <a:sym typeface="Space Grotesk"/>
            </a:endParaRPr>
          </a:p>
          <a:p>
            <a:pPr indent="0" lvl="0" marL="0" rtl="0" algn="ctr">
              <a:spcBef>
                <a:spcPts val="0"/>
              </a:spcBef>
              <a:spcAft>
                <a:spcPts val="0"/>
              </a:spcAft>
              <a:buNone/>
            </a:pPr>
            <a:r>
              <a:rPr lang="en">
                <a:latin typeface="Space Grotesk"/>
                <a:ea typeface="Space Grotesk"/>
                <a:cs typeface="Space Grotesk"/>
                <a:sym typeface="Space Grotesk"/>
              </a:rPr>
              <a:t>[Project Manager]</a:t>
            </a:r>
            <a:endParaRPr>
              <a:latin typeface="Space Grotesk"/>
              <a:ea typeface="Space Grotesk"/>
              <a:cs typeface="Space Grotesk"/>
              <a:sym typeface="Space Grotesk"/>
            </a:endParaRPr>
          </a:p>
        </p:txBody>
      </p:sp>
      <p:sp>
        <p:nvSpPr>
          <p:cNvPr id="62" name="Google Shape;62;p14"/>
          <p:cNvSpPr txBox="1"/>
          <p:nvPr/>
        </p:nvSpPr>
        <p:spPr>
          <a:xfrm>
            <a:off x="3470350" y="1590050"/>
            <a:ext cx="204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pace Grotesk"/>
                <a:ea typeface="Space Grotesk"/>
                <a:cs typeface="Space Grotesk"/>
                <a:sym typeface="Space Grotesk"/>
              </a:rPr>
              <a:t>Archita Gattani</a:t>
            </a:r>
            <a:endParaRPr>
              <a:latin typeface="Space Grotesk"/>
              <a:ea typeface="Space Grotesk"/>
              <a:cs typeface="Space Grotesk"/>
              <a:sym typeface="Space Grotesk"/>
            </a:endParaRPr>
          </a:p>
          <a:p>
            <a:pPr indent="0" lvl="0" marL="0" rtl="0" algn="ctr">
              <a:spcBef>
                <a:spcPts val="0"/>
              </a:spcBef>
              <a:spcAft>
                <a:spcPts val="0"/>
              </a:spcAft>
              <a:buNone/>
            </a:pPr>
            <a:r>
              <a:rPr lang="en">
                <a:latin typeface="Space Grotesk"/>
                <a:ea typeface="Space Grotesk"/>
                <a:cs typeface="Space Grotesk"/>
                <a:sym typeface="Space Grotesk"/>
              </a:rPr>
              <a:t>[Technical Lead]</a:t>
            </a:r>
            <a:endParaRPr>
              <a:latin typeface="Space Grotesk"/>
              <a:ea typeface="Space Grotesk"/>
              <a:cs typeface="Space Grotesk"/>
              <a:sym typeface="Space Grotesk"/>
            </a:endParaRPr>
          </a:p>
        </p:txBody>
      </p:sp>
      <p:sp>
        <p:nvSpPr>
          <p:cNvPr id="63" name="Google Shape;63;p14"/>
          <p:cNvSpPr txBox="1"/>
          <p:nvPr/>
        </p:nvSpPr>
        <p:spPr>
          <a:xfrm>
            <a:off x="1824675" y="2375525"/>
            <a:ext cx="204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pace Grotesk"/>
                <a:ea typeface="Space Grotesk"/>
                <a:cs typeface="Space Grotesk"/>
                <a:sym typeface="Space Grotesk"/>
              </a:rPr>
              <a:t>Gyumin Moon</a:t>
            </a:r>
            <a:endParaRPr>
              <a:latin typeface="Space Grotesk"/>
              <a:ea typeface="Space Grotesk"/>
              <a:cs typeface="Space Grotesk"/>
              <a:sym typeface="Space Grotesk"/>
            </a:endParaRPr>
          </a:p>
          <a:p>
            <a:pPr indent="0" lvl="0" marL="0" rtl="0" algn="ctr">
              <a:spcBef>
                <a:spcPts val="0"/>
              </a:spcBef>
              <a:spcAft>
                <a:spcPts val="0"/>
              </a:spcAft>
              <a:buNone/>
            </a:pPr>
            <a:r>
              <a:rPr lang="en">
                <a:latin typeface="Space Grotesk"/>
                <a:ea typeface="Space Grotesk"/>
                <a:cs typeface="Space Grotesk"/>
                <a:sym typeface="Space Grotesk"/>
              </a:rPr>
              <a:t>[Integration Lead]</a:t>
            </a:r>
            <a:endParaRPr>
              <a:latin typeface="Space Grotesk"/>
              <a:ea typeface="Space Grotesk"/>
              <a:cs typeface="Space Grotesk"/>
              <a:sym typeface="Space Grotesk"/>
            </a:endParaRPr>
          </a:p>
        </p:txBody>
      </p:sp>
      <p:sp>
        <p:nvSpPr>
          <p:cNvPr id="64" name="Google Shape;64;p14"/>
          <p:cNvSpPr txBox="1"/>
          <p:nvPr/>
        </p:nvSpPr>
        <p:spPr>
          <a:xfrm>
            <a:off x="6790500" y="1590050"/>
            <a:ext cx="204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pace Grotesk"/>
                <a:ea typeface="Space Grotesk"/>
                <a:cs typeface="Space Grotesk"/>
                <a:sym typeface="Space Grotesk"/>
              </a:rPr>
              <a:t>Jason Ramos</a:t>
            </a:r>
            <a:endParaRPr>
              <a:latin typeface="Space Grotesk"/>
              <a:ea typeface="Space Grotesk"/>
              <a:cs typeface="Space Grotesk"/>
              <a:sym typeface="Space Grotesk"/>
            </a:endParaRPr>
          </a:p>
          <a:p>
            <a:pPr indent="0" lvl="0" marL="0" rtl="0" algn="ctr">
              <a:spcBef>
                <a:spcPts val="0"/>
              </a:spcBef>
              <a:spcAft>
                <a:spcPts val="0"/>
              </a:spcAft>
              <a:buNone/>
            </a:pPr>
            <a:r>
              <a:rPr lang="en">
                <a:latin typeface="Space Grotesk"/>
                <a:ea typeface="Space Grotesk"/>
                <a:cs typeface="Space Grotesk"/>
                <a:sym typeface="Space Grotesk"/>
              </a:rPr>
              <a:t>[Software Manager]</a:t>
            </a:r>
            <a:endParaRPr>
              <a:latin typeface="Space Grotesk"/>
              <a:ea typeface="Space Grotesk"/>
              <a:cs typeface="Space Grotesk"/>
              <a:sym typeface="Space Grotesk"/>
            </a:endParaRPr>
          </a:p>
        </p:txBody>
      </p:sp>
      <p:sp>
        <p:nvSpPr>
          <p:cNvPr id="65" name="Google Shape;65;p14"/>
          <p:cNvSpPr txBox="1"/>
          <p:nvPr/>
        </p:nvSpPr>
        <p:spPr>
          <a:xfrm>
            <a:off x="5247900" y="2375525"/>
            <a:ext cx="204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pace Grotesk"/>
                <a:ea typeface="Space Grotesk"/>
                <a:cs typeface="Space Grotesk"/>
                <a:sym typeface="Space Grotesk"/>
              </a:rPr>
              <a:t>Alrick Vincent</a:t>
            </a:r>
            <a:endParaRPr>
              <a:latin typeface="Space Grotesk"/>
              <a:ea typeface="Space Grotesk"/>
              <a:cs typeface="Space Grotesk"/>
              <a:sym typeface="Space Grotesk"/>
            </a:endParaRPr>
          </a:p>
          <a:p>
            <a:pPr indent="0" lvl="0" marL="0" rtl="0" algn="ctr">
              <a:spcBef>
                <a:spcPts val="0"/>
              </a:spcBef>
              <a:spcAft>
                <a:spcPts val="0"/>
              </a:spcAft>
              <a:buNone/>
            </a:pPr>
            <a:r>
              <a:rPr lang="en">
                <a:latin typeface="Space Grotesk"/>
                <a:ea typeface="Space Grotesk"/>
                <a:cs typeface="Space Grotesk"/>
                <a:sym typeface="Space Grotesk"/>
              </a:rPr>
              <a:t>[Client Liaison]</a:t>
            </a:r>
            <a:endParaRPr>
              <a:latin typeface="Space Grotesk"/>
              <a:ea typeface="Space Grotesk"/>
              <a:cs typeface="Space Grotesk"/>
              <a:sym typeface="Space Grotesk"/>
            </a:endParaRPr>
          </a:p>
        </p:txBody>
      </p:sp>
      <p:sp>
        <p:nvSpPr>
          <p:cNvPr id="66" name="Google Shape;66;p14"/>
          <p:cNvSpPr txBox="1"/>
          <p:nvPr/>
        </p:nvSpPr>
        <p:spPr>
          <a:xfrm>
            <a:off x="2638150" y="3877950"/>
            <a:ext cx="370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pace Grotesk"/>
                <a:ea typeface="Space Grotesk"/>
                <a:cs typeface="Space Grotesk"/>
                <a:sym typeface="Space Grotesk"/>
              </a:rPr>
              <a:t>Learnification Technologies</a:t>
            </a:r>
            <a:endParaRPr>
              <a:latin typeface="Space Grotesk"/>
              <a:ea typeface="Space Grotesk"/>
              <a:cs typeface="Space Grotesk"/>
              <a:sym typeface="Space Grotesk"/>
            </a:endParaRPr>
          </a:p>
          <a:p>
            <a:pPr indent="0" lvl="0" marL="0" rtl="0" algn="ctr">
              <a:spcBef>
                <a:spcPts val="0"/>
              </a:spcBef>
              <a:spcAft>
                <a:spcPts val="0"/>
              </a:spcAft>
              <a:buNone/>
            </a:pPr>
            <a:r>
              <a:rPr lang="en">
                <a:latin typeface="Space Grotesk"/>
                <a:ea typeface="Space Grotesk"/>
                <a:cs typeface="Space Grotesk"/>
                <a:sym typeface="Space Grotesk"/>
              </a:rPr>
              <a:t>[Parsa Rajabi]</a:t>
            </a:r>
            <a:endParaRPr>
              <a:latin typeface="Space Grotesk"/>
              <a:ea typeface="Space Grotesk"/>
              <a:cs typeface="Space Grotesk"/>
              <a:sym typeface="Space Grotesk"/>
            </a:endParaRPr>
          </a:p>
        </p:txBody>
      </p:sp>
      <p:sp>
        <p:nvSpPr>
          <p:cNvPr id="67" name="Google Shape;67;p14"/>
          <p:cNvSpPr txBox="1"/>
          <p:nvPr/>
        </p:nvSpPr>
        <p:spPr>
          <a:xfrm>
            <a:off x="3470350" y="2991125"/>
            <a:ext cx="20418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100">
                <a:latin typeface="Space Grotesk"/>
                <a:ea typeface="Space Grotesk"/>
                <a:cs typeface="Space Grotesk"/>
                <a:sym typeface="Space Grotesk"/>
              </a:rPr>
              <a:t>+</a:t>
            </a:r>
            <a:endParaRPr sz="5100">
              <a:latin typeface="Space Grotesk"/>
              <a:ea typeface="Space Grotesk"/>
              <a:cs typeface="Space Grotesk"/>
              <a:sym typeface="Space Grotesk"/>
            </a:endParaRPr>
          </a:p>
        </p:txBody>
      </p:sp>
      <p:pic>
        <p:nvPicPr>
          <p:cNvPr id="68" name="Google Shape;68;p14"/>
          <p:cNvPicPr preferRelativeResize="0"/>
          <p:nvPr/>
        </p:nvPicPr>
        <p:blipFill>
          <a:blip r:embed="rId3">
            <a:alphaModFix/>
          </a:blip>
          <a:stretch>
            <a:fillRect/>
          </a:stretch>
        </p:blipFill>
        <p:spPr>
          <a:xfrm>
            <a:off x="8117150" y="423575"/>
            <a:ext cx="715143" cy="61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Project</a:t>
            </a:r>
            <a:r>
              <a:rPr lang="en">
                <a:latin typeface="Space Grotesk"/>
                <a:ea typeface="Space Grotesk"/>
                <a:cs typeface="Space Grotesk"/>
                <a:sym typeface="Space Grotesk"/>
              </a:rPr>
              <a:t> Description &amp; Goals</a:t>
            </a:r>
            <a:endParaRPr>
              <a:latin typeface="Space Grotesk"/>
              <a:ea typeface="Space Grotesk"/>
              <a:cs typeface="Space Grotesk"/>
              <a:sym typeface="Space Grotesk"/>
            </a:endParaRPr>
          </a:p>
        </p:txBody>
      </p:sp>
      <p:sp>
        <p:nvSpPr>
          <p:cNvPr id="74" name="Google Shape;74;p15"/>
          <p:cNvSpPr txBox="1"/>
          <p:nvPr>
            <p:ph idx="1" type="body"/>
          </p:nvPr>
        </p:nvSpPr>
        <p:spPr>
          <a:xfrm>
            <a:off x="93500" y="561000"/>
            <a:ext cx="8236800" cy="1012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a:p>
            <a:pPr indent="0" lvl="0" marL="457200" rtl="0" algn="l">
              <a:spcBef>
                <a:spcPts val="1200"/>
              </a:spcBef>
              <a:spcAft>
                <a:spcPts val="1200"/>
              </a:spcAft>
              <a:buNone/>
            </a:pPr>
            <a:r>
              <a:rPr lang="en" sz="1400">
                <a:latin typeface="Space Grotesk Light"/>
                <a:ea typeface="Space Grotesk Light"/>
                <a:cs typeface="Space Grotesk Light"/>
                <a:sym typeface="Space Grotesk Light"/>
              </a:rPr>
              <a:t>The project will focus on developing a dynamic web application that encourages users to practice coding in a gamified environment. The system will leverage Open AI’s API to generate questions based on language, topic and proficiency chosen by the user.</a:t>
            </a:r>
            <a:endParaRPr sz="1400">
              <a:latin typeface="Space Grotesk Light"/>
              <a:ea typeface="Space Grotesk Light"/>
              <a:cs typeface="Space Grotesk Light"/>
              <a:sym typeface="Space Grotesk Light"/>
            </a:endParaRPr>
          </a:p>
        </p:txBody>
      </p:sp>
      <p:sp>
        <p:nvSpPr>
          <p:cNvPr id="75" name="Google Shape;75;p15"/>
          <p:cNvSpPr txBox="1"/>
          <p:nvPr/>
        </p:nvSpPr>
        <p:spPr>
          <a:xfrm>
            <a:off x="1955125" y="2376575"/>
            <a:ext cx="492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pace Grotesk"/>
                <a:ea typeface="Space Grotesk"/>
                <a:cs typeface="Space Grotesk"/>
                <a:sym typeface="Space Grotesk"/>
              </a:rPr>
              <a:t>To allow users the ability to generate practice questions when they want and in a style they feel comfortable with.</a:t>
            </a:r>
            <a:endParaRPr sz="1200">
              <a:latin typeface="Space Grotesk"/>
              <a:ea typeface="Space Grotesk"/>
              <a:cs typeface="Space Grotesk"/>
              <a:sym typeface="Space Grotesk"/>
            </a:endParaRPr>
          </a:p>
        </p:txBody>
      </p:sp>
      <p:sp>
        <p:nvSpPr>
          <p:cNvPr id="76" name="Google Shape;76;p15"/>
          <p:cNvSpPr txBox="1"/>
          <p:nvPr/>
        </p:nvSpPr>
        <p:spPr>
          <a:xfrm>
            <a:off x="1955125" y="3040125"/>
            <a:ext cx="5059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pace Grotesk"/>
                <a:ea typeface="Space Grotesk"/>
                <a:cs typeface="Space Grotesk"/>
                <a:sym typeface="Space Grotesk"/>
              </a:rPr>
              <a:t>To allow students the ability to join classes that include assignments with questions curated by instructors that match up with course curriculum.</a:t>
            </a:r>
            <a:endParaRPr sz="1200">
              <a:latin typeface="Space Grotesk"/>
              <a:ea typeface="Space Grotesk"/>
              <a:cs typeface="Space Grotesk"/>
              <a:sym typeface="Space Grotesk"/>
            </a:endParaRPr>
          </a:p>
        </p:txBody>
      </p:sp>
      <p:sp>
        <p:nvSpPr>
          <p:cNvPr id="77" name="Google Shape;77;p15"/>
          <p:cNvSpPr txBox="1"/>
          <p:nvPr/>
        </p:nvSpPr>
        <p:spPr>
          <a:xfrm>
            <a:off x="1955125" y="3888475"/>
            <a:ext cx="505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pace Grotesk"/>
                <a:ea typeface="Space Grotesk"/>
                <a:cs typeface="Space Grotesk"/>
                <a:sym typeface="Space Grotesk"/>
              </a:rPr>
              <a:t>To allow instructors the ability to create classes and assignments with questions that align to their course curriculum.</a:t>
            </a:r>
            <a:endParaRPr sz="1200">
              <a:latin typeface="Space Grotesk"/>
              <a:ea typeface="Space Grotesk"/>
              <a:cs typeface="Space Grotesk"/>
              <a:sym typeface="Space Grotesk"/>
            </a:endParaRPr>
          </a:p>
        </p:txBody>
      </p:sp>
      <p:sp>
        <p:nvSpPr>
          <p:cNvPr id="78" name="Google Shape;78;p15"/>
          <p:cNvSpPr txBox="1"/>
          <p:nvPr/>
        </p:nvSpPr>
        <p:spPr>
          <a:xfrm>
            <a:off x="1716000" y="2470225"/>
            <a:ext cx="3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pace Grotesk"/>
                <a:ea typeface="Space Grotesk"/>
                <a:cs typeface="Space Grotesk"/>
                <a:sym typeface="Space Grotesk"/>
              </a:rPr>
              <a:t>1.</a:t>
            </a:r>
            <a:endParaRPr b="1">
              <a:latin typeface="Space Grotesk"/>
              <a:ea typeface="Space Grotesk"/>
              <a:cs typeface="Space Grotesk"/>
              <a:sym typeface="Space Grotesk"/>
            </a:endParaRPr>
          </a:p>
        </p:txBody>
      </p:sp>
      <p:sp>
        <p:nvSpPr>
          <p:cNvPr id="79" name="Google Shape;79;p15"/>
          <p:cNvSpPr txBox="1"/>
          <p:nvPr/>
        </p:nvSpPr>
        <p:spPr>
          <a:xfrm>
            <a:off x="1716000" y="3209475"/>
            <a:ext cx="3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pace Grotesk"/>
                <a:ea typeface="Space Grotesk"/>
                <a:cs typeface="Space Grotesk"/>
                <a:sym typeface="Space Grotesk"/>
              </a:rPr>
              <a:t>2.</a:t>
            </a:r>
            <a:endParaRPr b="1">
              <a:latin typeface="Space Grotesk"/>
              <a:ea typeface="Space Grotesk"/>
              <a:cs typeface="Space Grotesk"/>
              <a:sym typeface="Space Grotesk"/>
            </a:endParaRPr>
          </a:p>
        </p:txBody>
      </p:sp>
      <p:sp>
        <p:nvSpPr>
          <p:cNvPr id="80" name="Google Shape;80;p15"/>
          <p:cNvSpPr txBox="1"/>
          <p:nvPr/>
        </p:nvSpPr>
        <p:spPr>
          <a:xfrm>
            <a:off x="1716000" y="3948725"/>
            <a:ext cx="3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pace Grotesk"/>
                <a:ea typeface="Space Grotesk"/>
                <a:cs typeface="Space Grotesk"/>
                <a:sym typeface="Space Grotesk"/>
              </a:rPr>
              <a:t>3.</a:t>
            </a:r>
            <a:endParaRPr b="1">
              <a:latin typeface="Space Grotesk"/>
              <a:ea typeface="Space Grotesk"/>
              <a:cs typeface="Space Grotesk"/>
              <a:sym typeface="Space Grotesk"/>
            </a:endParaRPr>
          </a:p>
        </p:txBody>
      </p:sp>
      <p:pic>
        <p:nvPicPr>
          <p:cNvPr id="81" name="Google Shape;81;p15"/>
          <p:cNvPicPr preferRelativeResize="0"/>
          <p:nvPr/>
        </p:nvPicPr>
        <p:blipFill>
          <a:blip r:embed="rId3">
            <a:alphaModFix/>
          </a:blip>
          <a:stretch>
            <a:fillRect/>
          </a:stretch>
        </p:blipFill>
        <p:spPr>
          <a:xfrm>
            <a:off x="8259600" y="445025"/>
            <a:ext cx="5727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1873449" y="1253186"/>
            <a:ext cx="778854" cy="638524"/>
          </a:xfrm>
          <a:prstGeom prst="rect">
            <a:avLst/>
          </a:prstGeom>
          <a:noFill/>
          <a:ln>
            <a:noFill/>
          </a:ln>
        </p:spPr>
      </p:pic>
      <p:sp>
        <p:nvSpPr>
          <p:cNvPr id="87" name="Google Shape;87;p16"/>
          <p:cNvSpPr txBox="1"/>
          <p:nvPr/>
        </p:nvSpPr>
        <p:spPr>
          <a:xfrm>
            <a:off x="237425" y="2048400"/>
            <a:ext cx="4050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Space Grotesk"/>
                <a:ea typeface="Space Grotesk"/>
                <a:cs typeface="Space Grotesk"/>
                <a:sym typeface="Space Grotesk"/>
              </a:rPr>
              <a:t>Interactive Gamified Learning Platform</a:t>
            </a:r>
            <a:endParaRPr sz="2100">
              <a:latin typeface="Space Grotesk"/>
              <a:ea typeface="Space Grotesk"/>
              <a:cs typeface="Space Grotesk"/>
              <a:sym typeface="Space Grotesk"/>
            </a:endParaRPr>
          </a:p>
          <a:p>
            <a:pPr indent="0" lvl="0" marL="0" rtl="0" algn="l">
              <a:spcBef>
                <a:spcPts val="0"/>
              </a:spcBef>
              <a:spcAft>
                <a:spcPts val="0"/>
              </a:spcAft>
              <a:buNone/>
            </a:pPr>
            <a:r>
              <a:t/>
            </a:r>
            <a:endParaRPr/>
          </a:p>
        </p:txBody>
      </p:sp>
      <p:pic>
        <p:nvPicPr>
          <p:cNvPr id="88" name="Google Shape;88;p16"/>
          <p:cNvPicPr preferRelativeResize="0"/>
          <p:nvPr/>
        </p:nvPicPr>
        <p:blipFill>
          <a:blip r:embed="rId4">
            <a:alphaModFix/>
          </a:blip>
          <a:stretch>
            <a:fillRect/>
          </a:stretch>
        </p:blipFill>
        <p:spPr>
          <a:xfrm>
            <a:off x="6620863" y="1243650"/>
            <a:ext cx="657574" cy="657574"/>
          </a:xfrm>
          <a:prstGeom prst="rect">
            <a:avLst/>
          </a:prstGeom>
          <a:noFill/>
          <a:ln>
            <a:noFill/>
          </a:ln>
        </p:spPr>
      </p:pic>
      <p:sp>
        <p:nvSpPr>
          <p:cNvPr id="89" name="Google Shape;89;p16"/>
          <p:cNvSpPr txBox="1"/>
          <p:nvPr/>
        </p:nvSpPr>
        <p:spPr>
          <a:xfrm>
            <a:off x="4924200" y="2048400"/>
            <a:ext cx="4050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Space Grotesk"/>
                <a:ea typeface="Space Grotesk"/>
                <a:cs typeface="Space Grotesk"/>
                <a:sym typeface="Space Grotesk"/>
              </a:rPr>
              <a:t>Role-based Features and Use Cases</a:t>
            </a:r>
            <a:endParaRPr sz="2100">
              <a:latin typeface="Space Grotesk"/>
              <a:ea typeface="Space Grotesk"/>
              <a:cs typeface="Space Grotesk"/>
              <a:sym typeface="Space Grotesk"/>
            </a:endParaRPr>
          </a:p>
          <a:p>
            <a:pPr indent="0" lvl="0" marL="0" rtl="0" algn="l">
              <a:spcBef>
                <a:spcPts val="0"/>
              </a:spcBef>
              <a:spcAft>
                <a:spcPts val="0"/>
              </a:spcAft>
              <a:buNone/>
            </a:pPr>
            <a:r>
              <a:t/>
            </a:r>
            <a:endParaRPr/>
          </a:p>
        </p:txBody>
      </p:sp>
      <p:pic>
        <p:nvPicPr>
          <p:cNvPr id="90" name="Google Shape;90;p16"/>
          <p:cNvPicPr preferRelativeResize="0"/>
          <p:nvPr/>
        </p:nvPicPr>
        <p:blipFill>
          <a:blip r:embed="rId5">
            <a:alphaModFix/>
          </a:blip>
          <a:stretch>
            <a:fillRect/>
          </a:stretch>
        </p:blipFill>
        <p:spPr>
          <a:xfrm>
            <a:off x="1934088" y="3095100"/>
            <a:ext cx="657574" cy="657574"/>
          </a:xfrm>
          <a:prstGeom prst="rect">
            <a:avLst/>
          </a:prstGeom>
          <a:noFill/>
          <a:ln>
            <a:noFill/>
          </a:ln>
        </p:spPr>
      </p:pic>
      <p:sp>
        <p:nvSpPr>
          <p:cNvPr id="91" name="Google Shape;91;p16"/>
          <p:cNvSpPr txBox="1"/>
          <p:nvPr/>
        </p:nvSpPr>
        <p:spPr>
          <a:xfrm>
            <a:off x="237425" y="3909250"/>
            <a:ext cx="40509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Space Grotesk"/>
                <a:ea typeface="Space Grotesk"/>
                <a:cs typeface="Space Grotesk"/>
                <a:sym typeface="Space Grotesk"/>
              </a:rPr>
              <a:t>Responsive and Secure</a:t>
            </a:r>
            <a:endParaRPr sz="2100">
              <a:latin typeface="Space Grotesk"/>
              <a:ea typeface="Space Grotesk"/>
              <a:cs typeface="Space Grotesk"/>
              <a:sym typeface="Space Grotesk"/>
            </a:endParaRPr>
          </a:p>
          <a:p>
            <a:pPr indent="0" lvl="0" marL="0" rtl="0" algn="l">
              <a:spcBef>
                <a:spcPts val="0"/>
              </a:spcBef>
              <a:spcAft>
                <a:spcPts val="0"/>
              </a:spcAft>
              <a:buNone/>
            </a:pPr>
            <a:r>
              <a:t/>
            </a:r>
            <a:endParaRPr/>
          </a:p>
        </p:txBody>
      </p:sp>
      <p:sp>
        <p:nvSpPr>
          <p:cNvPr id="92" name="Google Shape;92;p16"/>
          <p:cNvSpPr txBox="1"/>
          <p:nvPr/>
        </p:nvSpPr>
        <p:spPr>
          <a:xfrm>
            <a:off x="4924200" y="3747550"/>
            <a:ext cx="4050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Space Grotesk"/>
                <a:ea typeface="Space Grotesk"/>
                <a:cs typeface="Space Grotesk"/>
                <a:sym typeface="Space Grotesk"/>
              </a:rPr>
              <a:t>Best Development and Deployment Practices</a:t>
            </a:r>
            <a:endParaRPr sz="2100">
              <a:latin typeface="Space Grotesk"/>
              <a:ea typeface="Space Grotesk"/>
              <a:cs typeface="Space Grotesk"/>
              <a:sym typeface="Space Grotesk"/>
            </a:endParaRPr>
          </a:p>
          <a:p>
            <a:pPr indent="0" lvl="0" marL="0" rtl="0" algn="l">
              <a:spcBef>
                <a:spcPts val="0"/>
              </a:spcBef>
              <a:spcAft>
                <a:spcPts val="0"/>
              </a:spcAft>
              <a:buNone/>
            </a:pPr>
            <a:r>
              <a:t/>
            </a:r>
            <a:endParaRPr/>
          </a:p>
        </p:txBody>
      </p:sp>
      <p:pic>
        <p:nvPicPr>
          <p:cNvPr id="93" name="Google Shape;93;p16"/>
          <p:cNvPicPr preferRelativeResize="0"/>
          <p:nvPr/>
        </p:nvPicPr>
        <p:blipFill>
          <a:blip r:embed="rId6">
            <a:alphaModFix/>
          </a:blip>
          <a:stretch>
            <a:fillRect/>
          </a:stretch>
        </p:blipFill>
        <p:spPr>
          <a:xfrm>
            <a:off x="6663300" y="3134975"/>
            <a:ext cx="572700" cy="572700"/>
          </a:xfrm>
          <a:prstGeom prst="rect">
            <a:avLst/>
          </a:prstGeom>
          <a:noFill/>
          <a:ln>
            <a:noFill/>
          </a:ln>
        </p:spPr>
      </p:pic>
      <p:sp>
        <p:nvSpPr>
          <p:cNvPr id="94" name="Google Shape;94;p16"/>
          <p:cNvSpPr txBox="1"/>
          <p:nvPr/>
        </p:nvSpPr>
        <p:spPr>
          <a:xfrm>
            <a:off x="628650" y="324600"/>
            <a:ext cx="7886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Space Grotesk"/>
                <a:ea typeface="Space Grotesk"/>
                <a:cs typeface="Space Grotesk"/>
                <a:sym typeface="Space Grotesk"/>
              </a:rPr>
              <a:t>Key Specifications</a:t>
            </a:r>
            <a:endParaRPr sz="2500">
              <a:latin typeface="Space Grotesk"/>
              <a:ea typeface="Space Grotesk"/>
              <a:cs typeface="Space Grotesk"/>
              <a:sym typeface="Space Grotesk"/>
            </a:endParaRPr>
          </a:p>
        </p:txBody>
      </p:sp>
      <p:pic>
        <p:nvPicPr>
          <p:cNvPr id="95" name="Google Shape;95;p16"/>
          <p:cNvPicPr preferRelativeResize="0"/>
          <p:nvPr/>
        </p:nvPicPr>
        <p:blipFill>
          <a:blip r:embed="rId7">
            <a:alphaModFix/>
          </a:blip>
          <a:stretch>
            <a:fillRect/>
          </a:stretch>
        </p:blipFill>
        <p:spPr>
          <a:xfrm>
            <a:off x="8207475" y="280525"/>
            <a:ext cx="657550" cy="65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SERN Tech Stack</a:t>
            </a:r>
            <a:endParaRPr>
              <a:latin typeface="Space Grotesk"/>
              <a:ea typeface="Space Grotesk"/>
              <a:cs typeface="Space Grotesk"/>
              <a:sym typeface="Space Grotesk"/>
            </a:endParaRPr>
          </a:p>
        </p:txBody>
      </p:sp>
      <p:pic>
        <p:nvPicPr>
          <p:cNvPr id="101" name="Google Shape;101;p17"/>
          <p:cNvPicPr preferRelativeResize="0"/>
          <p:nvPr/>
        </p:nvPicPr>
        <p:blipFill>
          <a:blip r:embed="rId3">
            <a:alphaModFix/>
          </a:blip>
          <a:stretch>
            <a:fillRect/>
          </a:stretch>
        </p:blipFill>
        <p:spPr>
          <a:xfrm>
            <a:off x="8119588" y="375025"/>
            <a:ext cx="712700" cy="712700"/>
          </a:xfrm>
          <a:prstGeom prst="rect">
            <a:avLst/>
          </a:prstGeom>
          <a:noFill/>
          <a:ln>
            <a:noFill/>
          </a:ln>
        </p:spPr>
      </p:pic>
      <p:sp>
        <p:nvSpPr>
          <p:cNvPr id="102" name="Google Shape;102;p17"/>
          <p:cNvSpPr/>
          <p:nvPr/>
        </p:nvSpPr>
        <p:spPr>
          <a:xfrm>
            <a:off x="683113" y="1442100"/>
            <a:ext cx="6834900" cy="3288000"/>
          </a:xfrm>
          <a:prstGeom prst="flowChartAlternateProcess">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7"/>
          <p:cNvPicPr preferRelativeResize="0"/>
          <p:nvPr/>
        </p:nvPicPr>
        <p:blipFill>
          <a:blip r:embed="rId4">
            <a:alphaModFix/>
          </a:blip>
          <a:stretch>
            <a:fillRect/>
          </a:stretch>
        </p:blipFill>
        <p:spPr>
          <a:xfrm>
            <a:off x="1209501" y="3314501"/>
            <a:ext cx="1801800" cy="1102374"/>
          </a:xfrm>
          <a:prstGeom prst="rect">
            <a:avLst/>
          </a:prstGeom>
          <a:noFill/>
          <a:ln>
            <a:noFill/>
          </a:ln>
        </p:spPr>
      </p:pic>
      <p:pic>
        <p:nvPicPr>
          <p:cNvPr id="104" name="Google Shape;104;p17"/>
          <p:cNvPicPr preferRelativeResize="0"/>
          <p:nvPr/>
        </p:nvPicPr>
        <p:blipFill>
          <a:blip r:embed="rId5">
            <a:alphaModFix/>
          </a:blip>
          <a:stretch>
            <a:fillRect/>
          </a:stretch>
        </p:blipFill>
        <p:spPr>
          <a:xfrm>
            <a:off x="3797738" y="1816400"/>
            <a:ext cx="1455546" cy="1265700"/>
          </a:xfrm>
          <a:prstGeom prst="rect">
            <a:avLst/>
          </a:prstGeom>
          <a:noFill/>
          <a:ln>
            <a:noFill/>
          </a:ln>
        </p:spPr>
      </p:pic>
      <p:pic>
        <p:nvPicPr>
          <p:cNvPr id="105" name="Google Shape;105;p17"/>
          <p:cNvPicPr preferRelativeResize="0"/>
          <p:nvPr/>
        </p:nvPicPr>
        <p:blipFill>
          <a:blip r:embed="rId6">
            <a:alphaModFix/>
          </a:blip>
          <a:stretch>
            <a:fillRect/>
          </a:stretch>
        </p:blipFill>
        <p:spPr>
          <a:xfrm>
            <a:off x="1245875" y="1858275"/>
            <a:ext cx="1729034" cy="1181950"/>
          </a:xfrm>
          <a:prstGeom prst="rect">
            <a:avLst/>
          </a:prstGeom>
          <a:noFill/>
          <a:ln>
            <a:noFill/>
          </a:ln>
        </p:spPr>
      </p:pic>
      <p:pic>
        <p:nvPicPr>
          <p:cNvPr id="106" name="Google Shape;106;p17"/>
          <p:cNvPicPr preferRelativeResize="0"/>
          <p:nvPr/>
        </p:nvPicPr>
        <p:blipFill>
          <a:blip r:embed="rId7">
            <a:alphaModFix/>
          </a:blip>
          <a:stretch>
            <a:fillRect/>
          </a:stretch>
        </p:blipFill>
        <p:spPr>
          <a:xfrm>
            <a:off x="6160263" y="2153224"/>
            <a:ext cx="2300626" cy="2300626"/>
          </a:xfrm>
          <a:prstGeom prst="rect">
            <a:avLst/>
          </a:prstGeom>
          <a:noFill/>
          <a:ln>
            <a:noFill/>
          </a:ln>
        </p:spPr>
      </p:pic>
      <p:pic>
        <p:nvPicPr>
          <p:cNvPr id="107" name="Google Shape;107;p17"/>
          <p:cNvPicPr preferRelativeResize="0"/>
          <p:nvPr/>
        </p:nvPicPr>
        <p:blipFill>
          <a:blip r:embed="rId8">
            <a:alphaModFix/>
          </a:blip>
          <a:stretch>
            <a:fillRect/>
          </a:stretch>
        </p:blipFill>
        <p:spPr>
          <a:xfrm>
            <a:off x="3481036" y="3548974"/>
            <a:ext cx="2088975" cy="633425"/>
          </a:xfrm>
          <a:prstGeom prst="rect">
            <a:avLst/>
          </a:prstGeom>
          <a:noFill/>
          <a:ln>
            <a:noFill/>
          </a:ln>
        </p:spPr>
      </p:pic>
      <p:pic>
        <p:nvPicPr>
          <p:cNvPr id="108" name="Google Shape;108;p17"/>
          <p:cNvPicPr preferRelativeResize="0"/>
          <p:nvPr/>
        </p:nvPicPr>
        <p:blipFill>
          <a:blip r:embed="rId9">
            <a:alphaModFix/>
          </a:blip>
          <a:stretch>
            <a:fillRect/>
          </a:stretch>
        </p:blipFill>
        <p:spPr>
          <a:xfrm>
            <a:off x="5075750" y="1321200"/>
            <a:ext cx="1484725" cy="148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MVVM System Architecture</a:t>
            </a:r>
            <a:endParaRPr>
              <a:latin typeface="Space Grotesk"/>
              <a:ea typeface="Space Grotesk"/>
              <a:cs typeface="Space Grotesk"/>
              <a:sym typeface="Space Grotesk"/>
            </a:endParaRPr>
          </a:p>
        </p:txBody>
      </p:sp>
      <p:pic>
        <p:nvPicPr>
          <p:cNvPr id="114" name="Google Shape;114;p18"/>
          <p:cNvPicPr preferRelativeResize="0"/>
          <p:nvPr/>
        </p:nvPicPr>
        <p:blipFill rotWithShape="1">
          <a:blip r:embed="rId3">
            <a:alphaModFix/>
          </a:blip>
          <a:srcRect b="0" l="0" r="0" t="7834"/>
          <a:stretch/>
        </p:blipFill>
        <p:spPr>
          <a:xfrm>
            <a:off x="872773" y="1254100"/>
            <a:ext cx="7398450" cy="3548850"/>
          </a:xfrm>
          <a:prstGeom prst="rect">
            <a:avLst/>
          </a:prstGeom>
          <a:noFill/>
          <a:ln>
            <a:noFill/>
          </a:ln>
        </p:spPr>
      </p:pic>
      <p:pic>
        <p:nvPicPr>
          <p:cNvPr id="115" name="Google Shape;115;p18"/>
          <p:cNvPicPr preferRelativeResize="0"/>
          <p:nvPr/>
        </p:nvPicPr>
        <p:blipFill>
          <a:blip r:embed="rId4">
            <a:alphaModFix/>
          </a:blip>
          <a:stretch>
            <a:fillRect/>
          </a:stretch>
        </p:blipFill>
        <p:spPr>
          <a:xfrm>
            <a:off x="8215275" y="393975"/>
            <a:ext cx="674775" cy="674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3850" y="644200"/>
            <a:ext cx="3212400" cy="57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The Free Learner</a:t>
            </a:r>
            <a:endParaRPr>
              <a:latin typeface="Space Grotesk"/>
              <a:ea typeface="Space Grotesk"/>
              <a:cs typeface="Space Grotesk"/>
              <a:sym typeface="Space Grotesk"/>
            </a:endParaRPr>
          </a:p>
          <a:p>
            <a:pPr indent="0" lvl="0" marL="0" rtl="0" algn="l">
              <a:spcBef>
                <a:spcPts val="0"/>
              </a:spcBef>
              <a:spcAft>
                <a:spcPts val="0"/>
              </a:spcAft>
              <a:buNone/>
            </a:pPr>
            <a:r>
              <a:t/>
            </a:r>
            <a:endParaRPr>
              <a:latin typeface="Space Grotesk"/>
              <a:ea typeface="Space Grotesk"/>
              <a:cs typeface="Space Grotesk"/>
              <a:sym typeface="Space Grotesk"/>
            </a:endParaRPr>
          </a:p>
        </p:txBody>
      </p:sp>
      <p:pic>
        <p:nvPicPr>
          <p:cNvPr id="121" name="Google Shape;121;p19"/>
          <p:cNvPicPr preferRelativeResize="0"/>
          <p:nvPr/>
        </p:nvPicPr>
        <p:blipFill>
          <a:blip r:embed="rId3">
            <a:alphaModFix/>
          </a:blip>
          <a:stretch>
            <a:fillRect/>
          </a:stretch>
        </p:blipFill>
        <p:spPr>
          <a:xfrm>
            <a:off x="5958873" y="644200"/>
            <a:ext cx="2006665" cy="4077600"/>
          </a:xfrm>
          <a:prstGeom prst="rect">
            <a:avLst/>
          </a:prstGeom>
          <a:noFill/>
          <a:ln>
            <a:noFill/>
          </a:ln>
        </p:spPr>
      </p:pic>
      <p:sp>
        <p:nvSpPr>
          <p:cNvPr id="122" name="Google Shape;122;p19"/>
          <p:cNvSpPr txBox="1"/>
          <p:nvPr/>
        </p:nvSpPr>
        <p:spPr>
          <a:xfrm>
            <a:off x="1140400" y="1227750"/>
            <a:ext cx="43221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Space Grotesk"/>
              <a:buChar char="●"/>
            </a:pPr>
            <a:r>
              <a:rPr lang="en" sz="2000">
                <a:latin typeface="Space Grotesk"/>
                <a:ea typeface="Space Grotesk"/>
                <a:cs typeface="Space Grotesk"/>
                <a:sym typeface="Space Grotesk"/>
              </a:rPr>
              <a:t>Can generate questions based on personal proficiency, language, and topic</a:t>
            </a:r>
            <a:endParaRPr sz="2000">
              <a:latin typeface="Space Grotesk"/>
              <a:ea typeface="Space Grotesk"/>
              <a:cs typeface="Space Grotesk"/>
              <a:sym typeface="Space Grotesk"/>
            </a:endParaRPr>
          </a:p>
          <a:p>
            <a:pPr indent="-355600" lvl="0" marL="457200" rtl="0" algn="l">
              <a:spcBef>
                <a:spcPts val="0"/>
              </a:spcBef>
              <a:spcAft>
                <a:spcPts val="0"/>
              </a:spcAft>
              <a:buSzPts val="2000"/>
              <a:buFont typeface="Space Grotesk"/>
              <a:buChar char="●"/>
            </a:pPr>
            <a:r>
              <a:rPr lang="en" sz="2000">
                <a:latin typeface="Space Grotesk"/>
                <a:ea typeface="Space Grotesk"/>
                <a:cs typeface="Space Grotesk"/>
                <a:sym typeface="Space Grotesk"/>
              </a:rPr>
              <a:t>Can view progress and topic related analytics through a user dashboard</a:t>
            </a:r>
            <a:endParaRPr sz="2000">
              <a:latin typeface="Space Grotesk"/>
              <a:ea typeface="Space Grotesk"/>
              <a:cs typeface="Space Grotesk"/>
              <a:sym typeface="Space Grotesk"/>
            </a:endParaRPr>
          </a:p>
          <a:p>
            <a:pPr indent="-355600" lvl="0" marL="457200" rtl="0" algn="l">
              <a:spcBef>
                <a:spcPts val="0"/>
              </a:spcBef>
              <a:spcAft>
                <a:spcPts val="0"/>
              </a:spcAft>
              <a:buSzPts val="2000"/>
              <a:buFont typeface="Space Grotesk"/>
              <a:buChar char="●"/>
            </a:pPr>
            <a:r>
              <a:rPr lang="en" sz="2000">
                <a:latin typeface="Space Grotesk"/>
                <a:ea typeface="Space Grotesk"/>
                <a:cs typeface="Space Grotesk"/>
                <a:sym typeface="Space Grotesk"/>
              </a:rPr>
              <a:t>Can manage profile settings, styles and public information</a:t>
            </a:r>
            <a:endParaRPr sz="2000">
              <a:latin typeface="Space Grotesk"/>
              <a:ea typeface="Space Grotesk"/>
              <a:cs typeface="Space Grotesk"/>
              <a:sym typeface="Space Grotes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5927400" y="606875"/>
            <a:ext cx="1999661" cy="4077600"/>
          </a:xfrm>
          <a:prstGeom prst="rect">
            <a:avLst/>
          </a:prstGeom>
          <a:noFill/>
          <a:ln>
            <a:noFill/>
          </a:ln>
        </p:spPr>
      </p:pic>
      <p:sp>
        <p:nvSpPr>
          <p:cNvPr id="128" name="Google Shape;128;p20"/>
          <p:cNvSpPr txBox="1"/>
          <p:nvPr>
            <p:ph type="title"/>
          </p:nvPr>
        </p:nvSpPr>
        <p:spPr>
          <a:xfrm>
            <a:off x="833850" y="644200"/>
            <a:ext cx="3572700" cy="57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The Student Learner</a:t>
            </a:r>
            <a:endParaRPr>
              <a:latin typeface="Space Grotesk"/>
              <a:ea typeface="Space Grotesk"/>
              <a:cs typeface="Space Grotesk"/>
              <a:sym typeface="Space Grotesk"/>
            </a:endParaRPr>
          </a:p>
          <a:p>
            <a:pPr indent="0" lvl="0" marL="0" rtl="0" algn="l">
              <a:spcBef>
                <a:spcPts val="0"/>
              </a:spcBef>
              <a:spcAft>
                <a:spcPts val="0"/>
              </a:spcAft>
              <a:buNone/>
            </a:pPr>
            <a:r>
              <a:t/>
            </a:r>
            <a:endParaRPr>
              <a:latin typeface="Space Grotesk"/>
              <a:ea typeface="Space Grotesk"/>
              <a:cs typeface="Space Grotesk"/>
              <a:sym typeface="Space Grotesk"/>
            </a:endParaRPr>
          </a:p>
        </p:txBody>
      </p:sp>
      <p:sp>
        <p:nvSpPr>
          <p:cNvPr id="129" name="Google Shape;129;p20"/>
          <p:cNvSpPr txBox="1"/>
          <p:nvPr/>
        </p:nvSpPr>
        <p:spPr>
          <a:xfrm>
            <a:off x="1121175" y="1207750"/>
            <a:ext cx="39639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pace Grotesk"/>
              <a:buChar char="●"/>
            </a:pPr>
            <a:r>
              <a:rPr lang="en" sz="1700">
                <a:latin typeface="Space Grotesk"/>
                <a:ea typeface="Space Grotesk"/>
                <a:cs typeface="Space Grotesk"/>
                <a:sym typeface="Space Grotesk"/>
              </a:rPr>
              <a:t>Can generate questions based on personal proficiency, language, and topic</a:t>
            </a:r>
            <a:endParaRPr sz="1700">
              <a:latin typeface="Space Grotesk"/>
              <a:ea typeface="Space Grotesk"/>
              <a:cs typeface="Space Grotesk"/>
              <a:sym typeface="Space Grotesk"/>
            </a:endParaRPr>
          </a:p>
          <a:p>
            <a:pPr indent="-336550" lvl="0" marL="457200" rtl="0" algn="l">
              <a:spcBef>
                <a:spcPts val="0"/>
              </a:spcBef>
              <a:spcAft>
                <a:spcPts val="0"/>
              </a:spcAft>
              <a:buSzPts val="1700"/>
              <a:buFont typeface="Space Grotesk"/>
              <a:buChar char="●"/>
            </a:pPr>
            <a:r>
              <a:rPr lang="en" sz="1700">
                <a:latin typeface="Space Grotesk"/>
                <a:ea typeface="Space Grotesk"/>
                <a:cs typeface="Space Grotesk"/>
                <a:sym typeface="Space Grotesk"/>
              </a:rPr>
              <a:t>Can view personal progress and class related analytics through a user dashboard</a:t>
            </a:r>
            <a:endParaRPr sz="1700">
              <a:latin typeface="Space Grotesk"/>
              <a:ea typeface="Space Grotesk"/>
              <a:cs typeface="Space Grotesk"/>
              <a:sym typeface="Space Grotesk"/>
            </a:endParaRPr>
          </a:p>
          <a:p>
            <a:pPr indent="-336550" lvl="0" marL="457200" rtl="0" algn="l">
              <a:spcBef>
                <a:spcPts val="0"/>
              </a:spcBef>
              <a:spcAft>
                <a:spcPts val="0"/>
              </a:spcAft>
              <a:buSzPts val="1700"/>
              <a:buFont typeface="Space Grotesk"/>
              <a:buChar char="●"/>
            </a:pPr>
            <a:r>
              <a:rPr lang="en" sz="1700">
                <a:latin typeface="Space Grotesk"/>
                <a:ea typeface="Space Grotesk"/>
                <a:cs typeface="Space Grotesk"/>
                <a:sym typeface="Space Grotesk"/>
              </a:rPr>
              <a:t>Can manage profile settings, styles and public information</a:t>
            </a:r>
            <a:endParaRPr sz="1700">
              <a:latin typeface="Space Grotesk"/>
              <a:ea typeface="Space Grotesk"/>
              <a:cs typeface="Space Grotesk"/>
              <a:sym typeface="Space Grotesk"/>
            </a:endParaRPr>
          </a:p>
          <a:p>
            <a:pPr indent="-336550" lvl="0" marL="457200" rtl="0" algn="l">
              <a:spcBef>
                <a:spcPts val="0"/>
              </a:spcBef>
              <a:spcAft>
                <a:spcPts val="0"/>
              </a:spcAft>
              <a:buSzPts val="1700"/>
              <a:buFont typeface="Space Grotesk"/>
              <a:buChar char="●"/>
            </a:pPr>
            <a:r>
              <a:rPr lang="en" sz="1700">
                <a:latin typeface="Space Grotesk"/>
                <a:ea typeface="Space Grotesk"/>
                <a:cs typeface="Space Grotesk"/>
                <a:sym typeface="Space Grotesk"/>
              </a:rPr>
              <a:t>Can join a class (via class code)</a:t>
            </a:r>
            <a:endParaRPr sz="1700">
              <a:latin typeface="Space Grotesk"/>
              <a:ea typeface="Space Grotesk"/>
              <a:cs typeface="Space Grotesk"/>
              <a:sym typeface="Space Grotesk"/>
            </a:endParaRPr>
          </a:p>
          <a:p>
            <a:pPr indent="-336550" lvl="0" marL="457200" rtl="0" algn="l">
              <a:spcBef>
                <a:spcPts val="0"/>
              </a:spcBef>
              <a:spcAft>
                <a:spcPts val="0"/>
              </a:spcAft>
              <a:buSzPts val="1700"/>
              <a:buFont typeface="Space Grotesk"/>
              <a:buChar char="●"/>
            </a:pPr>
            <a:r>
              <a:rPr lang="en" sz="1700">
                <a:latin typeface="Space Grotesk"/>
                <a:ea typeface="Space Grotesk"/>
                <a:cs typeface="Space Grotesk"/>
                <a:sym typeface="Space Grotesk"/>
              </a:rPr>
              <a:t>Can answer assignment questions created by the instructor </a:t>
            </a:r>
            <a:endParaRPr sz="1700">
              <a:latin typeface="Space Grotesk"/>
              <a:ea typeface="Space Grotesk"/>
              <a:cs typeface="Space Grotesk"/>
              <a:sym typeface="Space Grotes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5931275" y="559700"/>
            <a:ext cx="1996177" cy="4077600"/>
          </a:xfrm>
          <a:prstGeom prst="rect">
            <a:avLst/>
          </a:prstGeom>
          <a:noFill/>
          <a:ln>
            <a:noFill/>
          </a:ln>
        </p:spPr>
      </p:pic>
      <p:sp>
        <p:nvSpPr>
          <p:cNvPr id="135" name="Google Shape;135;p21"/>
          <p:cNvSpPr txBox="1"/>
          <p:nvPr>
            <p:ph type="title"/>
          </p:nvPr>
        </p:nvSpPr>
        <p:spPr>
          <a:xfrm>
            <a:off x="833850" y="644200"/>
            <a:ext cx="3212400" cy="57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ace Grotesk"/>
                <a:ea typeface="Space Grotesk"/>
                <a:cs typeface="Space Grotesk"/>
                <a:sym typeface="Space Grotesk"/>
              </a:rPr>
              <a:t>The Instructor</a:t>
            </a:r>
            <a:endParaRPr>
              <a:latin typeface="Space Grotesk"/>
              <a:ea typeface="Space Grotesk"/>
              <a:cs typeface="Space Grotesk"/>
              <a:sym typeface="Space Grotesk"/>
            </a:endParaRPr>
          </a:p>
          <a:p>
            <a:pPr indent="0" lvl="0" marL="0" rtl="0" algn="l">
              <a:spcBef>
                <a:spcPts val="0"/>
              </a:spcBef>
              <a:spcAft>
                <a:spcPts val="0"/>
              </a:spcAft>
              <a:buNone/>
            </a:pPr>
            <a:r>
              <a:t/>
            </a:r>
            <a:endParaRPr>
              <a:latin typeface="Space Grotesk"/>
              <a:ea typeface="Space Grotesk"/>
              <a:cs typeface="Space Grotesk"/>
              <a:sym typeface="Space Grotesk"/>
            </a:endParaRPr>
          </a:p>
        </p:txBody>
      </p:sp>
      <p:sp>
        <p:nvSpPr>
          <p:cNvPr id="136" name="Google Shape;136;p21"/>
          <p:cNvSpPr txBox="1"/>
          <p:nvPr/>
        </p:nvSpPr>
        <p:spPr>
          <a:xfrm>
            <a:off x="1121225" y="1300350"/>
            <a:ext cx="40293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Space Grotesk"/>
              <a:buChar char="●"/>
            </a:pPr>
            <a:r>
              <a:rPr lang="en" sz="1800">
                <a:latin typeface="Space Grotesk"/>
                <a:ea typeface="Space Grotesk"/>
                <a:cs typeface="Space Grotesk"/>
                <a:sym typeface="Space Grotesk"/>
              </a:rPr>
              <a:t>Can create classes with class codes</a:t>
            </a:r>
            <a:endParaRPr sz="1800">
              <a:latin typeface="Space Grotesk"/>
              <a:ea typeface="Space Grotesk"/>
              <a:cs typeface="Space Grotesk"/>
              <a:sym typeface="Space Grotesk"/>
            </a:endParaRPr>
          </a:p>
          <a:p>
            <a:pPr indent="-342900" lvl="0" marL="457200" rtl="0" algn="l">
              <a:spcBef>
                <a:spcPts val="0"/>
              </a:spcBef>
              <a:spcAft>
                <a:spcPts val="0"/>
              </a:spcAft>
              <a:buSzPts val="1800"/>
              <a:buFont typeface="Space Grotesk"/>
              <a:buChar char="●"/>
            </a:pPr>
            <a:r>
              <a:rPr lang="en" sz="1800">
                <a:latin typeface="Space Grotesk"/>
                <a:ea typeface="Space Grotesk"/>
                <a:cs typeface="Space Grotesk"/>
                <a:sym typeface="Space Grotesk"/>
              </a:rPr>
              <a:t>Can generate assignments with questions based on proficiency, language, and topics best suited for course curriculum</a:t>
            </a:r>
            <a:endParaRPr sz="1800">
              <a:latin typeface="Space Grotesk"/>
              <a:ea typeface="Space Grotesk"/>
              <a:cs typeface="Space Grotesk"/>
              <a:sym typeface="Space Grotesk"/>
            </a:endParaRPr>
          </a:p>
          <a:p>
            <a:pPr indent="-342900" lvl="0" marL="457200" rtl="0" algn="l">
              <a:spcBef>
                <a:spcPts val="0"/>
              </a:spcBef>
              <a:spcAft>
                <a:spcPts val="0"/>
              </a:spcAft>
              <a:buSzPts val="1800"/>
              <a:buFont typeface="Space Grotesk"/>
              <a:buChar char="●"/>
            </a:pPr>
            <a:r>
              <a:rPr lang="en" sz="1800">
                <a:latin typeface="Space Grotesk"/>
                <a:ea typeface="Space Grotesk"/>
                <a:cs typeface="Space Grotesk"/>
                <a:sym typeface="Space Grotesk"/>
              </a:rPr>
              <a:t>Can view student progress, question completion and class analytics through classroom dashboards.</a:t>
            </a:r>
            <a:endParaRPr sz="1800">
              <a:latin typeface="Space Grotesk"/>
              <a:ea typeface="Space Grotesk"/>
              <a:cs typeface="Space Grotesk"/>
              <a:sym typeface="Space Grotes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