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2" r:id="rId4"/>
    <p:sldId id="264" r:id="rId5"/>
    <p:sldId id="258" r:id="rId6"/>
    <p:sldId id="263" r:id="rId7"/>
    <p:sldId id="260" r:id="rId8"/>
    <p:sldId id="265" r:id="rId9"/>
    <p:sldId id="266" r:id="rId10"/>
    <p:sldId id="267" r:id="rId11"/>
    <p:sldId id="274" r:id="rId12"/>
    <p:sldId id="275" r:id="rId13"/>
    <p:sldId id="276" r:id="rId14"/>
    <p:sldId id="277" r:id="rId15"/>
    <p:sldId id="278" r:id="rId16"/>
    <p:sldId id="279" r:id="rId17"/>
    <p:sldId id="280"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autoAdjust="0"/>
  </p:normalViewPr>
  <p:slideViewPr>
    <p:cSldViewPr>
      <p:cViewPr varScale="1">
        <p:scale>
          <a:sx n="80" d="100"/>
          <a:sy n="80" d="100"/>
        </p:scale>
        <p:origin x="174" y="60"/>
      </p:cViewPr>
      <p:guideLst>
        <p:guide orient="horz" pos="2160"/>
        <p:guide pos="2880"/>
      </p:guideLst>
    </p:cSldViewPr>
  </p:slideViewPr>
  <p:outlineViewPr>
    <p:cViewPr>
      <p:scale>
        <a:sx n="33" d="100"/>
        <a:sy n="33" d="100"/>
      </p:scale>
      <p:origin x="0" y="913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CD206-0345-44F9-AE2C-038EF21116E3}" type="datetimeFigureOut">
              <a:rPr lang="en-US" smtClean="0"/>
              <a:t>4/10/2015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918C3A-2E1D-4611-9272-EB05FA4D8EAD}" type="slidenum">
              <a:rPr lang="en-US" smtClean="0"/>
              <a:t>‹#›</a:t>
            </a:fld>
            <a:endParaRPr lang="en-US"/>
          </a:p>
        </p:txBody>
      </p:sp>
    </p:spTree>
    <p:extLst>
      <p:ext uri="{BB962C8B-B14F-4D97-AF65-F5344CB8AC3E}">
        <p14:creationId xmlns:p14="http://schemas.microsoft.com/office/powerpoint/2010/main" val="406214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918C3A-2E1D-4611-9272-EB05FA4D8EAD}" type="slidenum">
              <a:rPr lang="en-US" smtClean="0"/>
              <a:t>8</a:t>
            </a:fld>
            <a:endParaRPr lang="en-US"/>
          </a:p>
        </p:txBody>
      </p:sp>
    </p:spTree>
    <p:extLst>
      <p:ext uri="{BB962C8B-B14F-4D97-AF65-F5344CB8AC3E}">
        <p14:creationId xmlns:p14="http://schemas.microsoft.com/office/powerpoint/2010/main" val="97890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1F9B56A-D703-4A55-A911-04A4C771D49B}" type="datetimeFigureOut">
              <a:rPr lang="en-PH" smtClean="0"/>
              <a:pPr/>
              <a:t>4/10/2015</a:t>
            </a:fld>
            <a:endParaRPr lang="en-PH"/>
          </a:p>
        </p:txBody>
      </p:sp>
      <p:sp>
        <p:nvSpPr>
          <p:cNvPr id="5" name="Footer Placeholder 4"/>
          <p:cNvSpPr>
            <a:spLocks noGrp="1"/>
          </p:cNvSpPr>
          <p:nvPr>
            <p:ph type="ftr" sz="quarter" idx="11"/>
          </p:nvPr>
        </p:nvSpPr>
        <p:spPr/>
        <p:txBody>
          <a:bodyPr/>
          <a:lstStyle/>
          <a:p>
            <a:endParaRPr lang="en-PH"/>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A5F0D84-712E-49E6-B774-B4AF89440E0F}" type="slidenum">
              <a:rPr lang="en-PH" smtClean="0"/>
              <a:pPr/>
              <a:t>‹#›</a:t>
            </a:fld>
            <a:endParaRPr lang="en-PH"/>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F9B56A-D703-4A55-A911-04A4C771D49B}" type="datetimeFigureOut">
              <a:rPr lang="en-PH" smtClean="0"/>
              <a:pPr/>
              <a:t>4/10/2015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F9B56A-D703-4A55-A911-04A4C771D49B}" type="datetimeFigureOut">
              <a:rPr lang="en-PH" smtClean="0"/>
              <a:pPr/>
              <a:t>4/10/2015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F9B56A-D703-4A55-A911-04A4C771D49B}" type="datetimeFigureOut">
              <a:rPr lang="en-PH" smtClean="0"/>
              <a:pPr/>
              <a:t>4/10/2015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1F9B56A-D703-4A55-A911-04A4C771D49B}" type="datetimeFigureOut">
              <a:rPr lang="en-PH" smtClean="0"/>
              <a:pPr/>
              <a:t>4/10/2015</a:t>
            </a:fld>
            <a:endParaRPr lang="en-PH"/>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A5F0D84-712E-49E6-B774-B4AF89440E0F}" type="slidenum">
              <a:rPr lang="en-PH" smtClean="0"/>
              <a:pPr/>
              <a:t>‹#›</a:t>
            </a:fld>
            <a:endParaRPr lang="en-PH"/>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F9B56A-D703-4A55-A911-04A4C771D49B}" type="datetimeFigureOut">
              <a:rPr lang="en-PH" smtClean="0"/>
              <a:pPr/>
              <a:t>4/10/2015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F9B56A-D703-4A55-A911-04A4C771D49B}" type="datetimeFigureOut">
              <a:rPr lang="en-PH" smtClean="0"/>
              <a:pPr/>
              <a:t>4/10/2015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F9B56A-D703-4A55-A911-04A4C771D49B}" type="datetimeFigureOut">
              <a:rPr lang="en-PH" smtClean="0"/>
              <a:pPr/>
              <a:t>4/10/2015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1F9B56A-D703-4A55-A911-04A4C771D49B}" type="datetimeFigureOut">
              <a:rPr lang="en-PH" smtClean="0"/>
              <a:pPr/>
              <a:t>4/10/2015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4A5F0D84-712E-49E6-B774-B4AF89440E0F}"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F9B56A-D703-4A55-A911-04A4C771D49B}" type="datetimeFigureOut">
              <a:rPr lang="en-PH" smtClean="0"/>
              <a:pPr/>
              <a:t>4/10/2015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A5F0D84-712E-49E6-B774-B4AF89440E0F}" type="slidenum">
              <a:rPr lang="en-PH" smtClean="0"/>
              <a:pPr/>
              <a:t>‹#›</a:t>
            </a:fld>
            <a:endParaRPr lang="en-PH"/>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1F9B56A-D703-4A55-A911-04A4C771D49B}" type="datetimeFigureOut">
              <a:rPr lang="en-PH" smtClean="0"/>
              <a:pPr/>
              <a:t>4/10/2015</a:t>
            </a:fld>
            <a:endParaRPr lang="en-PH"/>
          </a:p>
        </p:txBody>
      </p:sp>
      <p:sp>
        <p:nvSpPr>
          <p:cNvPr id="7" name="Slide Number Placeholder 6"/>
          <p:cNvSpPr>
            <a:spLocks noGrp="1"/>
          </p:cNvSpPr>
          <p:nvPr>
            <p:ph type="sldNum" sz="quarter" idx="12"/>
          </p:nvPr>
        </p:nvSpPr>
        <p:spPr/>
        <p:txBody>
          <a:bodyPr/>
          <a:lstStyle/>
          <a:p>
            <a:fld id="{4A5F0D84-712E-49E6-B774-B4AF89440E0F}" type="slidenum">
              <a:rPr lang="en-PH" smtClean="0"/>
              <a:pPr/>
              <a:t>‹#›</a:t>
            </a:fld>
            <a:endParaRPr lang="en-PH"/>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PH"/>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1F9B56A-D703-4A55-A911-04A4C771D49B}" type="datetimeFigureOut">
              <a:rPr lang="en-PH" smtClean="0"/>
              <a:pPr/>
              <a:t>4/10/2015</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A5F0D84-712E-49E6-B774-B4AF89440E0F}" type="slidenum">
              <a:rPr lang="en-PH" smtClean="0"/>
              <a:pPr/>
              <a:t>‹#›</a:t>
            </a:fld>
            <a:endParaRPr lang="en-PH"/>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ictures/Iteration%202_MeetingMinutes.jpg" TargetMode="External"/><Relationship Id="rId2" Type="http://schemas.openxmlformats.org/officeDocument/2006/relationships/hyperlink" Target="Pictures/Iteration%202_ClientFeedback.jpg" TargetMode="External"/><Relationship Id="rId1" Type="http://schemas.openxmlformats.org/officeDocument/2006/relationships/slideLayout" Target="../slideLayouts/slideLayout2.xml"/><Relationship Id="rId4" Type="http://schemas.openxmlformats.org/officeDocument/2006/relationships/hyperlink" Target="Pictures/Iteration%202_MeetingAttendance.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Pictures/alih2.png" TargetMode="External"/><Relationship Id="rId2" Type="http://schemas.openxmlformats.org/officeDocument/2006/relationships/hyperlink" Target="Pictures/alih.png" TargetMode="External"/><Relationship Id="rId1" Type="http://schemas.openxmlformats.org/officeDocument/2006/relationships/slideLayout" Target="../slideLayouts/slideLayout2.xml"/><Relationship Id="rId6" Type="http://schemas.openxmlformats.org/officeDocument/2006/relationships/hyperlink" Target="Pictures/alih5.png" TargetMode="External"/><Relationship Id="rId5" Type="http://schemas.openxmlformats.org/officeDocument/2006/relationships/hyperlink" Target="Pictures/alih4.png" TargetMode="External"/><Relationship Id="rId4" Type="http://schemas.openxmlformats.org/officeDocument/2006/relationships/hyperlink" Target="Pictures/alih3.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ictures/Iteration%201_ClientFeedback.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Pictures/Iteration%201_MeetingAttendance.jpg" TargetMode="External"/><Relationship Id="rId5" Type="http://schemas.openxmlformats.org/officeDocument/2006/relationships/hyperlink" Target="Pictures/Iteration%201_MeetingMinutes2.jpg" TargetMode="External"/><Relationship Id="rId4" Type="http://schemas.openxmlformats.org/officeDocument/2006/relationships/hyperlink" Target="Pictures/Iteration%201_MeetingMinutes.jp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57" y="3733800"/>
            <a:ext cx="7167695" cy="1219201"/>
          </a:xfrm>
        </p:spPr>
        <p:txBody>
          <a:bodyPr/>
          <a:lstStyle/>
          <a:p>
            <a:r>
              <a:rPr lang="en-PH" sz="3600" dirty="0"/>
              <a:t>Booking and management system</a:t>
            </a:r>
            <a:br>
              <a:rPr lang="en-PH" sz="3600" dirty="0"/>
            </a:br>
            <a:endParaRPr lang="en-PH" sz="3500" dirty="0"/>
          </a:p>
        </p:txBody>
      </p:sp>
      <p:sp>
        <p:nvSpPr>
          <p:cNvPr id="5" name="Subtitle 2"/>
          <p:cNvSpPr txBox="1">
            <a:spLocks/>
          </p:cNvSpPr>
          <p:nvPr/>
        </p:nvSpPr>
        <p:spPr>
          <a:xfrm>
            <a:off x="795205" y="5410200"/>
            <a:ext cx="6553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PH" sz="1900" dirty="0" smtClean="0">
                <a:solidFill>
                  <a:schemeClr val="tx1">
                    <a:lumMod val="85000"/>
                    <a:lumOff val="15000"/>
                  </a:schemeClr>
                </a:solidFill>
                <a:latin typeface="Adobe Garamond Pro Bold" pitchFamily="18" charset="0"/>
              </a:rPr>
              <a:t>BINAG, Deborah p.</a:t>
            </a:r>
            <a:endParaRPr lang="en-PH" sz="1900" dirty="0" smtClean="0">
              <a:solidFill>
                <a:schemeClr val="tx1">
                  <a:lumMod val="85000"/>
                  <a:lumOff val="15000"/>
                </a:schemeClr>
              </a:solidFill>
              <a:latin typeface="Adobe Garamond Pro Bold" pitchFamily="18" charset="0"/>
            </a:endParaRPr>
          </a:p>
          <a:p>
            <a:r>
              <a:rPr lang="en-PH" sz="1900" dirty="0" smtClean="0">
                <a:solidFill>
                  <a:schemeClr val="tx1">
                    <a:lumMod val="85000"/>
                    <a:lumOff val="15000"/>
                  </a:schemeClr>
                </a:solidFill>
                <a:latin typeface="Adobe Garamond Pro Bold" pitchFamily="18" charset="0"/>
              </a:rPr>
              <a:t>Lino, Alyssa </a:t>
            </a:r>
            <a:r>
              <a:rPr lang="en-PH" sz="1900" dirty="0" err="1" smtClean="0">
                <a:solidFill>
                  <a:schemeClr val="tx1">
                    <a:lumMod val="85000"/>
                    <a:lumOff val="15000"/>
                  </a:schemeClr>
                </a:solidFill>
                <a:latin typeface="Adobe Garamond Pro Bold" pitchFamily="18" charset="0"/>
              </a:rPr>
              <a:t>jane</a:t>
            </a:r>
            <a:r>
              <a:rPr lang="en-PH" sz="1900" dirty="0" smtClean="0">
                <a:solidFill>
                  <a:schemeClr val="tx1">
                    <a:lumMod val="85000"/>
                    <a:lumOff val="15000"/>
                  </a:schemeClr>
                </a:solidFill>
                <a:latin typeface="Adobe Garamond Pro Bold" pitchFamily="18" charset="0"/>
              </a:rPr>
              <a:t> b. </a:t>
            </a:r>
            <a:endParaRPr lang="en-PH" sz="1900" dirty="0" smtClean="0">
              <a:solidFill>
                <a:schemeClr val="tx1">
                  <a:lumMod val="85000"/>
                  <a:lumOff val="15000"/>
                </a:schemeClr>
              </a:solidFill>
              <a:latin typeface="Adobe Garamond Pro Bold" pitchFamily="18" charset="0"/>
            </a:endParaRPr>
          </a:p>
          <a:p>
            <a:r>
              <a:rPr lang="en-PH" sz="1900" smtClean="0">
                <a:solidFill>
                  <a:schemeClr val="tx1">
                    <a:lumMod val="85000"/>
                    <a:lumOff val="15000"/>
                  </a:schemeClr>
                </a:solidFill>
                <a:latin typeface="Adobe Garamond Pro Bold" pitchFamily="18" charset="0"/>
              </a:rPr>
              <a:t>Parian, </a:t>
            </a:r>
            <a:r>
              <a:rPr lang="en-PH" sz="1900" dirty="0" smtClean="0">
                <a:solidFill>
                  <a:schemeClr val="tx1">
                    <a:lumMod val="85000"/>
                    <a:lumOff val="15000"/>
                  </a:schemeClr>
                </a:solidFill>
                <a:latin typeface="Adobe Garamond Pro Bold" pitchFamily="18" charset="0"/>
              </a:rPr>
              <a:t>Danica faith m.</a:t>
            </a:r>
            <a:endParaRPr lang="en-PH" sz="1900" dirty="0" smtClean="0">
              <a:solidFill>
                <a:schemeClr val="tx1">
                  <a:lumMod val="85000"/>
                  <a:lumOff val="15000"/>
                </a:schemeClr>
              </a:solidFill>
              <a:latin typeface="Adobe Garamond Pro Bold" pitchFamily="18" charset="0"/>
            </a:endParaRPr>
          </a:p>
          <a:p>
            <a:r>
              <a:rPr lang="en-PH" sz="1900" dirty="0" smtClean="0">
                <a:solidFill>
                  <a:schemeClr val="tx1">
                    <a:lumMod val="85000"/>
                    <a:lumOff val="15000"/>
                  </a:schemeClr>
                </a:solidFill>
                <a:latin typeface="Adobe Garamond Pro Bold" pitchFamily="18" charset="0"/>
              </a:rPr>
              <a:t>it111</a:t>
            </a:r>
            <a:endParaRPr lang="en-PH" sz="1900" dirty="0">
              <a:solidFill>
                <a:schemeClr val="tx1">
                  <a:lumMod val="85000"/>
                  <a:lumOff val="15000"/>
                </a:schemeClr>
              </a:solidFill>
              <a:latin typeface="Adobe Garamond Pro Bold"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47700"/>
            <a:ext cx="7391400" cy="2057400"/>
          </a:xfrm>
          <a:prstGeom prst="rect">
            <a:avLst/>
          </a:prstGeom>
        </p:spPr>
      </p:pic>
    </p:spTree>
    <p:extLst>
      <p:ext uri="{BB962C8B-B14F-4D97-AF65-F5344CB8AC3E}">
        <p14:creationId xmlns:p14="http://schemas.microsoft.com/office/powerpoint/2010/main" val="3381138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Iteration 2 </a:t>
            </a:r>
            <a:br>
              <a:rPr lang="en-PH" dirty="0" smtClean="0"/>
            </a:br>
            <a:r>
              <a:rPr lang="en-PH" dirty="0" smtClean="0"/>
              <a:t>pictures and evidences</a:t>
            </a:r>
            <a:endParaRPr lang="en-PH" dirty="0"/>
          </a:p>
        </p:txBody>
      </p:sp>
      <p:sp>
        <p:nvSpPr>
          <p:cNvPr id="7" name="Content Placeholder 6"/>
          <p:cNvSpPr>
            <a:spLocks noGrp="1"/>
          </p:cNvSpPr>
          <p:nvPr>
            <p:ph idx="1"/>
          </p:nvPr>
        </p:nvSpPr>
        <p:spPr>
          <a:xfrm>
            <a:off x="457200" y="1981200"/>
            <a:ext cx="8229600" cy="4373563"/>
          </a:xfrm>
        </p:spPr>
        <p:txBody>
          <a:bodyPr>
            <a:normAutofit/>
          </a:bodyPr>
          <a:lstStyle/>
          <a:p>
            <a:pPr marL="114300" indent="0" algn="ctr">
              <a:buNone/>
            </a:pPr>
            <a:r>
              <a:rPr lang="en-PH" sz="3500" dirty="0" smtClean="0"/>
              <a:t>  </a:t>
            </a:r>
            <a:r>
              <a:rPr lang="en-PH" sz="3500" dirty="0" smtClean="0">
                <a:solidFill>
                  <a:schemeClr val="tx1"/>
                </a:solidFill>
                <a:hlinkClick r:id="rId2" action="ppaction://hlinkfile"/>
              </a:rPr>
              <a:t>Client Feedback Form</a:t>
            </a:r>
            <a:endParaRPr lang="en-PH" sz="3500" dirty="0" smtClean="0">
              <a:solidFill>
                <a:schemeClr val="tx1"/>
              </a:solidFill>
            </a:endParaRPr>
          </a:p>
          <a:p>
            <a:pPr marL="114300" indent="0" algn="ctr">
              <a:buNone/>
            </a:pPr>
            <a:endParaRPr lang="en-PH" sz="3500" dirty="0">
              <a:solidFill>
                <a:schemeClr val="tx1"/>
              </a:solidFill>
            </a:endParaRPr>
          </a:p>
          <a:p>
            <a:pPr marL="114300" indent="0" algn="ctr">
              <a:buNone/>
            </a:pPr>
            <a:r>
              <a:rPr lang="en-PH" sz="3500" dirty="0" smtClean="0">
                <a:solidFill>
                  <a:schemeClr val="tx1"/>
                </a:solidFill>
                <a:hlinkClick r:id="rId3" action="ppaction://hlinkfile"/>
              </a:rPr>
              <a:t>Meeting Minutes</a:t>
            </a:r>
            <a:endParaRPr lang="en-PH" sz="3500" dirty="0" smtClean="0">
              <a:solidFill>
                <a:schemeClr val="tx1"/>
              </a:solidFill>
            </a:endParaRPr>
          </a:p>
          <a:p>
            <a:pPr algn="ctr"/>
            <a:endParaRPr lang="en-PH" sz="3500" dirty="0">
              <a:solidFill>
                <a:schemeClr val="tx1"/>
              </a:solidFill>
            </a:endParaRPr>
          </a:p>
          <a:p>
            <a:pPr marL="114300" indent="0" algn="ctr">
              <a:buNone/>
            </a:pPr>
            <a:r>
              <a:rPr lang="en-PH" sz="3500" dirty="0" smtClean="0">
                <a:solidFill>
                  <a:schemeClr val="tx1"/>
                </a:solidFill>
                <a:hlinkClick r:id="rId4" action="ppaction://hlinkfile"/>
              </a:rPr>
              <a:t>Meeting Attendance</a:t>
            </a:r>
            <a:endParaRPr lang="en-PH" sz="3500" dirty="0">
              <a:solidFill>
                <a:schemeClr val="tx1"/>
              </a:solidFill>
            </a:endParaRPr>
          </a:p>
        </p:txBody>
      </p:sp>
    </p:spTree>
    <p:extLst>
      <p:ext uri="{BB962C8B-B14F-4D97-AF65-F5344CB8AC3E}">
        <p14:creationId xmlns:p14="http://schemas.microsoft.com/office/powerpoint/2010/main" val="31571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Deborah </a:t>
            </a:r>
            <a:r>
              <a:rPr lang="en-PH" dirty="0" err="1" smtClean="0"/>
              <a:t>Binag</a:t>
            </a:r>
            <a:endParaRPr lang="en-PH" dirty="0" smtClean="0"/>
          </a:p>
          <a:p>
            <a:r>
              <a:rPr lang="en-PH" dirty="0" smtClean="0"/>
              <a:t>Database Design</a:t>
            </a:r>
          </a:p>
          <a:p>
            <a:r>
              <a:rPr lang="en-PH" dirty="0" smtClean="0"/>
              <a:t>Model and CRUD of applicant, employee &amp; events</a:t>
            </a:r>
          </a:p>
          <a:p>
            <a:r>
              <a:rPr lang="en-PH" dirty="0" smtClean="0"/>
              <a:t>Dropdown list in each module</a:t>
            </a:r>
          </a:p>
          <a:p>
            <a:r>
              <a:rPr lang="en-PH" dirty="0" smtClean="0"/>
              <a:t>Confirm events in the Events table</a:t>
            </a:r>
          </a:p>
          <a:p>
            <a:r>
              <a:rPr lang="en-PH" dirty="0" smtClean="0"/>
              <a:t>Embedded Google map</a:t>
            </a:r>
          </a:p>
          <a:p>
            <a:r>
              <a:rPr lang="en-PH" dirty="0" smtClean="0"/>
              <a:t>Documentation</a:t>
            </a:r>
            <a:endParaRPr lang="en-PH" dirty="0"/>
          </a:p>
          <a:p>
            <a:endParaRPr lang="en-PH" dirty="0"/>
          </a:p>
        </p:txBody>
      </p:sp>
    </p:spTree>
    <p:extLst>
      <p:ext uri="{BB962C8B-B14F-4D97-AF65-F5344CB8AC3E}">
        <p14:creationId xmlns:p14="http://schemas.microsoft.com/office/powerpoint/2010/main" val="1866393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Latest Commit w/ Diff</a:t>
            </a:r>
          </a:p>
          <a:p>
            <a:endParaRPr lang="en-P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43200"/>
            <a:ext cx="8686800" cy="3657600"/>
          </a:xfrm>
          <a:prstGeom prst="rect">
            <a:avLst/>
          </a:prstGeom>
        </p:spPr>
      </p:pic>
    </p:spTree>
    <p:extLst>
      <p:ext uri="{BB962C8B-B14F-4D97-AF65-F5344CB8AC3E}">
        <p14:creationId xmlns:p14="http://schemas.microsoft.com/office/powerpoint/2010/main" val="104738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err="1" smtClean="0"/>
              <a:t>Danica</a:t>
            </a:r>
            <a:r>
              <a:rPr lang="en-PH" dirty="0" smtClean="0"/>
              <a:t> </a:t>
            </a:r>
            <a:r>
              <a:rPr lang="en-PH" dirty="0" err="1" smtClean="0"/>
              <a:t>Parian</a:t>
            </a:r>
            <a:endParaRPr lang="en-PH" dirty="0" smtClean="0"/>
          </a:p>
          <a:p>
            <a:pPr marL="114300" indent="0"/>
            <a:r>
              <a:rPr lang="en-PH" dirty="0" smtClean="0"/>
              <a:t> Database Design </a:t>
            </a:r>
          </a:p>
          <a:p>
            <a:pPr marL="114300" indent="0"/>
            <a:r>
              <a:rPr lang="en-PH" dirty="0" smtClean="0"/>
              <a:t> Model and CRUD of manager, client &amp; payments</a:t>
            </a:r>
          </a:p>
          <a:p>
            <a:pPr marL="114300" indent="0"/>
            <a:r>
              <a:rPr lang="en-PH" dirty="0" smtClean="0"/>
              <a:t> Display view for each module</a:t>
            </a:r>
          </a:p>
          <a:p>
            <a:pPr marL="114300" indent="0"/>
            <a:r>
              <a:rPr lang="en-PH" dirty="0" smtClean="0"/>
              <a:t> Half of Applicant module regarding Applicant status</a:t>
            </a:r>
          </a:p>
          <a:p>
            <a:pPr marL="114300" indent="0"/>
            <a:r>
              <a:rPr lang="en-PH" dirty="0" smtClean="0"/>
              <a:t> Help page</a:t>
            </a:r>
          </a:p>
          <a:p>
            <a:pPr marL="114300" indent="0"/>
            <a:r>
              <a:rPr lang="en-PH" dirty="0" smtClean="0"/>
              <a:t> Documentation</a:t>
            </a:r>
          </a:p>
        </p:txBody>
      </p:sp>
    </p:spTree>
    <p:extLst>
      <p:ext uri="{BB962C8B-B14F-4D97-AF65-F5344CB8AC3E}">
        <p14:creationId xmlns:p14="http://schemas.microsoft.com/office/powerpoint/2010/main" val="2926738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Latest Commit w/ Diff</a:t>
            </a:r>
          </a:p>
          <a:p>
            <a:endParaRPr lang="en-PH"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8458200" cy="4043000"/>
          </a:xfrm>
          <a:prstGeom prst="rect">
            <a:avLst/>
          </a:prstGeom>
        </p:spPr>
      </p:pic>
    </p:spTree>
    <p:extLst>
      <p:ext uri="{BB962C8B-B14F-4D97-AF65-F5344CB8AC3E}">
        <p14:creationId xmlns:p14="http://schemas.microsoft.com/office/powerpoint/2010/main" val="332591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Latest Commit w/ Diff</a:t>
            </a:r>
          </a:p>
          <a:p>
            <a:endParaRPr lang="en-P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0"/>
            <a:ext cx="9144000" cy="3485183"/>
          </a:xfrm>
          <a:prstGeom prst="rect">
            <a:avLst/>
          </a:prstGeom>
        </p:spPr>
      </p:pic>
    </p:spTree>
    <p:extLst>
      <p:ext uri="{BB962C8B-B14F-4D97-AF65-F5344CB8AC3E}">
        <p14:creationId xmlns:p14="http://schemas.microsoft.com/office/powerpoint/2010/main" val="1253450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Alyssa Jane Lino</a:t>
            </a:r>
          </a:p>
          <a:p>
            <a:pPr marL="114300" indent="0"/>
            <a:r>
              <a:rPr lang="en-PH" dirty="0" smtClean="0"/>
              <a:t> Database Design </a:t>
            </a:r>
          </a:p>
          <a:p>
            <a:pPr marL="114300" indent="0"/>
            <a:r>
              <a:rPr lang="en-PH" dirty="0" smtClean="0"/>
              <a:t> Model and CRUD of talent, </a:t>
            </a:r>
            <a:r>
              <a:rPr lang="en-PH" dirty="0" err="1" smtClean="0"/>
              <a:t>event_details</a:t>
            </a:r>
            <a:r>
              <a:rPr lang="en-PH" dirty="0" smtClean="0"/>
              <a:t>, </a:t>
            </a:r>
            <a:r>
              <a:rPr lang="en-PH" dirty="0" err="1" smtClean="0"/>
              <a:t>talent_line</a:t>
            </a:r>
            <a:r>
              <a:rPr lang="en-PH" dirty="0" smtClean="0"/>
              <a:t> &amp; </a:t>
            </a:r>
            <a:r>
              <a:rPr lang="en-PH" dirty="0" err="1" smtClean="0"/>
              <a:t>screening_sched</a:t>
            </a:r>
            <a:endParaRPr lang="en-PH" dirty="0" smtClean="0"/>
          </a:p>
          <a:p>
            <a:pPr marL="114300" indent="0"/>
            <a:r>
              <a:rPr lang="en-PH" dirty="0" smtClean="0"/>
              <a:t> Design/User Interface</a:t>
            </a:r>
          </a:p>
          <a:p>
            <a:pPr marL="114300" indent="0"/>
            <a:r>
              <a:rPr lang="en-PH" dirty="0" smtClean="0"/>
              <a:t> Search Functions</a:t>
            </a:r>
          </a:p>
          <a:p>
            <a:pPr marL="114300" indent="0"/>
            <a:r>
              <a:rPr lang="en-PH" dirty="0" smtClean="0"/>
              <a:t> Auto update of Applicant status</a:t>
            </a:r>
          </a:p>
          <a:p>
            <a:pPr marL="114300" indent="0"/>
            <a:r>
              <a:rPr lang="en-PH" dirty="0" smtClean="0"/>
              <a:t> External Functions</a:t>
            </a:r>
          </a:p>
          <a:p>
            <a:pPr marL="411480" lvl="1" indent="0"/>
            <a:r>
              <a:rPr lang="en-PH" dirty="0" smtClean="0"/>
              <a:t> Applicant to talent</a:t>
            </a:r>
          </a:p>
          <a:p>
            <a:pPr marL="411480" lvl="1" indent="0"/>
            <a:r>
              <a:rPr lang="en-PH" dirty="0" smtClean="0"/>
              <a:t> Calendar</a:t>
            </a:r>
          </a:p>
          <a:p>
            <a:pPr marL="411480" lvl="1" indent="0">
              <a:buNone/>
            </a:pPr>
            <a:endParaRPr lang="en-PH" dirty="0" smtClean="0"/>
          </a:p>
          <a:p>
            <a:pPr marL="114300" indent="0" algn="ctr">
              <a:buNone/>
            </a:pPr>
            <a:endParaRPr lang="en-PH" dirty="0"/>
          </a:p>
          <a:p>
            <a:pPr marL="114300" indent="0" algn="ctr">
              <a:buNone/>
            </a:pPr>
            <a:endParaRPr lang="en-PH" dirty="0" smtClean="0"/>
          </a:p>
        </p:txBody>
      </p:sp>
    </p:spTree>
    <p:extLst>
      <p:ext uri="{BB962C8B-B14F-4D97-AF65-F5344CB8AC3E}">
        <p14:creationId xmlns:p14="http://schemas.microsoft.com/office/powerpoint/2010/main" val="349422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Individual contribution</a:t>
            </a:r>
            <a:endParaRPr lang="en-PH" dirty="0"/>
          </a:p>
        </p:txBody>
      </p:sp>
      <p:sp>
        <p:nvSpPr>
          <p:cNvPr id="3" name="Content Placeholder 2"/>
          <p:cNvSpPr>
            <a:spLocks noGrp="1"/>
          </p:cNvSpPr>
          <p:nvPr>
            <p:ph idx="1"/>
          </p:nvPr>
        </p:nvSpPr>
        <p:spPr/>
        <p:txBody>
          <a:bodyPr/>
          <a:lstStyle/>
          <a:p>
            <a:pPr marL="114300" indent="0" algn="ctr">
              <a:buNone/>
            </a:pPr>
            <a:r>
              <a:rPr lang="en-PH" dirty="0" smtClean="0"/>
              <a:t>Latest Commit w/ Diff</a:t>
            </a:r>
          </a:p>
          <a:p>
            <a:pPr marL="114300" indent="0" algn="ctr">
              <a:buNone/>
            </a:pPr>
            <a:endParaRPr lang="en-PH" dirty="0"/>
          </a:p>
          <a:p>
            <a:pPr marL="114300" indent="0" algn="ctr">
              <a:buNone/>
            </a:pPr>
            <a:r>
              <a:rPr lang="en-PH" dirty="0" smtClean="0">
                <a:hlinkClick r:id="rId2" action="ppaction://hlinkfile"/>
              </a:rPr>
              <a:t>Screenshot 1</a:t>
            </a:r>
            <a:endParaRPr lang="en-PH" dirty="0" smtClean="0"/>
          </a:p>
          <a:p>
            <a:pPr marL="114300" indent="0" algn="ctr">
              <a:buNone/>
            </a:pPr>
            <a:r>
              <a:rPr lang="en-PH" dirty="0" smtClean="0">
                <a:hlinkClick r:id="rId3" action="ppaction://hlinkfile"/>
              </a:rPr>
              <a:t>Screenshot 2</a:t>
            </a:r>
            <a:endParaRPr lang="en-PH" dirty="0" smtClean="0"/>
          </a:p>
          <a:p>
            <a:pPr marL="114300" indent="0" algn="ctr">
              <a:buNone/>
            </a:pPr>
            <a:r>
              <a:rPr lang="en-PH" dirty="0" smtClean="0">
                <a:hlinkClick r:id="rId4" action="ppaction://hlinkfile"/>
              </a:rPr>
              <a:t>Screenshot 3</a:t>
            </a:r>
            <a:endParaRPr lang="en-PH" dirty="0" smtClean="0"/>
          </a:p>
          <a:p>
            <a:pPr marL="114300" indent="0" algn="ctr">
              <a:buNone/>
            </a:pPr>
            <a:r>
              <a:rPr lang="en-PH" dirty="0" smtClean="0">
                <a:hlinkClick r:id="rId5" action="ppaction://hlinkfile"/>
              </a:rPr>
              <a:t>Screenshot 4</a:t>
            </a:r>
            <a:endParaRPr lang="en-PH" dirty="0" smtClean="0"/>
          </a:p>
          <a:p>
            <a:pPr marL="114300" indent="0" algn="ctr">
              <a:buNone/>
            </a:pPr>
            <a:r>
              <a:rPr lang="en-PH" dirty="0" smtClean="0">
                <a:hlinkClick r:id="rId6" action="ppaction://hlinkfile"/>
              </a:rPr>
              <a:t>Screenshot 5</a:t>
            </a:r>
            <a:endParaRPr lang="en-PH" dirty="0" smtClean="0"/>
          </a:p>
          <a:p>
            <a:pPr marL="114300" indent="0">
              <a:buNone/>
            </a:pPr>
            <a:endParaRPr lang="en-PH" dirty="0"/>
          </a:p>
        </p:txBody>
      </p:sp>
    </p:spTree>
    <p:extLst>
      <p:ext uri="{BB962C8B-B14F-4D97-AF65-F5344CB8AC3E}">
        <p14:creationId xmlns:p14="http://schemas.microsoft.com/office/powerpoint/2010/main" val="2458127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590800"/>
            <a:ext cx="5562600" cy="1981200"/>
          </a:xfrm>
        </p:spPr>
        <p:txBody>
          <a:bodyPr>
            <a:normAutofit/>
          </a:bodyPr>
          <a:lstStyle/>
          <a:p>
            <a:pPr marL="114300" indent="0" algn="ctr">
              <a:buNone/>
            </a:pPr>
            <a:r>
              <a:rPr lang="en-PH" sz="9600" dirty="0" smtClean="0"/>
              <a:t>DEMO</a:t>
            </a:r>
            <a:endParaRPr lang="en-PH" sz="9600" dirty="0"/>
          </a:p>
        </p:txBody>
      </p:sp>
    </p:spTree>
    <p:extLst>
      <p:ext uri="{BB962C8B-B14F-4D97-AF65-F5344CB8AC3E}">
        <p14:creationId xmlns:p14="http://schemas.microsoft.com/office/powerpoint/2010/main" val="360310486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Current status of the project</a:t>
            </a:r>
            <a:endParaRPr lang="en-PH" dirty="0"/>
          </a:p>
        </p:txBody>
      </p:sp>
      <p:sp>
        <p:nvSpPr>
          <p:cNvPr id="3" name="Content Placeholder 2"/>
          <p:cNvSpPr>
            <a:spLocks noGrp="1"/>
          </p:cNvSpPr>
          <p:nvPr>
            <p:ph idx="1"/>
          </p:nvPr>
        </p:nvSpPr>
        <p:spPr/>
        <p:txBody>
          <a:bodyPr/>
          <a:lstStyle/>
          <a:p>
            <a:r>
              <a:rPr lang="en-PH" dirty="0" smtClean="0"/>
              <a:t>95% Completed</a:t>
            </a:r>
          </a:p>
          <a:p>
            <a:r>
              <a:rPr lang="en-PH" dirty="0" smtClean="0"/>
              <a:t>Remaining to be completed:</a:t>
            </a:r>
          </a:p>
          <a:p>
            <a:pPr lvl="1"/>
            <a:r>
              <a:rPr lang="en-PH" dirty="0" smtClean="0"/>
              <a:t>Manager and Transaction Module(but this is for Future Maintenance)</a:t>
            </a:r>
          </a:p>
          <a:p>
            <a:r>
              <a:rPr lang="en-PH" dirty="0" smtClean="0"/>
              <a:t>Client Feedback about Interest</a:t>
            </a:r>
          </a:p>
          <a:p>
            <a:pPr lvl="1"/>
            <a:r>
              <a:rPr lang="en-PH" dirty="0" smtClean="0"/>
              <a:t>To be determined in Iteration 3 – Final Presentation to the client</a:t>
            </a:r>
          </a:p>
          <a:p>
            <a:endParaRPr lang="en-PH" dirty="0" smtClean="0"/>
          </a:p>
        </p:txBody>
      </p:sp>
    </p:spTree>
    <p:extLst>
      <p:ext uri="{BB962C8B-B14F-4D97-AF65-F5344CB8AC3E}">
        <p14:creationId xmlns:p14="http://schemas.microsoft.com/office/powerpoint/2010/main" val="27284768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Background of the client</a:t>
            </a:r>
            <a:endParaRPr lang="en-PH" dirty="0"/>
          </a:p>
        </p:txBody>
      </p:sp>
      <p:sp>
        <p:nvSpPr>
          <p:cNvPr id="6" name="Content Placeholder 5"/>
          <p:cNvSpPr>
            <a:spLocks noGrp="1"/>
          </p:cNvSpPr>
          <p:nvPr>
            <p:ph idx="1"/>
          </p:nvPr>
        </p:nvSpPr>
        <p:spPr/>
        <p:txBody>
          <a:bodyPr/>
          <a:lstStyle/>
          <a:p>
            <a:r>
              <a:rPr lang="en-US" dirty="0" err="1" smtClean="0"/>
              <a:t>AMPAPhil</a:t>
            </a:r>
            <a:r>
              <a:rPr lang="en-US" dirty="0" smtClean="0"/>
              <a:t> Inc. is a </a:t>
            </a:r>
            <a:r>
              <a:rPr lang="en-US" sz="2800" b="1" dirty="0" smtClean="0"/>
              <a:t>Non–Construction Philippine-based human resource recruitment and deployment agency</a:t>
            </a:r>
            <a:r>
              <a:rPr lang="en-US" dirty="0" smtClean="0"/>
              <a:t>, which takes pride in providing world-class Filipino professional and skilled workers and performing artist.</a:t>
            </a:r>
          </a:p>
          <a:p>
            <a:r>
              <a:rPr lang="en-US" dirty="0" smtClean="0"/>
              <a:t>A member of Overseas Placement Association of the Philippines (OPAP) and also a member of Philippines Association Services Exporters INC. (PASEI)</a:t>
            </a:r>
          </a:p>
          <a:p>
            <a:pPr>
              <a:buNone/>
            </a:pPr>
            <a:endParaRPr lang="en-US" dirty="0" smtClean="0"/>
          </a:p>
          <a:p>
            <a:endParaRPr lang="en-PH" dirty="0"/>
          </a:p>
        </p:txBody>
      </p:sp>
    </p:spTree>
    <p:extLst>
      <p:ext uri="{BB962C8B-B14F-4D97-AF65-F5344CB8AC3E}">
        <p14:creationId xmlns:p14="http://schemas.microsoft.com/office/powerpoint/2010/main" val="238491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Next steps</a:t>
            </a:r>
            <a:endParaRPr lang="en-PH" dirty="0"/>
          </a:p>
        </p:txBody>
      </p:sp>
      <p:sp>
        <p:nvSpPr>
          <p:cNvPr id="3" name="Content Placeholder 2"/>
          <p:cNvSpPr>
            <a:spLocks noGrp="1"/>
          </p:cNvSpPr>
          <p:nvPr>
            <p:ph idx="1"/>
          </p:nvPr>
        </p:nvSpPr>
        <p:spPr/>
        <p:txBody>
          <a:bodyPr/>
          <a:lstStyle/>
          <a:p>
            <a:r>
              <a:rPr lang="en-PH" dirty="0" smtClean="0"/>
              <a:t>Final Presentation Schedule with the Client	</a:t>
            </a:r>
          </a:p>
          <a:p>
            <a:pPr marL="114300" indent="0">
              <a:buNone/>
            </a:pPr>
            <a:r>
              <a:rPr lang="en-PH" dirty="0" smtClean="0"/>
              <a:t>	-  </a:t>
            </a:r>
            <a:r>
              <a:rPr lang="en-PH" b="1" dirty="0" smtClean="0"/>
              <a:t>April 15, 2015</a:t>
            </a:r>
            <a:endParaRPr lang="en-PH" dirty="0" smtClean="0"/>
          </a:p>
          <a:p>
            <a:pPr marL="114300" indent="0">
              <a:buNone/>
            </a:pPr>
            <a:endParaRPr lang="en-PH" dirty="0"/>
          </a:p>
          <a:p>
            <a:r>
              <a:rPr lang="en-PH" dirty="0" smtClean="0"/>
              <a:t>Plans for Continuing the Project</a:t>
            </a:r>
          </a:p>
          <a:p>
            <a:pPr marL="114300" indent="0">
              <a:buNone/>
            </a:pPr>
            <a:r>
              <a:rPr lang="en-PH" dirty="0"/>
              <a:t>	</a:t>
            </a:r>
            <a:r>
              <a:rPr lang="en-PH" dirty="0" smtClean="0"/>
              <a:t>- To be determined in Iteration 3 – Final 	Presentation to the client</a:t>
            </a:r>
            <a:endParaRPr lang="en-PH" dirty="0"/>
          </a:p>
        </p:txBody>
      </p:sp>
    </p:spTree>
    <p:extLst>
      <p:ext uri="{BB962C8B-B14F-4D97-AF65-F5344CB8AC3E}">
        <p14:creationId xmlns:p14="http://schemas.microsoft.com/office/powerpoint/2010/main" val="12571102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1981200" y="2971800"/>
            <a:ext cx="5410200" cy="1676400"/>
          </a:xfrm>
        </p:spPr>
        <p:txBody>
          <a:bodyPr>
            <a:normAutofit/>
          </a:bodyPr>
          <a:lstStyle/>
          <a:p>
            <a:pPr marL="114300" indent="0">
              <a:buNone/>
            </a:pPr>
            <a:r>
              <a:rPr lang="en-PH" sz="5700" dirty="0" smtClean="0"/>
              <a:t>THANK YOU!!</a:t>
            </a:r>
            <a:endParaRPr lang="en-PH" sz="5700" dirty="0"/>
          </a:p>
        </p:txBody>
      </p:sp>
    </p:spTree>
    <p:extLst>
      <p:ext uri="{BB962C8B-B14F-4D97-AF65-F5344CB8AC3E}">
        <p14:creationId xmlns:p14="http://schemas.microsoft.com/office/powerpoint/2010/main" val="297081405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Background of the client</a:t>
            </a:r>
            <a:endParaRPr lang="en-PH" dirty="0"/>
          </a:p>
        </p:txBody>
      </p:sp>
      <p:sp>
        <p:nvSpPr>
          <p:cNvPr id="6" name="Content Placeholder 5"/>
          <p:cNvSpPr>
            <a:spLocks noGrp="1"/>
          </p:cNvSpPr>
          <p:nvPr>
            <p:ph idx="1"/>
          </p:nvPr>
        </p:nvSpPr>
        <p:spPr>
          <a:xfrm>
            <a:off x="457200" y="1752600"/>
            <a:ext cx="8229600" cy="4876800"/>
          </a:xfrm>
        </p:spPr>
        <p:txBody>
          <a:bodyPr>
            <a:normAutofit lnSpcReduction="10000"/>
          </a:bodyPr>
          <a:lstStyle/>
          <a:p>
            <a:r>
              <a:rPr lang="en-US" dirty="0" smtClean="0"/>
              <a:t>Specializes in:</a:t>
            </a:r>
          </a:p>
          <a:p>
            <a:pPr marL="868680" lvl="1" indent="-457200">
              <a:buFont typeface="+mj-lt"/>
              <a:buAutoNum type="arabicPeriod"/>
            </a:pPr>
            <a:r>
              <a:rPr lang="en-US" sz="2400" b="1" dirty="0" smtClean="0"/>
              <a:t>Mobilization, sourcing and pooling of applicants </a:t>
            </a:r>
            <a:r>
              <a:rPr lang="en-US" sz="2400" dirty="0" smtClean="0"/>
              <a:t>based on clients’ specifications;</a:t>
            </a:r>
          </a:p>
          <a:p>
            <a:pPr marL="868680" lvl="1" indent="-457200">
              <a:buFont typeface="+mj-lt"/>
              <a:buAutoNum type="arabicPeriod"/>
            </a:pPr>
            <a:r>
              <a:rPr lang="en-US" sz="2800" b="1" dirty="0" smtClean="0"/>
              <a:t>Preliminary screening and testing</a:t>
            </a:r>
            <a:r>
              <a:rPr lang="en-US" sz="2400" dirty="0" smtClean="0"/>
              <a:t> prior to final selection by the principal and/or employer;</a:t>
            </a:r>
          </a:p>
          <a:p>
            <a:pPr marL="868680" lvl="1" indent="-457200">
              <a:buFont typeface="+mj-lt"/>
              <a:buAutoNum type="arabicPeriod"/>
            </a:pPr>
            <a:r>
              <a:rPr lang="en-US" sz="2800" b="1" dirty="0" smtClean="0"/>
              <a:t>Document processing in POEA</a:t>
            </a:r>
            <a:r>
              <a:rPr lang="en-US" sz="2400" dirty="0" smtClean="0"/>
              <a:t> </a:t>
            </a:r>
            <a:r>
              <a:rPr lang="en-US" sz="2800" b="1" dirty="0" smtClean="0"/>
              <a:t>and at the Embassy </a:t>
            </a:r>
            <a:r>
              <a:rPr lang="en-US" sz="2400" dirty="0" smtClean="0"/>
              <a:t>of the country of destination, when necessary; and</a:t>
            </a:r>
          </a:p>
          <a:p>
            <a:pPr marL="868680" lvl="1" indent="-457200">
              <a:buFont typeface="+mj-lt"/>
              <a:buAutoNum type="arabicPeriod"/>
            </a:pPr>
            <a:r>
              <a:rPr lang="en-US" sz="2800" b="1" dirty="0" smtClean="0"/>
              <a:t>Orientation, briefing meetings and Pre-Departure Orientation Seminar</a:t>
            </a:r>
            <a:endParaRPr lang="en-US" dirty="0" smtClean="0"/>
          </a:p>
          <a:p>
            <a:r>
              <a:rPr lang="en-US" dirty="0" smtClean="0"/>
              <a:t>Talents offered: </a:t>
            </a:r>
            <a:r>
              <a:rPr lang="en-US" sz="2800" b="1" dirty="0" smtClean="0"/>
              <a:t>Singing and Dancing </a:t>
            </a:r>
            <a:r>
              <a:rPr lang="en-US" dirty="0" smtClean="0"/>
              <a:t>with specific specialization each</a:t>
            </a:r>
          </a:p>
          <a:p>
            <a:endParaRPr lang="en-US" dirty="0" smtClean="0"/>
          </a:p>
          <a:p>
            <a:endParaRPr lang="en-PH" dirty="0"/>
          </a:p>
        </p:txBody>
      </p:sp>
    </p:spTree>
    <p:extLst>
      <p:ext uri="{BB962C8B-B14F-4D97-AF65-F5344CB8AC3E}">
        <p14:creationId xmlns:p14="http://schemas.microsoft.com/office/powerpoint/2010/main" val="238491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Problem statement</a:t>
            </a:r>
            <a:endParaRPr lang="en-PH" dirty="0"/>
          </a:p>
        </p:txBody>
      </p:sp>
      <p:sp>
        <p:nvSpPr>
          <p:cNvPr id="3" name="Content Placeholder 2"/>
          <p:cNvSpPr>
            <a:spLocks noGrp="1"/>
          </p:cNvSpPr>
          <p:nvPr>
            <p:ph idx="1"/>
          </p:nvPr>
        </p:nvSpPr>
        <p:spPr/>
        <p:txBody>
          <a:bodyPr>
            <a:normAutofit fontScale="92500" lnSpcReduction="20000"/>
          </a:bodyPr>
          <a:lstStyle/>
          <a:p>
            <a:pPr algn="just"/>
            <a:r>
              <a:rPr lang="en-PH" dirty="0"/>
              <a:t>Artist Managers Placement Agency of the Philippines or AMPAPHIL, in </a:t>
            </a:r>
            <a:r>
              <a:rPr lang="en-PH" dirty="0" smtClean="0"/>
              <a:t>short, </a:t>
            </a:r>
            <a:r>
              <a:rPr lang="en-PH" dirty="0"/>
              <a:t>is </a:t>
            </a:r>
            <a:r>
              <a:rPr lang="en-PH" sz="2600" b="1" dirty="0"/>
              <a:t>still using a pen and paper in its day-to-day operation</a:t>
            </a:r>
            <a:r>
              <a:rPr lang="en-PH" dirty="0"/>
              <a:t>. With this kind of system, a lot of </a:t>
            </a:r>
            <a:r>
              <a:rPr lang="en-PH" sz="2600" b="1" dirty="0"/>
              <a:t>risks exist such as loss of records, slow processing, costly due to supplies, and a large space in the office is consumed due to the storage of all the printed documents</a:t>
            </a:r>
            <a:r>
              <a:rPr lang="en-PH" dirty="0"/>
              <a:t>.</a:t>
            </a:r>
          </a:p>
          <a:p>
            <a:pPr algn="just"/>
            <a:r>
              <a:rPr lang="en-PH" dirty="0"/>
              <a:t>Also, most of the talent agencies here in the Philippines use automated systems already where all the key players such as applicants, clients and even events relating to the agency is monitored and stored in a system. AMPAPHIL </a:t>
            </a:r>
            <a:r>
              <a:rPr lang="en-PH" sz="2600" b="1" dirty="0"/>
              <a:t>wants to cope up with this technology to maintain competition with a lot of talent agencies today</a:t>
            </a:r>
            <a:r>
              <a:rPr lang="en-PH" dirty="0"/>
              <a:t>.</a:t>
            </a:r>
          </a:p>
          <a:p>
            <a:endParaRPr lang="en-PH" dirty="0"/>
          </a:p>
        </p:txBody>
      </p:sp>
    </p:spTree>
    <p:extLst>
      <p:ext uri="{BB962C8B-B14F-4D97-AF65-F5344CB8AC3E}">
        <p14:creationId xmlns:p14="http://schemas.microsoft.com/office/powerpoint/2010/main" val="2896849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Background of the project</a:t>
            </a:r>
            <a:endParaRPr lang="en-PH" dirty="0"/>
          </a:p>
        </p:txBody>
      </p:sp>
      <p:sp>
        <p:nvSpPr>
          <p:cNvPr id="3" name="Content Placeholder 2"/>
          <p:cNvSpPr>
            <a:spLocks noGrp="1"/>
          </p:cNvSpPr>
          <p:nvPr>
            <p:ph idx="1"/>
          </p:nvPr>
        </p:nvSpPr>
        <p:spPr>
          <a:xfrm>
            <a:off x="381000" y="1676400"/>
            <a:ext cx="8458200" cy="5181600"/>
          </a:xfrm>
        </p:spPr>
        <p:txBody>
          <a:bodyPr>
            <a:normAutofit lnSpcReduction="10000"/>
          </a:bodyPr>
          <a:lstStyle/>
          <a:p>
            <a:pPr marL="114300" indent="0" algn="ctr">
              <a:buNone/>
            </a:pPr>
            <a:r>
              <a:rPr lang="en-PH" sz="2600" b="1" dirty="0"/>
              <a:t>Project </a:t>
            </a:r>
            <a:r>
              <a:rPr lang="en-PH" sz="2600" b="1" dirty="0" smtClean="0"/>
              <a:t>Objectives</a:t>
            </a:r>
            <a:endParaRPr lang="en-PH" dirty="0" smtClean="0"/>
          </a:p>
          <a:p>
            <a:pPr marL="571500" indent="-457200" algn="just">
              <a:buAutoNum type="arabicPeriod"/>
            </a:pPr>
            <a:r>
              <a:rPr lang="en-PH" dirty="0" smtClean="0"/>
              <a:t>To keep track of the records of each talent the agency handles</a:t>
            </a:r>
          </a:p>
          <a:p>
            <a:pPr marL="571500" indent="-457200" algn="just">
              <a:buAutoNum type="arabicPeriod"/>
            </a:pPr>
            <a:r>
              <a:rPr lang="en-PH" dirty="0" smtClean="0"/>
              <a:t>To be up to date with the technology </a:t>
            </a:r>
          </a:p>
          <a:p>
            <a:pPr marL="571500" indent="-457200" algn="just">
              <a:buAutoNum type="arabicPeriod"/>
            </a:pPr>
            <a:r>
              <a:rPr lang="en-PH" dirty="0" smtClean="0"/>
              <a:t>To enable future talents and clients to communicate with the agency in a convenient way</a:t>
            </a:r>
          </a:p>
          <a:p>
            <a:pPr marL="571500" indent="-457200" algn="just">
              <a:buAutoNum type="arabicPeriod"/>
            </a:pPr>
            <a:r>
              <a:rPr lang="en-PH" dirty="0" smtClean="0"/>
              <a:t>To reduce the time in their daily operation</a:t>
            </a:r>
          </a:p>
          <a:p>
            <a:pPr marL="571500" indent="-457200" algn="just">
              <a:buFont typeface="Arial" pitchFamily="34" charset="0"/>
              <a:buAutoNum type="arabicPeriod"/>
            </a:pPr>
            <a:r>
              <a:rPr lang="en-PH" dirty="0" smtClean="0"/>
              <a:t>To inject paperless registration of talents and events to minimize time and space for records in the workplace</a:t>
            </a:r>
          </a:p>
          <a:p>
            <a:pPr marL="571500" indent="-457200" algn="just">
              <a:buAutoNum type="arabicPeriod"/>
            </a:pPr>
            <a:r>
              <a:rPr lang="en-PH" dirty="0" smtClean="0"/>
              <a:t>To provide a management solution resulting to good relationships between artists and clients</a:t>
            </a:r>
          </a:p>
          <a:p>
            <a:pPr marL="571500" indent="-457200" algn="just">
              <a:buAutoNum type="arabicPeriod"/>
            </a:pPr>
            <a:endParaRPr lang="en-PH" dirty="0" smtClean="0"/>
          </a:p>
          <a:p>
            <a:pPr marL="571500" indent="-457200" algn="just">
              <a:buNone/>
            </a:pPr>
            <a:endParaRPr lang="en-PH" b="1" dirty="0" smtClean="0"/>
          </a:p>
        </p:txBody>
      </p:sp>
    </p:spTree>
    <p:extLst>
      <p:ext uri="{BB962C8B-B14F-4D97-AF65-F5344CB8AC3E}">
        <p14:creationId xmlns:p14="http://schemas.microsoft.com/office/powerpoint/2010/main" val="386301506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60672" cy="1039427"/>
          </a:xfrm>
        </p:spPr>
        <p:txBody>
          <a:bodyPr>
            <a:normAutofit fontScale="90000"/>
          </a:bodyPr>
          <a:lstStyle/>
          <a:p>
            <a:r>
              <a:rPr lang="en-PH" dirty="0"/>
              <a:t>Target User Beneficiaries</a:t>
            </a:r>
            <a:br>
              <a:rPr lang="en-PH" dirty="0"/>
            </a:br>
            <a:r>
              <a:rPr lang="en-PH" dirty="0"/>
              <a:t> </a:t>
            </a:r>
            <a:br>
              <a:rPr lang="en-PH" dirty="0"/>
            </a:br>
            <a:endParaRPr lang="en-PH" dirty="0"/>
          </a:p>
        </p:txBody>
      </p:sp>
      <p:sp>
        <p:nvSpPr>
          <p:cNvPr id="3" name="Content Placeholder 2"/>
          <p:cNvSpPr>
            <a:spLocks noGrp="1"/>
          </p:cNvSpPr>
          <p:nvPr>
            <p:ph idx="1"/>
          </p:nvPr>
        </p:nvSpPr>
        <p:spPr>
          <a:xfrm>
            <a:off x="533400" y="2133600"/>
            <a:ext cx="8229600" cy="4373563"/>
          </a:xfrm>
        </p:spPr>
        <p:txBody>
          <a:bodyPr/>
          <a:lstStyle/>
          <a:p>
            <a:pPr marL="114300" indent="0">
              <a:buNone/>
            </a:pPr>
            <a:r>
              <a:rPr lang="en-PH" dirty="0"/>
              <a:t>The target users of this system are the following: </a:t>
            </a:r>
            <a:br>
              <a:rPr lang="en-PH" dirty="0"/>
            </a:br>
            <a:r>
              <a:rPr lang="en-PH" dirty="0"/>
              <a:t/>
            </a:r>
            <a:br>
              <a:rPr lang="en-PH" dirty="0"/>
            </a:br>
            <a:r>
              <a:rPr lang="en-PH" dirty="0" smtClean="0"/>
              <a:t>	1. Administrator </a:t>
            </a:r>
            <a:r>
              <a:rPr lang="en-PH" dirty="0"/>
              <a:t>or employees of the agency </a:t>
            </a:r>
            <a:br>
              <a:rPr lang="en-PH" dirty="0"/>
            </a:br>
            <a:r>
              <a:rPr lang="en-PH" dirty="0" smtClean="0"/>
              <a:t>	2. Existing </a:t>
            </a:r>
            <a:r>
              <a:rPr lang="en-PH" dirty="0"/>
              <a:t>and future clients of the agency </a:t>
            </a:r>
            <a:br>
              <a:rPr lang="en-PH" dirty="0"/>
            </a:br>
            <a:r>
              <a:rPr lang="en-PH" dirty="0" smtClean="0"/>
              <a:t>	3. Existing </a:t>
            </a:r>
            <a:r>
              <a:rPr lang="en-PH" dirty="0"/>
              <a:t>and future applicants of the agency</a:t>
            </a:r>
          </a:p>
        </p:txBody>
      </p:sp>
    </p:spTree>
    <p:extLst>
      <p:ext uri="{BB962C8B-B14F-4D97-AF65-F5344CB8AC3E}">
        <p14:creationId xmlns:p14="http://schemas.microsoft.com/office/powerpoint/2010/main" val="1534506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Iteration 1 </a:t>
            </a:r>
            <a:br>
              <a:rPr lang="en-PH" dirty="0" smtClean="0"/>
            </a:br>
            <a:r>
              <a:rPr lang="en-PH" dirty="0" smtClean="0"/>
              <a:t>pictures and evidences</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76400"/>
            <a:ext cx="5831417" cy="4373563"/>
          </a:xfrm>
        </p:spPr>
      </p:pic>
      <p:sp>
        <p:nvSpPr>
          <p:cNvPr id="5" name="TextBox 4"/>
          <p:cNvSpPr txBox="1"/>
          <p:nvPr/>
        </p:nvSpPr>
        <p:spPr>
          <a:xfrm>
            <a:off x="1524000" y="6151418"/>
            <a:ext cx="6506974" cy="646331"/>
          </a:xfrm>
          <a:prstGeom prst="rect">
            <a:avLst/>
          </a:prstGeom>
          <a:noFill/>
        </p:spPr>
        <p:txBody>
          <a:bodyPr wrap="none" rtlCol="0">
            <a:spAutoFit/>
          </a:bodyPr>
          <a:lstStyle/>
          <a:p>
            <a:r>
              <a:rPr lang="en-PH" dirty="0" smtClean="0"/>
              <a:t>With our Clients </a:t>
            </a:r>
            <a:r>
              <a:rPr lang="en-PH" dirty="0" err="1" smtClean="0"/>
              <a:t>Mr.</a:t>
            </a:r>
            <a:r>
              <a:rPr lang="en-PH" dirty="0" smtClean="0"/>
              <a:t> Leo </a:t>
            </a:r>
            <a:r>
              <a:rPr lang="en-PH" dirty="0" err="1" smtClean="0"/>
              <a:t>Laforteza</a:t>
            </a:r>
            <a:r>
              <a:rPr lang="en-PH" dirty="0" smtClean="0"/>
              <a:t> and </a:t>
            </a:r>
            <a:r>
              <a:rPr lang="en-PH" dirty="0" err="1" smtClean="0"/>
              <a:t>Ms.</a:t>
            </a:r>
            <a:r>
              <a:rPr lang="en-PH" dirty="0" smtClean="0"/>
              <a:t> Stephanie </a:t>
            </a:r>
            <a:r>
              <a:rPr lang="en-PH" dirty="0" err="1" smtClean="0"/>
              <a:t>Factuar</a:t>
            </a:r>
            <a:endParaRPr lang="en-PH" dirty="0" smtClean="0"/>
          </a:p>
          <a:p>
            <a:pPr algn="ctr"/>
            <a:r>
              <a:rPr lang="en-PH" i="1" dirty="0" smtClean="0"/>
              <a:t>March 12,2015 at Emerald, </a:t>
            </a:r>
            <a:r>
              <a:rPr lang="en-PH" i="1" dirty="0" err="1" smtClean="0"/>
              <a:t>Ortigas</a:t>
            </a:r>
            <a:endParaRPr lang="en-PH" i="1" dirty="0"/>
          </a:p>
        </p:txBody>
      </p:sp>
    </p:spTree>
    <p:extLst>
      <p:ext uri="{BB962C8B-B14F-4D97-AF65-F5344CB8AC3E}">
        <p14:creationId xmlns:p14="http://schemas.microsoft.com/office/powerpoint/2010/main" val="29891020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Iteration 1 </a:t>
            </a:r>
            <a:br>
              <a:rPr lang="en-PH" dirty="0" smtClean="0"/>
            </a:br>
            <a:r>
              <a:rPr lang="en-PH" dirty="0" smtClean="0"/>
              <a:t>pictures and evidences</a:t>
            </a:r>
            <a:endParaRPr lang="en-PH" dirty="0"/>
          </a:p>
        </p:txBody>
      </p:sp>
      <p:sp>
        <p:nvSpPr>
          <p:cNvPr id="7" name="Content Placeholder 6"/>
          <p:cNvSpPr>
            <a:spLocks noGrp="1"/>
          </p:cNvSpPr>
          <p:nvPr>
            <p:ph idx="1"/>
          </p:nvPr>
        </p:nvSpPr>
        <p:spPr>
          <a:xfrm>
            <a:off x="457200" y="1981200"/>
            <a:ext cx="8229600" cy="4373563"/>
          </a:xfrm>
        </p:spPr>
        <p:txBody>
          <a:bodyPr>
            <a:normAutofit/>
          </a:bodyPr>
          <a:lstStyle/>
          <a:p>
            <a:pPr marL="114300" indent="0" algn="ctr">
              <a:buNone/>
            </a:pPr>
            <a:r>
              <a:rPr lang="en-PH" sz="3500" dirty="0" smtClean="0"/>
              <a:t>  </a:t>
            </a:r>
            <a:r>
              <a:rPr lang="en-PH" sz="3500" dirty="0" smtClean="0">
                <a:solidFill>
                  <a:schemeClr val="tx1"/>
                </a:solidFill>
                <a:hlinkClick r:id="rId3" action="ppaction://hlinkfile"/>
              </a:rPr>
              <a:t>Client Feedback Form</a:t>
            </a:r>
            <a:endParaRPr lang="en-PH" sz="3500" dirty="0" smtClean="0">
              <a:solidFill>
                <a:schemeClr val="tx1"/>
              </a:solidFill>
            </a:endParaRPr>
          </a:p>
          <a:p>
            <a:pPr marL="114300" indent="0" algn="ctr">
              <a:buNone/>
            </a:pPr>
            <a:endParaRPr lang="en-PH" sz="3500" dirty="0">
              <a:solidFill>
                <a:schemeClr val="tx1"/>
              </a:solidFill>
            </a:endParaRPr>
          </a:p>
          <a:p>
            <a:pPr marL="114300" indent="0" algn="ctr">
              <a:buNone/>
            </a:pPr>
            <a:r>
              <a:rPr lang="en-PH" sz="3500" dirty="0" smtClean="0">
                <a:solidFill>
                  <a:schemeClr val="tx1"/>
                </a:solidFill>
                <a:hlinkClick r:id="rId4" action="ppaction://hlinkfile"/>
              </a:rPr>
              <a:t>Meeting Minutes 1</a:t>
            </a:r>
            <a:endParaRPr lang="en-PH" sz="3500" dirty="0" smtClean="0">
              <a:solidFill>
                <a:schemeClr val="tx1"/>
              </a:solidFill>
            </a:endParaRPr>
          </a:p>
          <a:p>
            <a:pPr marL="114300" indent="0" algn="ctr">
              <a:buNone/>
            </a:pPr>
            <a:r>
              <a:rPr lang="en-PH" sz="3500" dirty="0" smtClean="0">
                <a:solidFill>
                  <a:schemeClr val="tx1"/>
                </a:solidFill>
                <a:hlinkClick r:id="rId5" action="ppaction://hlinkfile"/>
              </a:rPr>
              <a:t>Meeting Minutes 2</a:t>
            </a:r>
            <a:endParaRPr lang="en-PH" sz="3500" dirty="0" smtClean="0">
              <a:solidFill>
                <a:schemeClr val="tx1"/>
              </a:solidFill>
            </a:endParaRPr>
          </a:p>
          <a:p>
            <a:pPr algn="ctr"/>
            <a:endParaRPr lang="en-PH" sz="3500" dirty="0">
              <a:solidFill>
                <a:schemeClr val="tx1"/>
              </a:solidFill>
            </a:endParaRPr>
          </a:p>
          <a:p>
            <a:pPr marL="114300" indent="0" algn="ctr">
              <a:buNone/>
            </a:pPr>
            <a:r>
              <a:rPr lang="en-PH" sz="3500" dirty="0" smtClean="0">
                <a:solidFill>
                  <a:schemeClr val="tx1"/>
                </a:solidFill>
                <a:hlinkClick r:id="rId6" action="ppaction://hlinkfile"/>
              </a:rPr>
              <a:t>Meeting Attendance</a:t>
            </a:r>
            <a:endParaRPr lang="en-PH" sz="3500" dirty="0">
              <a:solidFill>
                <a:schemeClr val="tx1"/>
              </a:solidFill>
            </a:endParaRPr>
          </a:p>
        </p:txBody>
      </p:sp>
    </p:spTree>
    <p:extLst>
      <p:ext uri="{BB962C8B-B14F-4D97-AF65-F5344CB8AC3E}">
        <p14:creationId xmlns:p14="http://schemas.microsoft.com/office/powerpoint/2010/main" val="330338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Iteration 2 </a:t>
            </a:r>
            <a:br>
              <a:rPr lang="en-PH" dirty="0" smtClean="0"/>
            </a:br>
            <a:r>
              <a:rPr lang="en-PH" dirty="0" smtClean="0"/>
              <a:t>pictures and evidences</a:t>
            </a:r>
            <a:endParaRPr lang="en-PH" dirty="0"/>
          </a:p>
        </p:txBody>
      </p:sp>
      <p:sp>
        <p:nvSpPr>
          <p:cNvPr id="5" name="TextBox 4"/>
          <p:cNvSpPr txBox="1"/>
          <p:nvPr/>
        </p:nvSpPr>
        <p:spPr>
          <a:xfrm>
            <a:off x="2384048" y="6151418"/>
            <a:ext cx="4356963" cy="646331"/>
          </a:xfrm>
          <a:prstGeom prst="rect">
            <a:avLst/>
          </a:prstGeom>
          <a:noFill/>
        </p:spPr>
        <p:txBody>
          <a:bodyPr wrap="none" rtlCol="0">
            <a:spAutoFit/>
          </a:bodyPr>
          <a:lstStyle/>
          <a:p>
            <a:pPr algn="ctr"/>
            <a:r>
              <a:rPr lang="en-PH" dirty="0" smtClean="0"/>
              <a:t>With </a:t>
            </a:r>
            <a:r>
              <a:rPr lang="en-PH" dirty="0" err="1" smtClean="0"/>
              <a:t>Ms.</a:t>
            </a:r>
            <a:r>
              <a:rPr lang="en-PH" dirty="0" smtClean="0"/>
              <a:t> Stephanie </a:t>
            </a:r>
            <a:r>
              <a:rPr lang="en-PH" dirty="0" err="1" smtClean="0"/>
              <a:t>Factuar</a:t>
            </a:r>
            <a:endParaRPr lang="en-PH" dirty="0" smtClean="0"/>
          </a:p>
          <a:p>
            <a:pPr algn="ctr"/>
            <a:r>
              <a:rPr lang="en-PH" i="1" dirty="0" smtClean="0"/>
              <a:t>April 1, 2015 at </a:t>
            </a:r>
            <a:r>
              <a:rPr lang="en-PH" i="1" dirty="0" err="1" smtClean="0"/>
              <a:t>Mckinley</a:t>
            </a:r>
            <a:r>
              <a:rPr lang="en-PH" i="1" dirty="0" smtClean="0"/>
              <a:t> Hill, </a:t>
            </a:r>
            <a:r>
              <a:rPr lang="en-PH" i="1" dirty="0" err="1" smtClean="0"/>
              <a:t>Taguig</a:t>
            </a:r>
            <a:r>
              <a:rPr lang="en-PH" i="1" dirty="0" smtClean="0"/>
              <a:t> City</a:t>
            </a:r>
            <a:endParaRPr lang="en-PH" i="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857" y="1752600"/>
            <a:ext cx="5854285" cy="4373563"/>
          </a:xfrm>
        </p:spPr>
      </p:pic>
    </p:spTree>
    <p:extLst>
      <p:ext uri="{BB962C8B-B14F-4D97-AF65-F5344CB8AC3E}">
        <p14:creationId xmlns:p14="http://schemas.microsoft.com/office/powerpoint/2010/main" val="22117837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157</TotalTime>
  <Words>632</Words>
  <Application>Microsoft Office PowerPoint</Application>
  <PresentationFormat>On-screen Show (4:3)</PresentationFormat>
  <Paragraphs>103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Adobe Garamond Pro Bold</vt:lpstr>
      <vt:lpstr>Arial</vt:lpstr>
      <vt:lpstr>Book Antiqua</vt:lpstr>
      <vt:lpstr>Calibri</vt:lpstr>
      <vt:lpstr>Century Gothic</vt:lpstr>
      <vt:lpstr>Apothecary</vt:lpstr>
      <vt:lpstr>Booking and management system </vt:lpstr>
      <vt:lpstr>Background of the client</vt:lpstr>
      <vt:lpstr>Background of the client</vt:lpstr>
      <vt:lpstr>Problem statement</vt:lpstr>
      <vt:lpstr>Background of the project</vt:lpstr>
      <vt:lpstr>Target User Beneficiaries   </vt:lpstr>
      <vt:lpstr>Iteration 1  pictures and evidences</vt:lpstr>
      <vt:lpstr>Iteration 1  pictures and evidences</vt:lpstr>
      <vt:lpstr>Iteration 2  pictures and evidences</vt:lpstr>
      <vt:lpstr>Iteration 2  pictures and evidences</vt:lpstr>
      <vt:lpstr>Individual contribution</vt:lpstr>
      <vt:lpstr>Individual contribution</vt:lpstr>
      <vt:lpstr>Individual contribution</vt:lpstr>
      <vt:lpstr>Individual contribution</vt:lpstr>
      <vt:lpstr>Individual contribution</vt:lpstr>
      <vt:lpstr>Individual contribution</vt:lpstr>
      <vt:lpstr>Individual contribution</vt:lpstr>
      <vt:lpstr>PowerPoint Presentation</vt:lpstr>
      <vt:lpstr>Current status of the project</vt:lpstr>
      <vt:lpstr>Next steps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Artist Manager Placement Agency of the Philippines Inc.</dc:title>
  <dc:creator>HP</dc:creator>
  <cp:lastModifiedBy>Alyssa Jane Lino</cp:lastModifiedBy>
  <cp:revision>25</cp:revision>
  <dcterms:created xsi:type="dcterms:W3CDTF">2015-04-08T09:50:37Z</dcterms:created>
  <dcterms:modified xsi:type="dcterms:W3CDTF">2015-04-10T03:52:41Z</dcterms:modified>
</cp:coreProperties>
</file>