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08" autoAdjust="0"/>
  </p:normalViewPr>
  <p:slideViewPr>
    <p:cSldViewPr snapToGrid="0" snapToObjects="1">
      <p:cViewPr varScale="1">
        <p:scale>
          <a:sx n="47" d="100"/>
          <a:sy n="47" d="100"/>
        </p:scale>
        <p:origin x="1208" y="6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digitec.ch/de/s1/product/samsung-the-frame-ue55ls003-55-4k-lcd-tv-6341549"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a:latin typeface="+mj-lt"/>
              </a:rPr>
              <a:t>Virtual </a:t>
            </a:r>
            <a:r>
              <a:rPr lang="de-CH" sz="8000" dirty="0" err="1">
                <a:latin typeface="+mj-lt"/>
              </a:rPr>
              <a:t>Window</a:t>
            </a:r>
            <a:r>
              <a:rPr lang="de-CH" sz="8000" dirty="0">
                <a:latin typeface="+mj-lt"/>
              </a:rPr>
              <a:t> TV</a:t>
            </a:r>
          </a:p>
        </p:txBody>
      </p:sp>
      <p:graphicFrame>
        <p:nvGraphicFramePr>
          <p:cNvPr id="7" name="Tabelle 6"/>
          <p:cNvGraphicFramePr>
            <a:graphicFrameLocks noGrp="1"/>
          </p:cNvGraphicFramePr>
          <p:nvPr>
            <p:extLst>
              <p:ext uri="{D42A27DB-BD31-4B8C-83A1-F6EECF244321}">
                <p14:modId xmlns:p14="http://schemas.microsoft.com/office/powerpoint/2010/main" val="1241761743"/>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Dario Carosella</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Dr. Harald Studer</a:t>
                      </a: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a:t>
            </a:r>
            <a:r>
              <a:rPr lang="de-CH" altLang="de-DE" sz="3200">
                <a:solidFill>
                  <a:srgbClr val="697D91"/>
                </a:solidFill>
                <a:latin typeface="Lucida Sans" pitchFamily="34" charset="0"/>
              </a:rPr>
              <a:t>Thesis 2019/20</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7171194"/>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Einleitung</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Der Fernseher soll zu einem Kunstobjekt werden und auch etwas bieten, wenn er gerade nicht «eingeschalten» ist. Fernseher die an der Wand aufgehängt sind wirken meist etwas öde. Samsung will dies mit dem </a:t>
            </a:r>
            <a:r>
              <a:rPr lang="de-CH" altLang="de-DE" sz="3200" i="1" dirty="0">
                <a:latin typeface="Lucida Sans" pitchFamily="34" charset="0"/>
              </a:rPr>
              <a:t>The Frame </a:t>
            </a:r>
            <a:r>
              <a:rPr lang="de-CH" altLang="de-DE" sz="3200" dirty="0">
                <a:latin typeface="Lucida Sans" pitchFamily="34" charset="0"/>
              </a:rPr>
              <a:t>Fernseher ändern, der Fernseher kann mit unterschiedlichsten Rahmen ausgestattet werden. Zusammen mit dem Art Mode verwandelt sich der Fernseher schliesslich zu einem Gemälde und man nimmt den Fernseher gar nicht mehr als Fernseher wahr.</a:t>
            </a:r>
          </a:p>
        </p:txBody>
      </p:sp>
      <p:sp>
        <p:nvSpPr>
          <p:cNvPr id="9" name="Textfeld 8"/>
          <p:cNvSpPr txBox="1"/>
          <p:nvPr/>
        </p:nvSpPr>
        <p:spPr>
          <a:xfrm>
            <a:off x="10667050" y="15996321"/>
            <a:ext cx="8845847" cy="1384995"/>
          </a:xfrm>
          <a:prstGeom prst="rect">
            <a:avLst/>
          </a:prstGeom>
          <a:noFill/>
        </p:spPr>
        <p:txBody>
          <a:bodyPr wrap="square" rtlCol="0">
            <a:spAutoFit/>
          </a:bodyPr>
          <a:lstStyle/>
          <a:p>
            <a:pPr algn="just">
              <a:buClr>
                <a:srgbClr val="FAA500"/>
              </a:buClr>
              <a:buSzPct val="80000"/>
              <a:defRPr/>
            </a:pPr>
            <a:r>
              <a:rPr lang="de-CH" altLang="de-DE" sz="2800" i="1" dirty="0">
                <a:latin typeface="Lucida Sans" pitchFamily="34" charset="0"/>
              </a:rPr>
              <a:t>Ein Beispiel für ein generiertes Bild. Der Betrachter befindet sich auf der Höhe der linke Kante beim Fernseher.</a:t>
            </a:r>
          </a:p>
        </p:txBody>
      </p:sp>
      <p:sp>
        <p:nvSpPr>
          <p:cNvPr id="10" name="Textfeld 9"/>
          <p:cNvSpPr txBox="1"/>
          <p:nvPr/>
        </p:nvSpPr>
        <p:spPr>
          <a:xfrm>
            <a:off x="10667052" y="893032"/>
            <a:ext cx="8845847" cy="11110734"/>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Ziel</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Auf oder unter einem Fernseher, der an einer Wand angebracht ist, soll eine Tiefenkamera installiert werden, die dem Computer die genaue Position des Betrachters mitteilt. Die Software generiert daraufhin ein Bild auf dem Bildschirm, welches sich auf die Position des Betrachters bezieht, ähnlich wie bei einem Trompe-l’oeil. Damit kann dem Betrachter ein virtuelles Fenster in der Wand mit einem virtuellen Ausblick generiert werden. Der generierte Inhalt ist dabei dynamisch und ändert sich mit der Position des Betrachters. Der Betrachter soll dabei in den Bann gezogen werden und neugierig reagieren. Was passiert, wenn ich näher an den Fernseher gehe? Was geschieht, wenn ich aufspringe? Der Betrachter soll beginnen zu spielen und experimentieren.</a:t>
            </a:r>
          </a:p>
          <a:p>
            <a:pPr algn="just">
              <a:buClr>
                <a:srgbClr val="FAA500"/>
              </a:buClr>
              <a:buSzPct val="80000"/>
              <a:defRPr/>
            </a:pPr>
            <a:endParaRPr lang="de-CH" altLang="de-DE" sz="3200" dirty="0">
              <a:latin typeface="Lucida Sans" pitchFamily="34" charset="0"/>
            </a:endParaRPr>
          </a:p>
        </p:txBody>
      </p:sp>
      <p:pic>
        <p:nvPicPr>
          <p:cNvPr id="8" name="Bild 1">
            <a:extLst>
              <a:ext uri="{FF2B5EF4-FFF2-40B4-BE49-F238E27FC236}">
                <a16:creationId xmlns:a16="http://schemas.microsoft.com/office/drawing/2014/main" id="{D3E4DC09-8E76-4507-A685-7BD69CCE09E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667051" y="11658809"/>
            <a:ext cx="8845847" cy="4112920"/>
          </a:xfrm>
          <a:prstGeom prst="rect">
            <a:avLst/>
          </a:prstGeom>
          <a:noFill/>
          <a:ln>
            <a:noFill/>
          </a:ln>
        </p:spPr>
      </p:pic>
      <p:pic>
        <p:nvPicPr>
          <p:cNvPr id="1026" name="Picture 2" descr="Samsung The Frame UE55LS003 (55&quot;, 4K, LCD)">
            <a:extLst>
              <a:ext uri="{FF2B5EF4-FFF2-40B4-BE49-F238E27FC236}">
                <a16:creationId xmlns:a16="http://schemas.microsoft.com/office/drawing/2014/main" id="{AB4889D6-2551-4DA0-B7DC-CABE8A354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776" y="8584677"/>
            <a:ext cx="8845847" cy="51305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5">
            <a:extLst>
              <a:ext uri="{FF2B5EF4-FFF2-40B4-BE49-F238E27FC236}">
                <a16:creationId xmlns:a16="http://schemas.microsoft.com/office/drawing/2014/main" id="{4B4FC2D8-AD21-4D53-81D1-C7CE46063D89}"/>
              </a:ext>
            </a:extLst>
          </p:cNvPr>
          <p:cNvSpPr txBox="1"/>
          <p:nvPr/>
        </p:nvSpPr>
        <p:spPr>
          <a:xfrm>
            <a:off x="898775" y="15319213"/>
            <a:ext cx="8845847" cy="2062103"/>
          </a:xfrm>
          <a:prstGeom prst="rect">
            <a:avLst/>
          </a:prstGeom>
          <a:noFill/>
        </p:spPr>
        <p:txBody>
          <a:bodyPr wrap="square" rtlCol="0">
            <a:spAutoFit/>
          </a:bodyPr>
          <a:lstStyle/>
          <a:p>
            <a:pPr algn="just">
              <a:buClr>
                <a:srgbClr val="FAA500"/>
              </a:buClr>
              <a:buSzPct val="80000"/>
              <a:defRPr/>
            </a:pPr>
            <a:r>
              <a:rPr lang="de-CH" altLang="de-DE" sz="3200" dirty="0">
                <a:latin typeface="Lucida Sans" pitchFamily="34" charset="0"/>
              </a:rPr>
              <a:t>Fernseher oder Gemälde? Schwierig zu erkennen. Einen ähnlichen Effekt, also das «verschwinden» des Fernseher, war auch das Ziel dieser Bachelor Thesis.</a:t>
            </a:r>
          </a:p>
        </p:txBody>
      </p:sp>
      <mc:AlternateContent xmlns:mc="http://schemas.openxmlformats.org/markup-compatibility/2006" xmlns:a14="http://schemas.microsoft.com/office/drawing/2010/main">
        <mc:Choice Requires="a14">
          <p:sp>
            <p:nvSpPr>
              <p:cNvPr id="14" name="Textfeld 8">
                <a:extLst>
                  <a:ext uri="{FF2B5EF4-FFF2-40B4-BE49-F238E27FC236}">
                    <a16:creationId xmlns:a16="http://schemas.microsoft.com/office/drawing/2014/main" id="{370B77F9-E607-43B0-9711-D4853229D6D7}"/>
                  </a:ext>
                </a:extLst>
              </p:cNvPr>
              <p:cNvSpPr txBox="1"/>
              <p:nvPr/>
            </p:nvSpPr>
            <p:spPr>
              <a:xfrm>
                <a:off x="20508884" y="1027799"/>
                <a:ext cx="8845847" cy="14063081"/>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Umsetzung</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Für die Realisierung gab es drei Hauptschritte die umgesetzt wurden:</a:t>
                </a:r>
              </a:p>
              <a:p>
                <a:pPr algn="just">
                  <a:buClr>
                    <a:srgbClr val="FAA500"/>
                  </a:buClr>
                  <a:buSzPct val="80000"/>
                  <a:defRPr/>
                </a:pPr>
                <a:endParaRPr lang="de-CH" altLang="de-DE" sz="3200" dirty="0">
                  <a:latin typeface="Lucida Sans" pitchFamily="34" charset="0"/>
                </a:endParaRPr>
              </a:p>
              <a:p>
                <a:pPr marL="514350" indent="-514350" algn="just">
                  <a:buClr>
                    <a:srgbClr val="FAA500"/>
                  </a:buClr>
                  <a:buSzPct val="80000"/>
                  <a:buFont typeface="+mj-lt"/>
                  <a:buAutoNum type="arabicPeriod"/>
                  <a:defRPr/>
                </a:pPr>
                <a:r>
                  <a:rPr lang="de-CH" altLang="de-DE" sz="3200" dirty="0">
                    <a:latin typeface="Lucida Sans" pitchFamily="34" charset="0"/>
                  </a:rPr>
                  <a:t>Mittels der Tiefenkamera Intel </a:t>
                </a:r>
                <a:r>
                  <a:rPr lang="de-CH" altLang="de-DE" sz="3200" dirty="0" err="1">
                    <a:latin typeface="Lucida Sans" pitchFamily="34" charset="0"/>
                  </a:rPr>
                  <a:t>RealSense</a:t>
                </a:r>
                <a:r>
                  <a:rPr lang="de-CH" altLang="de-DE" sz="3200" dirty="0">
                    <a:latin typeface="Lucida Sans" pitchFamily="34" charset="0"/>
                  </a:rPr>
                  <a:t> D435 und dem </a:t>
                </a:r>
                <a:r>
                  <a:rPr lang="de-CH" altLang="de-DE" sz="3200" dirty="0" err="1">
                    <a:latin typeface="Lucida Sans" pitchFamily="34" charset="0"/>
                  </a:rPr>
                  <a:t>Nuitrack</a:t>
                </a:r>
                <a:r>
                  <a:rPr lang="de-CH" altLang="de-DE" sz="3200" dirty="0">
                    <a:latin typeface="Lucida Sans" pitchFamily="34" charset="0"/>
                  </a:rPr>
                  <a:t> SDK wurde die genaue Position des Betrachters ermittelt</a:t>
                </a:r>
              </a:p>
              <a:p>
                <a:pPr marL="514350" indent="-514350" algn="just">
                  <a:buClr>
                    <a:srgbClr val="FAA500"/>
                  </a:buClr>
                  <a:buSzPct val="80000"/>
                  <a:buFont typeface="+mj-lt"/>
                  <a:buAutoNum type="arabicPeriod"/>
                  <a:defRPr/>
                </a:pPr>
                <a:r>
                  <a:rPr lang="de-CH" altLang="de-DE" sz="3200" dirty="0">
                    <a:latin typeface="Lucida Sans" pitchFamily="34" charset="0"/>
                  </a:rPr>
                  <a:t>Die Szene wurde mit Blender modelliert und schliesslich in Unity importiert</a:t>
                </a:r>
              </a:p>
              <a:p>
                <a:pPr marL="514350" indent="-514350" algn="just">
                  <a:buClr>
                    <a:srgbClr val="FAA500"/>
                  </a:buClr>
                  <a:buSzPct val="80000"/>
                  <a:buFont typeface="+mj-lt"/>
                  <a:buAutoNum type="arabicPeriod"/>
                  <a:defRPr/>
                </a:pPr>
                <a:r>
                  <a:rPr lang="de-CH" altLang="de-DE" sz="3200" dirty="0">
                    <a:latin typeface="Lucida Sans" pitchFamily="34" charset="0"/>
                  </a:rPr>
                  <a:t>Mit der Projektionsmatrix und diverse Vorberechnungen wird nun das Bild korrekt generiert. </a:t>
                </a:r>
              </a:p>
              <a:p>
                <a:pPr marL="514350" indent="-514350" algn="just">
                  <a:buClr>
                    <a:srgbClr val="FAA500"/>
                  </a:buClr>
                  <a:buSzPct val="80000"/>
                  <a:buFont typeface="+mj-lt"/>
                  <a:buAutoNum type="arabicPeriod"/>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14:m>
                  <m:oMathPara xmlns:m="http://schemas.openxmlformats.org/officeDocument/2006/math">
                    <m:oMathParaPr>
                      <m:jc m:val="centerGroup"/>
                    </m:oMathParaPr>
                    <m:oMath xmlns:m="http://schemas.openxmlformats.org/officeDocument/2006/math">
                      <m:r>
                        <a:rPr lang="de-CH" sz="3200" i="1">
                          <a:latin typeface="Cambria Math" panose="02040503050406030204" pitchFamily="18" charset="0"/>
                        </a:rPr>
                        <m:t>𝑃</m:t>
                      </m:r>
                      <m:r>
                        <a:rPr lang="de-CH" sz="3200" i="1">
                          <a:latin typeface="Cambria Math" panose="02040503050406030204" pitchFamily="18" charset="0"/>
                        </a:rPr>
                        <m:t>=</m:t>
                      </m:r>
                      <m:d>
                        <m:dPr>
                          <m:begChr m:val="["/>
                          <m:endChr m:val="]"/>
                          <m:ctrlPr>
                            <a:rPr lang="de-CH" sz="3200" i="1">
                              <a:latin typeface="Cambria Math" panose="02040503050406030204" pitchFamily="18" charset="0"/>
                            </a:rPr>
                          </m:ctrlPr>
                        </m:dPr>
                        <m:e>
                          <m:m>
                            <m:mPr>
                              <m:mcs>
                                <m:mc>
                                  <m:mcPr>
                                    <m:count m:val="4"/>
                                    <m:mcJc m:val="center"/>
                                  </m:mcPr>
                                </m:mc>
                              </m:mcs>
                              <m:ctrlPr>
                                <a:rPr lang="de-CH" sz="3200" i="1">
                                  <a:latin typeface="Cambria Math" panose="02040503050406030204" pitchFamily="18" charset="0"/>
                                </a:rPr>
                              </m:ctrlPr>
                            </m:mPr>
                            <m:mr>
                              <m:e>
                                <m:f>
                                  <m:fPr>
                                    <m:ctrlPr>
                                      <a:rPr lang="de-CH" sz="3200" i="1">
                                        <a:latin typeface="Cambria Math" panose="02040503050406030204" pitchFamily="18" charset="0"/>
                                      </a:rPr>
                                    </m:ctrlPr>
                                  </m:fPr>
                                  <m:num>
                                    <m:r>
                                      <a:rPr lang="de-CH" sz="3200" i="1">
                                        <a:latin typeface="Cambria Math" panose="02040503050406030204" pitchFamily="18" charset="0"/>
                                      </a:rPr>
                                      <m:t>2</m:t>
                                    </m:r>
                                    <m:r>
                                      <a:rPr lang="de-CH" sz="3200" i="1">
                                        <a:latin typeface="Cambria Math" panose="02040503050406030204" pitchFamily="18" charset="0"/>
                                      </a:rPr>
                                      <m:t>𝑛</m:t>
                                    </m:r>
                                  </m:num>
                                  <m:den>
                                    <m:r>
                                      <a:rPr lang="de-CH" sz="3200" i="1">
                                        <a:latin typeface="Cambria Math" panose="02040503050406030204" pitchFamily="18" charset="0"/>
                                      </a:rPr>
                                      <m:t>𝑟</m:t>
                                    </m:r>
                                    <m:r>
                                      <a:rPr lang="de-CH" sz="3200" i="1">
                                        <a:latin typeface="Cambria Math" panose="02040503050406030204" pitchFamily="18" charset="0"/>
                                      </a:rPr>
                                      <m:t>−</m:t>
                                    </m:r>
                                    <m:r>
                                      <a:rPr lang="de-CH" sz="3200" i="1">
                                        <a:latin typeface="Cambria Math" panose="02040503050406030204" pitchFamily="18" charset="0"/>
                                      </a:rPr>
                                      <m:t>𝑙</m:t>
                                    </m:r>
                                  </m:den>
                                </m:f>
                              </m:e>
                              <m:e>
                                <m:r>
                                  <a:rPr lang="de-CH" sz="3200" i="1">
                                    <a:latin typeface="Cambria Math" panose="02040503050406030204" pitchFamily="18" charset="0"/>
                                  </a:rPr>
                                  <m:t>0</m:t>
                                </m:r>
                              </m:e>
                              <m:e>
                                <m:f>
                                  <m:fPr>
                                    <m:ctrlPr>
                                      <a:rPr lang="de-CH" sz="3200" i="1">
                                        <a:latin typeface="Cambria Math" panose="02040503050406030204" pitchFamily="18" charset="0"/>
                                      </a:rPr>
                                    </m:ctrlPr>
                                  </m:fPr>
                                  <m:num>
                                    <m:r>
                                      <a:rPr lang="de-CH" sz="3200" i="1">
                                        <a:latin typeface="Cambria Math" panose="02040503050406030204" pitchFamily="18" charset="0"/>
                                      </a:rPr>
                                      <m:t>𝑟</m:t>
                                    </m:r>
                                    <m:r>
                                      <a:rPr lang="de-CH" sz="3200" i="1">
                                        <a:latin typeface="Cambria Math" panose="02040503050406030204" pitchFamily="18" charset="0"/>
                                      </a:rPr>
                                      <m:t>+</m:t>
                                    </m:r>
                                    <m:r>
                                      <a:rPr lang="de-CH" sz="3200" i="1">
                                        <a:latin typeface="Cambria Math" panose="02040503050406030204" pitchFamily="18" charset="0"/>
                                      </a:rPr>
                                      <m:t>𝑙</m:t>
                                    </m:r>
                                  </m:num>
                                  <m:den>
                                    <m:r>
                                      <a:rPr lang="de-CH" sz="3200" i="1">
                                        <a:latin typeface="Cambria Math" panose="02040503050406030204" pitchFamily="18" charset="0"/>
                                      </a:rPr>
                                      <m:t>𝑟</m:t>
                                    </m:r>
                                    <m:r>
                                      <a:rPr lang="de-CH" sz="3200" i="1">
                                        <a:latin typeface="Cambria Math" panose="02040503050406030204" pitchFamily="18" charset="0"/>
                                      </a:rPr>
                                      <m:t>−</m:t>
                                    </m:r>
                                    <m:r>
                                      <a:rPr lang="de-CH" sz="3200" i="1">
                                        <a:latin typeface="Cambria Math" panose="02040503050406030204" pitchFamily="18" charset="0"/>
                                      </a:rPr>
                                      <m:t>𝑙</m:t>
                                    </m:r>
                                  </m:den>
                                </m:f>
                              </m:e>
                              <m:e>
                                <m:r>
                                  <a:rPr lang="de-CH" sz="3200" i="1">
                                    <a:latin typeface="Cambria Math" panose="02040503050406030204" pitchFamily="18" charset="0"/>
                                  </a:rPr>
                                  <m:t>0</m:t>
                                </m:r>
                              </m:e>
                            </m:mr>
                            <m:mr>
                              <m:e>
                                <m:r>
                                  <a:rPr lang="de-CH" sz="3200" i="1">
                                    <a:latin typeface="Cambria Math" panose="02040503050406030204" pitchFamily="18" charset="0"/>
                                  </a:rPr>
                                  <m:t>0</m:t>
                                </m:r>
                              </m:e>
                              <m:e>
                                <m:f>
                                  <m:fPr>
                                    <m:ctrlPr>
                                      <a:rPr lang="de-CH" sz="3200" i="1">
                                        <a:latin typeface="Cambria Math" panose="02040503050406030204" pitchFamily="18" charset="0"/>
                                      </a:rPr>
                                    </m:ctrlPr>
                                  </m:fPr>
                                  <m:num>
                                    <m:r>
                                      <a:rPr lang="de-CH" sz="3200" i="1">
                                        <a:latin typeface="Cambria Math" panose="02040503050406030204" pitchFamily="18" charset="0"/>
                                      </a:rPr>
                                      <m:t>2</m:t>
                                    </m:r>
                                    <m:r>
                                      <a:rPr lang="de-CH" sz="3200" i="1">
                                        <a:latin typeface="Cambria Math" panose="02040503050406030204" pitchFamily="18" charset="0"/>
                                      </a:rPr>
                                      <m:t>𝑛</m:t>
                                    </m:r>
                                  </m:num>
                                  <m:den>
                                    <m:r>
                                      <a:rPr lang="de-CH" sz="3200" i="1">
                                        <a:latin typeface="Cambria Math" panose="02040503050406030204" pitchFamily="18" charset="0"/>
                                      </a:rPr>
                                      <m:t>𝑡</m:t>
                                    </m:r>
                                    <m:r>
                                      <a:rPr lang="de-CH" sz="3200" i="1">
                                        <a:latin typeface="Cambria Math" panose="02040503050406030204" pitchFamily="18" charset="0"/>
                                      </a:rPr>
                                      <m:t>−</m:t>
                                    </m:r>
                                    <m:r>
                                      <a:rPr lang="de-CH" sz="3200" i="1">
                                        <a:latin typeface="Cambria Math" panose="02040503050406030204" pitchFamily="18" charset="0"/>
                                      </a:rPr>
                                      <m:t>𝑏</m:t>
                                    </m:r>
                                  </m:den>
                                </m:f>
                              </m:e>
                              <m:e>
                                <m:f>
                                  <m:fPr>
                                    <m:ctrlPr>
                                      <a:rPr lang="de-CH" sz="3200" i="1">
                                        <a:latin typeface="Cambria Math" panose="02040503050406030204" pitchFamily="18" charset="0"/>
                                      </a:rPr>
                                    </m:ctrlPr>
                                  </m:fPr>
                                  <m:num>
                                    <m:r>
                                      <a:rPr lang="de-CH" sz="3200" i="1">
                                        <a:latin typeface="Cambria Math" panose="02040503050406030204" pitchFamily="18" charset="0"/>
                                      </a:rPr>
                                      <m:t>𝑡</m:t>
                                    </m:r>
                                    <m:r>
                                      <a:rPr lang="de-CH" sz="3200" i="1">
                                        <a:latin typeface="Cambria Math" panose="02040503050406030204" pitchFamily="18" charset="0"/>
                                      </a:rPr>
                                      <m:t>+</m:t>
                                    </m:r>
                                    <m:r>
                                      <a:rPr lang="de-CH" sz="3200" i="1">
                                        <a:latin typeface="Cambria Math" panose="02040503050406030204" pitchFamily="18" charset="0"/>
                                      </a:rPr>
                                      <m:t>𝑏</m:t>
                                    </m:r>
                                  </m:num>
                                  <m:den>
                                    <m:r>
                                      <a:rPr lang="de-CH" sz="3200" i="1">
                                        <a:latin typeface="Cambria Math" panose="02040503050406030204" pitchFamily="18" charset="0"/>
                                      </a:rPr>
                                      <m:t>𝑡</m:t>
                                    </m:r>
                                    <m:r>
                                      <a:rPr lang="de-CH" sz="3200" i="1">
                                        <a:latin typeface="Cambria Math" panose="02040503050406030204" pitchFamily="18" charset="0"/>
                                      </a:rPr>
                                      <m:t>−</m:t>
                                    </m:r>
                                    <m:r>
                                      <a:rPr lang="de-CH" sz="3200" i="1">
                                        <a:latin typeface="Cambria Math" panose="02040503050406030204" pitchFamily="18" charset="0"/>
                                      </a:rPr>
                                      <m:t>𝑏</m:t>
                                    </m:r>
                                  </m:den>
                                </m:f>
                              </m:e>
                              <m:e>
                                <m:r>
                                  <a:rPr lang="de-CH" sz="3200" i="1">
                                    <a:latin typeface="Cambria Math" panose="02040503050406030204" pitchFamily="18" charset="0"/>
                                  </a:rPr>
                                  <m:t>0</m:t>
                                </m:r>
                              </m:e>
                            </m:mr>
                            <m:mr>
                              <m:e>
                                <m:r>
                                  <a:rPr lang="de-CH" sz="3200" i="1">
                                    <a:latin typeface="Cambria Math" panose="02040503050406030204" pitchFamily="18" charset="0"/>
                                  </a:rPr>
                                  <m:t>0</m:t>
                                </m:r>
                              </m:e>
                              <m:e>
                                <m:r>
                                  <a:rPr lang="de-CH" sz="3200" i="1">
                                    <a:latin typeface="Cambria Math" panose="02040503050406030204" pitchFamily="18" charset="0"/>
                                  </a:rPr>
                                  <m:t>0</m:t>
                                </m:r>
                              </m:e>
                              <m:e>
                                <m:r>
                                  <a:rPr lang="de-CH" sz="3200" i="1">
                                    <a:latin typeface="Cambria Math" panose="02040503050406030204" pitchFamily="18" charset="0"/>
                                  </a:rPr>
                                  <m:t>−</m:t>
                                </m:r>
                                <m:f>
                                  <m:fPr>
                                    <m:ctrlPr>
                                      <a:rPr lang="de-CH" sz="3200" i="1">
                                        <a:latin typeface="Cambria Math" panose="02040503050406030204" pitchFamily="18" charset="0"/>
                                      </a:rPr>
                                    </m:ctrlPr>
                                  </m:fPr>
                                  <m:num>
                                    <m:r>
                                      <a:rPr lang="de-CH" sz="3200" i="1">
                                        <a:latin typeface="Cambria Math" panose="02040503050406030204" pitchFamily="18" charset="0"/>
                                      </a:rPr>
                                      <m:t>𝑓</m:t>
                                    </m:r>
                                    <m:r>
                                      <a:rPr lang="de-CH" sz="3200" i="1">
                                        <a:latin typeface="Cambria Math" panose="02040503050406030204" pitchFamily="18" charset="0"/>
                                      </a:rPr>
                                      <m:t>+</m:t>
                                    </m:r>
                                    <m:r>
                                      <a:rPr lang="de-CH" sz="3200" i="1">
                                        <a:latin typeface="Cambria Math" panose="02040503050406030204" pitchFamily="18" charset="0"/>
                                      </a:rPr>
                                      <m:t>𝑛</m:t>
                                    </m:r>
                                  </m:num>
                                  <m:den>
                                    <m:r>
                                      <a:rPr lang="de-CH" sz="3200" i="1">
                                        <a:latin typeface="Cambria Math" panose="02040503050406030204" pitchFamily="18" charset="0"/>
                                      </a:rPr>
                                      <m:t>𝑓</m:t>
                                    </m:r>
                                    <m:r>
                                      <a:rPr lang="de-CH" sz="3200" i="1">
                                        <a:latin typeface="Cambria Math" panose="02040503050406030204" pitchFamily="18" charset="0"/>
                                      </a:rPr>
                                      <m:t>−</m:t>
                                    </m:r>
                                    <m:r>
                                      <a:rPr lang="de-CH" sz="3200" i="1">
                                        <a:latin typeface="Cambria Math" panose="02040503050406030204" pitchFamily="18" charset="0"/>
                                      </a:rPr>
                                      <m:t>𝑛</m:t>
                                    </m:r>
                                  </m:den>
                                </m:f>
                              </m:e>
                              <m:e>
                                <m:r>
                                  <a:rPr lang="de-CH" sz="3200" i="1">
                                    <a:latin typeface="Cambria Math" panose="02040503050406030204" pitchFamily="18" charset="0"/>
                                  </a:rPr>
                                  <m:t>−</m:t>
                                </m:r>
                                <m:f>
                                  <m:fPr>
                                    <m:ctrlPr>
                                      <a:rPr lang="de-CH" sz="3200" i="1">
                                        <a:latin typeface="Cambria Math" panose="02040503050406030204" pitchFamily="18" charset="0"/>
                                      </a:rPr>
                                    </m:ctrlPr>
                                  </m:fPr>
                                  <m:num>
                                    <m:r>
                                      <a:rPr lang="de-CH" sz="3200" i="1">
                                        <a:latin typeface="Cambria Math" panose="02040503050406030204" pitchFamily="18" charset="0"/>
                                      </a:rPr>
                                      <m:t>2</m:t>
                                    </m:r>
                                    <m:r>
                                      <a:rPr lang="de-CH" sz="3200" i="1">
                                        <a:latin typeface="Cambria Math" panose="02040503050406030204" pitchFamily="18" charset="0"/>
                                      </a:rPr>
                                      <m:t>𝑓𝑛</m:t>
                                    </m:r>
                                  </m:num>
                                  <m:den>
                                    <m:r>
                                      <a:rPr lang="de-CH" sz="3200" i="1">
                                        <a:latin typeface="Cambria Math" panose="02040503050406030204" pitchFamily="18" charset="0"/>
                                      </a:rPr>
                                      <m:t>𝑓</m:t>
                                    </m:r>
                                    <m:r>
                                      <a:rPr lang="de-CH" sz="3200" i="1">
                                        <a:latin typeface="Cambria Math" panose="02040503050406030204" pitchFamily="18" charset="0"/>
                                      </a:rPr>
                                      <m:t>−</m:t>
                                    </m:r>
                                    <m:r>
                                      <a:rPr lang="de-CH" sz="3200" i="1">
                                        <a:latin typeface="Cambria Math" panose="02040503050406030204" pitchFamily="18" charset="0"/>
                                      </a:rPr>
                                      <m:t>𝑛</m:t>
                                    </m:r>
                                  </m:den>
                                </m:f>
                              </m:e>
                            </m:mr>
                            <m:mr>
                              <m:e>
                                <m:r>
                                  <a:rPr lang="de-CH" sz="3200" i="1">
                                    <a:latin typeface="Cambria Math" panose="02040503050406030204" pitchFamily="18" charset="0"/>
                                  </a:rPr>
                                  <m:t>0</m:t>
                                </m:r>
                              </m:e>
                              <m:e>
                                <m:r>
                                  <a:rPr lang="de-CH" sz="3200" i="1">
                                    <a:latin typeface="Cambria Math" panose="02040503050406030204" pitchFamily="18" charset="0"/>
                                  </a:rPr>
                                  <m:t>0</m:t>
                                </m:r>
                              </m:e>
                              <m:e>
                                <m:r>
                                  <a:rPr lang="de-CH" sz="3200" i="1">
                                    <a:latin typeface="Cambria Math" panose="02040503050406030204" pitchFamily="18" charset="0"/>
                                  </a:rPr>
                                  <m:t>−1</m:t>
                                </m:r>
                              </m:e>
                              <m:e>
                                <m:r>
                                  <a:rPr lang="de-CH" sz="3200" i="1">
                                    <a:latin typeface="Cambria Math" panose="02040503050406030204" pitchFamily="18" charset="0"/>
                                  </a:rPr>
                                  <m:t>0</m:t>
                                </m:r>
                              </m:e>
                            </m:mr>
                          </m:m>
                        </m:e>
                      </m:d>
                    </m:oMath>
                  </m:oMathPara>
                </a14:m>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r>
                  <a:rPr lang="de-CH" altLang="de-DE" sz="3200" dirty="0">
                    <a:latin typeface="Lucida Sans" pitchFamily="34" charset="0"/>
                  </a:rPr>
                  <a:t>Die Projektionsmatrix ist das zentrale Element bei dieser Bachelor Thesis. Mit ihr wird dem Betrachter, bezogen auf seine perspektive, das korrekte Bild generiert.</a:t>
                </a:r>
              </a:p>
            </p:txBody>
          </p:sp>
        </mc:Choice>
        <mc:Fallback xmlns="">
          <p:sp>
            <p:nvSpPr>
              <p:cNvPr id="14" name="Textfeld 8">
                <a:extLst>
                  <a:ext uri="{FF2B5EF4-FFF2-40B4-BE49-F238E27FC236}">
                    <a16:creationId xmlns:a16="http://schemas.microsoft.com/office/drawing/2014/main" id="{370B77F9-E607-43B0-9711-D4853229D6D7}"/>
                  </a:ext>
                </a:extLst>
              </p:cNvPr>
              <p:cNvSpPr txBox="1">
                <a:spLocks noRot="1" noChangeAspect="1" noMove="1" noResize="1" noEditPoints="1" noAdjustHandles="1" noChangeArrowheads="1" noChangeShapeType="1" noTextEdit="1"/>
              </p:cNvSpPr>
              <p:nvPr/>
            </p:nvSpPr>
            <p:spPr>
              <a:xfrm>
                <a:off x="20508884" y="1027799"/>
                <a:ext cx="8845847" cy="14063081"/>
              </a:xfrm>
              <a:prstGeom prst="rect">
                <a:avLst/>
              </a:prstGeom>
              <a:blipFill>
                <a:blip r:embed="rId4"/>
                <a:stretch>
                  <a:fillRect l="-2757" t="-910" r="-1792" b="-477"/>
                </a:stretch>
              </a:blipFill>
            </p:spPr>
            <p:txBody>
              <a:bodyPr/>
              <a:lstStyle/>
              <a:p>
                <a:r>
                  <a:rPr lang="de-CH">
                    <a:noFill/>
                  </a:rPr>
                  <a:t> </a:t>
                </a:r>
              </a:p>
            </p:txBody>
          </p:sp>
        </mc:Fallback>
      </mc:AlternateContent>
      <p:sp>
        <p:nvSpPr>
          <p:cNvPr id="13" name="Textfeld 5">
            <a:extLst>
              <a:ext uri="{FF2B5EF4-FFF2-40B4-BE49-F238E27FC236}">
                <a16:creationId xmlns:a16="http://schemas.microsoft.com/office/drawing/2014/main" id="{9E875F7A-EFDB-44B0-8BB9-C78AF6D6986C}"/>
              </a:ext>
            </a:extLst>
          </p:cNvPr>
          <p:cNvSpPr txBox="1"/>
          <p:nvPr/>
        </p:nvSpPr>
        <p:spPr>
          <a:xfrm>
            <a:off x="925244" y="13722634"/>
            <a:ext cx="8845847" cy="1384995"/>
          </a:xfrm>
          <a:prstGeom prst="rect">
            <a:avLst/>
          </a:prstGeom>
          <a:noFill/>
        </p:spPr>
        <p:txBody>
          <a:bodyPr wrap="square" rtlCol="0">
            <a:spAutoFit/>
          </a:bodyPr>
          <a:lstStyle/>
          <a:p>
            <a:pPr>
              <a:buClr>
                <a:srgbClr val="FAA500"/>
              </a:buClr>
              <a:buSzPct val="80000"/>
              <a:defRPr/>
            </a:pPr>
            <a:r>
              <a:rPr lang="en-GB" altLang="de-DE" sz="2800" i="1" dirty="0">
                <a:latin typeface="Lucida Sans" pitchFamily="34" charset="0"/>
              </a:rPr>
              <a:t>Samsung The Frame </a:t>
            </a:r>
          </a:p>
          <a:p>
            <a:pPr>
              <a:buClr>
                <a:srgbClr val="FAA500"/>
              </a:buClr>
              <a:buSzPct val="80000"/>
              <a:defRPr/>
            </a:pPr>
            <a:r>
              <a:rPr lang="en-GB" altLang="de-DE" sz="2800" i="1" dirty="0">
                <a:latin typeface="Lucida Sans" pitchFamily="34" charset="0"/>
              </a:rPr>
              <a:t>(Quelle: </a:t>
            </a:r>
            <a:r>
              <a:rPr lang="de-CH" sz="2800" dirty="0">
                <a:hlinkClick r:id="rId5"/>
              </a:rPr>
              <a:t>https://www.digitec.ch/de/s1/product/samsung-the-frame-ue55ls003-55-4k-lcd-tv-6341549</a:t>
            </a:r>
            <a:r>
              <a:rPr lang="de-CH" sz="2800" dirty="0"/>
              <a:t>, 03.01.2020)</a:t>
            </a:r>
            <a:endParaRPr lang="de-CH" altLang="de-DE" sz="2800" i="1" dirty="0">
              <a:latin typeface="Lucida Sans" pitchFamily="34" charset="0"/>
            </a:endParaRP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382</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Carosella Dario, INI-ONE-MBL-MEE</cp:lastModifiedBy>
  <cp:revision>30</cp:revision>
  <cp:lastPrinted>2014-04-10T14:38:53Z</cp:lastPrinted>
  <dcterms:created xsi:type="dcterms:W3CDTF">2014-04-01T09:39:32Z</dcterms:created>
  <dcterms:modified xsi:type="dcterms:W3CDTF">2020-01-03T10:53:38Z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