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82" r:id="rId18"/>
    <p:sldId id="272" r:id="rId19"/>
    <p:sldId id="281" r:id="rId20"/>
    <p:sldId id="274" r:id="rId21"/>
    <p:sldId id="275" r:id="rId22"/>
    <p:sldId id="276" r:id="rId23"/>
    <p:sldId id="277" r:id="rId24"/>
    <p:sldId id="279" r:id="rId25"/>
    <p:sldId id="280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427" autoAdjust="0"/>
  </p:normalViewPr>
  <p:slideViewPr>
    <p:cSldViewPr snapToGrid="0">
      <p:cViewPr varScale="1">
        <p:scale>
          <a:sx n="64" d="100"/>
          <a:sy n="64" d="100"/>
        </p:scale>
        <p:origin x="67" y="5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81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CE78-C722-4483-A06A-1677D20995DD}" type="datetimeFigureOut">
              <a:rPr lang="en-US" smtClean="0"/>
              <a:t>2019-04-14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FF06-9C18-4250-9454-8C6819C2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602F-5A45-4C7D-B4DE-008AC3BB70BB}" type="datetimeFigureOut">
              <a:rPr lang="en-US" smtClean="0"/>
              <a:t>2019-04-14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E31E-5494-4C49-B0C4-8B63A508F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r>
              <a:rPr lang="hu-HU" dirty="0" smtClean="0"/>
              <a:t>Bevezetés – Módszer – Mérések – Eredmények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fld id="{4B8EDFBE-F5A7-47ED-9B0A-7E1BCE861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DFBE-F5A7-47ED-9B0A-7E1BCE861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035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62582"/>
            <a:ext cx="9144000" cy="62752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Towards green computing in </a:t>
            </a:r>
            <a:r>
              <a:rPr lang="en-US" sz="4000" b="1" dirty="0" err="1" smtClean="0"/>
              <a:t>Erlang</a:t>
            </a:r>
            <a:r>
              <a:rPr lang="hu-HU" sz="2800" b="1" baseline="60000" dirty="0" smtClean="0"/>
              <a:t>1</a:t>
            </a:r>
            <a:endParaRPr lang="en-US" sz="2800" b="1" baseline="60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9117" y="4676745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ELTE IK, Programtervező informatikus </a:t>
            </a:r>
            <a:r>
              <a:rPr lang="hu-HU" dirty="0" err="1"/>
              <a:t>BSc</a:t>
            </a:r>
            <a:endParaRPr lang="hu-HU" dirty="0"/>
          </a:p>
          <a:p>
            <a:endParaRPr lang="hu-HU" sz="1400" dirty="0"/>
          </a:p>
          <a:p>
            <a:r>
              <a:rPr lang="hu-HU" dirty="0" smtClean="0"/>
              <a:t>Országos Tudományos </a:t>
            </a:r>
            <a:r>
              <a:rPr lang="hu-HU" dirty="0"/>
              <a:t>Diákköri Konferencia</a:t>
            </a:r>
          </a:p>
          <a:p>
            <a:r>
              <a:rPr lang="hu-HU" dirty="0" smtClean="0"/>
              <a:t>201</a:t>
            </a:r>
            <a:r>
              <a:rPr lang="en-US" dirty="0" smtClean="0"/>
              <a:t>9</a:t>
            </a:r>
            <a:r>
              <a:rPr lang="hu-HU" dirty="0" smtClean="0"/>
              <a:t>. április 17.</a:t>
            </a:r>
            <a:endParaRPr lang="hu-HU" dirty="0"/>
          </a:p>
          <a:p>
            <a:r>
              <a:rPr lang="hu-HU" dirty="0"/>
              <a:t>Budapest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64" y="3486453"/>
            <a:ext cx="1115072" cy="1115072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647695" y="2417101"/>
            <a:ext cx="7913077" cy="113868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Mészáros Áron Attila</a:t>
            </a:r>
          </a:p>
          <a:p>
            <a:pPr algn="ctr"/>
            <a:r>
              <a:rPr lang="hu-HU" sz="2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Nagy Gergely</a:t>
            </a:r>
          </a:p>
        </p:txBody>
      </p:sp>
      <p:sp>
        <p:nvSpPr>
          <p:cNvPr id="6" name="Téglalap 5"/>
          <p:cNvSpPr/>
          <p:nvPr/>
        </p:nvSpPr>
        <p:spPr>
          <a:xfrm>
            <a:off x="32234" y="6522192"/>
            <a:ext cx="91117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100" spc="-1" baseline="30000" dirty="0" smtClean="0"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projekt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Unió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támogatásával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Szociális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Alap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 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társfinanszírozásával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valósul</a:t>
            </a:r>
            <a:r>
              <a:rPr lang="hu-HU" sz="1100" spc="-1" dirty="0" smtClean="0">
                <a:uFill>
                  <a:solidFill>
                    <a:srgbClr val="FFFFFF"/>
                  </a:solidFill>
                </a:uFill>
              </a:rPr>
              <a:t>t 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meg (EFOP-3.6.3-VEKOP-16-2017-00002).</a:t>
            </a:r>
            <a:endParaRPr lang="en-US" sz="12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0" y="1183341"/>
            <a:ext cx="9144000" cy="1233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err="1" smtClean="0">
                <a:solidFill>
                  <a:srgbClr val="006035"/>
                </a:solidFill>
              </a:rPr>
              <a:t>Erlang</a:t>
            </a:r>
            <a:r>
              <a:rPr lang="hu-HU" sz="4000" b="1" dirty="0" smtClean="0">
                <a:solidFill>
                  <a:srgbClr val="006035"/>
                </a:solidFill>
              </a:rPr>
              <a:t> programok energiafogyasztásának vizsgálata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hu-HU" sz="3500" dirty="0" smtClean="0"/>
              <a:t>Mért algoritmusok – Ritka mátrix szorzás</a:t>
            </a:r>
            <a:endParaRPr lang="en-US" sz="35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9418" y="1224046"/>
            <a:ext cx="8479256" cy="2445586"/>
          </a:xfrm>
        </p:spPr>
        <p:txBody>
          <a:bodyPr/>
          <a:lstStyle/>
          <a:p>
            <a:r>
              <a:rPr lang="hu-HU" dirty="0" smtClean="0"/>
              <a:t>Többféle megoldás, hasonlóan az N királynőhöz</a:t>
            </a:r>
          </a:p>
          <a:p>
            <a:r>
              <a:rPr lang="hu-HU" dirty="0" smtClean="0"/>
              <a:t>Magasabb rendű függvények használata tömböknél is</a:t>
            </a:r>
          </a:p>
          <a:p>
            <a:r>
              <a:rPr lang="hu-HU" dirty="0" smtClean="0"/>
              <a:t>Különbözik a reprezentáció tömbök és listák esetén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8" y="3669632"/>
            <a:ext cx="5651733" cy="90255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8" y="4838950"/>
            <a:ext cx="7410453" cy="1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914400"/>
          </a:xfrm>
        </p:spPr>
        <p:txBody>
          <a:bodyPr>
            <a:noAutofit/>
          </a:bodyPr>
          <a:lstStyle/>
          <a:p>
            <a:r>
              <a:rPr lang="hu-HU" sz="3700" dirty="0" smtClean="0"/>
              <a:t>Eredmények – Ritka mátrix szorzás</a:t>
            </a:r>
            <a:endParaRPr lang="en-US" sz="37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5363023" y="1283572"/>
            <a:ext cx="3667144" cy="3783205"/>
            <a:chOff x="5363023" y="1283572"/>
            <a:chExt cx="3667144" cy="3783205"/>
          </a:xfrm>
        </p:grpSpPr>
        <p:sp>
          <p:nvSpPr>
            <p:cNvPr id="9" name="Szövegdoboz 8"/>
            <p:cNvSpPr txBox="1"/>
            <p:nvPr/>
          </p:nvSpPr>
          <p:spPr>
            <a:xfrm rot="16200000">
              <a:off x="4578514" y="2772482"/>
              <a:ext cx="1846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Felvett te</a:t>
              </a: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ljesítmény </a:t>
              </a: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(Watt)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022" y="1283572"/>
              <a:ext cx="3390145" cy="3783205"/>
            </a:xfrm>
            <a:prstGeom prst="rect">
              <a:avLst/>
            </a:prstGeom>
          </p:spPr>
        </p:pic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4695" y="4966831"/>
            <a:ext cx="8094245" cy="1754645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Magasabb rendű függvények nélkül</a:t>
            </a:r>
          </a:p>
          <a:p>
            <a:pPr lvl="1"/>
            <a:r>
              <a:rPr lang="hu-HU" dirty="0" smtClean="0"/>
              <a:t>Listánál javulás</a:t>
            </a:r>
          </a:p>
          <a:p>
            <a:pPr lvl="1"/>
            <a:r>
              <a:rPr lang="hu-HU" dirty="0" smtClean="0"/>
              <a:t>Tömbnél romlás</a:t>
            </a:r>
          </a:p>
          <a:p>
            <a:r>
              <a:rPr lang="hu-HU" dirty="0" smtClean="0"/>
              <a:t>Nem érdemes tömböt használni, ha sok az ismeretlen elem</a:t>
            </a:r>
            <a:endParaRPr lang="en-US" dirty="0"/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0" y="1164203"/>
            <a:ext cx="5351045" cy="3802628"/>
            <a:chOff x="0" y="1164203"/>
            <a:chExt cx="5351045" cy="3802628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0" y="2018803"/>
              <a:ext cx="3581401" cy="2948028"/>
              <a:chOff x="-1" y="2163182"/>
              <a:chExt cx="3581401" cy="2948028"/>
            </a:xfrm>
          </p:grpSpPr>
          <p:sp>
            <p:nvSpPr>
              <p:cNvPr id="5" name="Szövegdoboz 4"/>
              <p:cNvSpPr txBox="1"/>
              <p:nvPr/>
            </p:nvSpPr>
            <p:spPr>
              <a:xfrm rot="16200000">
                <a:off x="-473207" y="2636388"/>
                <a:ext cx="1223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Szövegdoboz 5"/>
              <p:cNvSpPr txBox="1"/>
              <p:nvPr/>
            </p:nvSpPr>
            <p:spPr>
              <a:xfrm>
                <a:off x="2450732" y="4834211"/>
                <a:ext cx="1130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Mátrix mérete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695" y="1164203"/>
              <a:ext cx="5086350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8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Párhuzamosítási 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7951"/>
            <a:ext cx="7886700" cy="5168400"/>
          </a:xfrm>
        </p:spPr>
        <p:txBody>
          <a:bodyPr>
            <a:normAutofit/>
          </a:bodyPr>
          <a:lstStyle/>
          <a:p>
            <a:r>
              <a:rPr lang="hu-HU" dirty="0" smtClean="0"/>
              <a:t>Ritka mátrix szorzás párhuzamosítása</a:t>
            </a:r>
          </a:p>
          <a:p>
            <a:r>
              <a:rPr lang="hu-HU" dirty="0" smtClean="0"/>
              <a:t>Cél: hogyan hat a folyamatok száma az energiafogyasztásra?</a:t>
            </a:r>
          </a:p>
          <a:p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en-US" dirty="0" smtClean="0"/>
              <a:t> </a:t>
            </a:r>
            <a:r>
              <a:rPr lang="hu-HU" dirty="0" smtClean="0"/>
              <a:t>(naiv) </a:t>
            </a:r>
            <a:r>
              <a:rPr lang="hu-HU" dirty="0" smtClean="0"/>
              <a:t>módszer</a:t>
            </a:r>
          </a:p>
          <a:p>
            <a:pPr lvl="1"/>
            <a:r>
              <a:rPr lang="hu-HU" dirty="0" smtClean="0"/>
              <a:t>Ahol map van, ott párhuzamossá tesszük</a:t>
            </a:r>
          </a:p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poolok</a:t>
            </a:r>
            <a:endParaRPr lang="hu-HU" dirty="0" smtClean="0"/>
          </a:p>
          <a:p>
            <a:pPr lvl="1"/>
            <a:r>
              <a:rPr lang="hu-HU" dirty="0" err="1" smtClean="0"/>
              <a:t>dispatcher</a:t>
            </a:r>
            <a:r>
              <a:rPr lang="hu-HU" dirty="0" smtClean="0"/>
              <a:t>, </a:t>
            </a:r>
            <a:r>
              <a:rPr lang="hu-HU" dirty="0" err="1" smtClean="0"/>
              <a:t>worker</a:t>
            </a:r>
            <a:r>
              <a:rPr lang="en-US" dirty="0" smtClean="0"/>
              <a:t>, </a:t>
            </a:r>
            <a:r>
              <a:rPr lang="hu-HU" dirty="0" err="1" smtClean="0"/>
              <a:t>collector</a:t>
            </a:r>
            <a:endParaRPr lang="hu-HU" dirty="0" smtClean="0"/>
          </a:p>
          <a:p>
            <a:r>
              <a:rPr lang="hu-HU" dirty="0" smtClean="0"/>
              <a:t>Csak a program külső iterációinak párhuzamosítása</a:t>
            </a:r>
          </a:p>
          <a:p>
            <a:pPr lvl="1"/>
            <a:r>
              <a:rPr lang="hu-HU" dirty="0" smtClean="0"/>
              <a:t>Kevesebb folyamat jön létre</a:t>
            </a:r>
          </a:p>
          <a:p>
            <a:pPr lvl="1"/>
            <a:r>
              <a:rPr lang="hu-HU" dirty="0" smtClean="0"/>
              <a:t>Egy folyamat több számítást végez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Párhuzamosítási 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08145" y="1771734"/>
            <a:ext cx="4135855" cy="4316245"/>
          </a:xfrm>
        </p:spPr>
        <p:txBody>
          <a:bodyPr/>
          <a:lstStyle/>
          <a:p>
            <a:r>
              <a:rPr lang="hu-HU" dirty="0" smtClean="0"/>
              <a:t>Ha sok a folyamat sok energiát fogyaszt</a:t>
            </a:r>
          </a:p>
          <a:p>
            <a:r>
              <a:rPr lang="hu-HU" dirty="0" smtClean="0"/>
              <a:t>Legjobb módszer:</a:t>
            </a:r>
          </a:p>
          <a:p>
            <a:pPr lvl="1"/>
            <a:r>
              <a:rPr lang="hu-HU" dirty="0" smtClean="0"/>
              <a:t>Kevés folyamat él egyszerre</a:t>
            </a:r>
          </a:p>
          <a:p>
            <a:pPr lvl="1"/>
            <a:r>
              <a:rPr lang="hu-HU" dirty="0" smtClean="0"/>
              <a:t>Kevés létrehozás</a:t>
            </a:r>
          </a:p>
          <a:p>
            <a:pPr lvl="1"/>
            <a:r>
              <a:rPr lang="hu-HU" dirty="0" smtClean="0"/>
              <a:t>A folyamatok száma és a magok száma közel van egymáshoz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0" y="1771734"/>
            <a:ext cx="4868050" cy="3801249"/>
            <a:chOff x="0" y="1771734"/>
            <a:chExt cx="4868050" cy="3801249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0" y="2745117"/>
              <a:ext cx="3296424" cy="2827866"/>
              <a:chOff x="180201" y="2858508"/>
              <a:chExt cx="3296424" cy="2827866"/>
            </a:xfrm>
          </p:grpSpPr>
          <p:sp>
            <p:nvSpPr>
              <p:cNvPr id="6" name="Szövegdoboz 5"/>
              <p:cNvSpPr txBox="1"/>
              <p:nvPr/>
            </p:nvSpPr>
            <p:spPr>
              <a:xfrm rot="16200000">
                <a:off x="-293005" y="3331714"/>
                <a:ext cx="1223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2345957" y="5409375"/>
                <a:ext cx="1130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Mátrix mérete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000" y="1771734"/>
              <a:ext cx="4591050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8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Token</a:t>
            </a:r>
            <a:r>
              <a:rPr lang="hu-HU" dirty="0" smtClean="0"/>
              <a:t> 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544" y="1207875"/>
            <a:ext cx="7886700" cy="4351338"/>
          </a:xfrm>
        </p:spPr>
        <p:txBody>
          <a:bodyPr/>
          <a:lstStyle/>
          <a:p>
            <a:r>
              <a:rPr lang="hu-HU" dirty="0" smtClean="0"/>
              <a:t>Cél: mi az üzenetküldés költsége?</a:t>
            </a:r>
          </a:p>
          <a:p>
            <a:r>
              <a:rPr lang="hu-HU" dirty="0" smtClean="0"/>
              <a:t>Körbe küldjük a folyamatokon az üzenetet</a:t>
            </a:r>
          </a:p>
          <a:p>
            <a:r>
              <a:rPr lang="hu-HU" dirty="0" smtClean="0"/>
              <a:t>Minimális a többi számítás</a:t>
            </a:r>
          </a:p>
          <a:p>
            <a:pPr lvl="1"/>
            <a:r>
              <a:rPr lang="hu-HU" dirty="0" smtClean="0"/>
              <a:t>Inkrementálás</a:t>
            </a:r>
          </a:p>
          <a:p>
            <a:pPr lvl="1"/>
            <a:r>
              <a:rPr lang="hu-HU" dirty="0" smtClean="0"/>
              <a:t>Newton módszerrel</a:t>
            </a:r>
            <a:br>
              <a:rPr lang="hu-HU" dirty="0" smtClean="0"/>
            </a:br>
            <a:r>
              <a:rPr lang="hu-HU" dirty="0" smtClean="0"/>
              <a:t> gyökvonás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3427044" y="2691627"/>
            <a:ext cx="5397509" cy="4029849"/>
            <a:chOff x="3427044" y="2691627"/>
            <a:chExt cx="5397509" cy="4029849"/>
          </a:xfrm>
        </p:grpSpPr>
        <p:sp>
          <p:nvSpPr>
            <p:cNvPr id="6" name="Szövegdoboz 5"/>
            <p:cNvSpPr txBox="1"/>
            <p:nvPr/>
          </p:nvSpPr>
          <p:spPr>
            <a:xfrm rot="16200000">
              <a:off x="2953838" y="4329722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582738" y="6444477"/>
              <a:ext cx="1473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Folyamatok száma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403" y="2691627"/>
              <a:ext cx="5010150" cy="375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1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12014"/>
            <a:ext cx="7886700" cy="5369260"/>
          </a:xfrm>
        </p:spPr>
        <p:txBody>
          <a:bodyPr>
            <a:normAutofit/>
          </a:bodyPr>
          <a:lstStyle/>
          <a:p>
            <a:r>
              <a:rPr lang="hu-HU" dirty="0" err="1" smtClean="0"/>
              <a:t>Erlang</a:t>
            </a:r>
            <a:r>
              <a:rPr lang="hu-HU" dirty="0" smtClean="0"/>
              <a:t> programok energiafogyasztásának mérése</a:t>
            </a:r>
          </a:p>
          <a:p>
            <a:r>
              <a:rPr lang="hu-HU" dirty="0" smtClean="0"/>
              <a:t>Komplex algoritmusok</a:t>
            </a:r>
          </a:p>
          <a:p>
            <a:pPr lvl="1"/>
            <a:r>
              <a:rPr lang="hu-HU" dirty="0" smtClean="0"/>
              <a:t>N királynő</a:t>
            </a:r>
          </a:p>
          <a:p>
            <a:pPr lvl="1"/>
            <a:r>
              <a:rPr lang="hu-HU" dirty="0" smtClean="0"/>
              <a:t>Ritka mátrix szorzás</a:t>
            </a:r>
          </a:p>
          <a:p>
            <a:r>
              <a:rPr lang="hu-HU" dirty="0" smtClean="0"/>
              <a:t>Magasabb </a:t>
            </a:r>
            <a:r>
              <a:rPr lang="hu-HU" dirty="0"/>
              <a:t>rendű függvények </a:t>
            </a:r>
            <a:r>
              <a:rPr lang="hu-HU" dirty="0" smtClean="0"/>
              <a:t>vizsgálata</a:t>
            </a:r>
            <a:endParaRPr lang="hu-HU" dirty="0"/>
          </a:p>
          <a:p>
            <a:r>
              <a:rPr lang="hu-HU" dirty="0" smtClean="0"/>
              <a:t>Különböző adatszerkezetek használata</a:t>
            </a:r>
            <a:endParaRPr lang="hu-HU" dirty="0"/>
          </a:p>
          <a:p>
            <a:pPr lvl="1"/>
            <a:r>
              <a:rPr lang="hu-HU" dirty="0" smtClean="0"/>
              <a:t>Lista vagy tömb</a:t>
            </a:r>
            <a:endParaRPr lang="hu-HU" dirty="0"/>
          </a:p>
          <a:p>
            <a:r>
              <a:rPr lang="hu-HU" dirty="0" smtClean="0"/>
              <a:t>Párhuzamosítási módszerek elemzése</a:t>
            </a:r>
            <a:endParaRPr lang="hu-HU" dirty="0"/>
          </a:p>
          <a:p>
            <a:pPr lvl="1"/>
            <a:r>
              <a:rPr lang="hu-HU" dirty="0"/>
              <a:t>Folyamatok számát </a:t>
            </a:r>
            <a:r>
              <a:rPr lang="hu-HU" dirty="0" smtClean="0"/>
              <a:t>hatása</a:t>
            </a:r>
            <a:endParaRPr lang="hu-HU" dirty="0"/>
          </a:p>
          <a:p>
            <a:pPr lvl="1"/>
            <a:r>
              <a:rPr lang="hu-HU" dirty="0" smtClean="0"/>
              <a:t>Üzenetküldések vizsgálata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0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75920"/>
            <a:ext cx="7886700" cy="5545556"/>
          </a:xfrm>
        </p:spPr>
        <p:txBody>
          <a:bodyPr/>
          <a:lstStyle/>
          <a:p>
            <a:r>
              <a:rPr lang="hu-HU" dirty="0" smtClean="0"/>
              <a:t>Eszköz </a:t>
            </a:r>
            <a:r>
              <a:rPr lang="hu-HU" dirty="0" err="1" smtClean="0"/>
              <a:t>Erlang</a:t>
            </a:r>
            <a:r>
              <a:rPr lang="hu-HU" dirty="0" smtClean="0"/>
              <a:t> programok energiafogyasztásának mérésére</a:t>
            </a:r>
            <a:endParaRPr lang="hu-HU" dirty="0" smtClean="0"/>
          </a:p>
          <a:p>
            <a:r>
              <a:rPr lang="hu-HU" dirty="0" smtClean="0"/>
              <a:t>Magasabb rendű függvények </a:t>
            </a:r>
            <a:r>
              <a:rPr lang="hu-HU" dirty="0" smtClean="0"/>
              <a:t>eliminálása csökkenti az energiafogyasztást</a:t>
            </a:r>
            <a:endParaRPr lang="hu-HU" dirty="0" smtClean="0"/>
          </a:p>
          <a:p>
            <a:r>
              <a:rPr lang="hu-HU" dirty="0" smtClean="0"/>
              <a:t>Lista vagy tömb</a:t>
            </a:r>
          </a:p>
          <a:p>
            <a:pPr lvl="1"/>
            <a:r>
              <a:rPr lang="hu-HU" dirty="0" smtClean="0"/>
              <a:t>A vizsgált problémákra a listák hatékonyabbnak bizonyultak</a:t>
            </a:r>
          </a:p>
          <a:p>
            <a:pPr lvl="1"/>
            <a:r>
              <a:rPr lang="hu-HU" dirty="0" smtClean="0"/>
              <a:t>A sok ismeretlem elem ront a tömbökön</a:t>
            </a:r>
            <a:endParaRPr lang="hu-HU" dirty="0" smtClean="0"/>
          </a:p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smtClean="0"/>
              <a:t>Folyamatok számát érdemes </a:t>
            </a:r>
            <a:r>
              <a:rPr lang="hu-HU" dirty="0" smtClean="0"/>
              <a:t>limitálni</a:t>
            </a:r>
          </a:p>
          <a:p>
            <a:pPr lvl="2"/>
            <a:r>
              <a:rPr lang="hu-HU" dirty="0" smtClean="0"/>
              <a:t>Logikai magok számához közeli limit</a:t>
            </a:r>
            <a:endParaRPr lang="hu-HU" dirty="0" smtClean="0"/>
          </a:p>
          <a:p>
            <a:pPr lvl="1"/>
            <a:r>
              <a:rPr lang="hu-HU" dirty="0" smtClean="0"/>
              <a:t>Extra üzeneteket küldeni olcsóbb, mint a sok folyamat miatti kontextusváltások költsége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716463"/>
          </a:xfrm>
        </p:spPr>
        <p:txBody>
          <a:bodyPr>
            <a:normAutofit/>
          </a:bodyPr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 smtClean="0"/>
              <a:t>M</a:t>
            </a:r>
            <a:r>
              <a:rPr lang="hu-HU" dirty="0" smtClean="0"/>
              <a:t>észáros, Á. A. </a:t>
            </a:r>
            <a:r>
              <a:rPr lang="en-US" dirty="0" smtClean="0"/>
              <a:t>&amp; Nagy, G. (2018). </a:t>
            </a:r>
            <a:r>
              <a:rPr lang="en-US" dirty="0" smtClean="0"/>
              <a:t>Towards </a:t>
            </a:r>
            <a:r>
              <a:rPr lang="en-US" dirty="0"/>
              <a:t>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i="1" dirty="0" err="1" smtClean="0"/>
              <a:t>Studia</a:t>
            </a:r>
            <a:r>
              <a:rPr lang="en-US" i="1" dirty="0" smtClean="0"/>
              <a:t> </a:t>
            </a:r>
            <a:r>
              <a:rPr lang="en-US" i="1" dirty="0" err="1" smtClean="0"/>
              <a:t>Universitatis</a:t>
            </a:r>
            <a:r>
              <a:rPr lang="en-US" i="1" dirty="0" smtClean="0"/>
              <a:t> </a:t>
            </a:r>
            <a:r>
              <a:rPr lang="en-US" i="1" dirty="0" err="1" smtClean="0"/>
              <a:t>Babeș-Bolyai</a:t>
            </a:r>
            <a:r>
              <a:rPr lang="en-US" i="1" dirty="0" smtClean="0"/>
              <a:t> </a:t>
            </a:r>
            <a:r>
              <a:rPr lang="en-US" i="1" dirty="0" err="1" smtClean="0"/>
              <a:t>Informatica</a:t>
            </a:r>
            <a:r>
              <a:rPr lang="en-US" dirty="0" smtClean="0"/>
              <a:t>, </a:t>
            </a:r>
            <a:r>
              <a:rPr lang="en-US" dirty="0" smtClean="0"/>
              <a:t>63(</a:t>
            </a:r>
            <a:r>
              <a:rPr lang="en-US" i="1" dirty="0" smtClean="0"/>
              <a:t>1</a:t>
            </a:r>
            <a:r>
              <a:rPr lang="en-US" dirty="0" smtClean="0"/>
              <a:t>)</a:t>
            </a:r>
            <a:r>
              <a:rPr lang="en-US" dirty="0" smtClean="0"/>
              <a:t>, pp. 64-79. </a:t>
            </a:r>
          </a:p>
          <a:p>
            <a:r>
              <a:rPr lang="hu-HU" dirty="0" smtClean="0"/>
              <a:t>Két </a:t>
            </a:r>
            <a:r>
              <a:rPr lang="hu-HU" dirty="0" smtClean="0"/>
              <a:t>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</a:t>
            </a:r>
            <a:r>
              <a:rPr lang="hu-HU" dirty="0" smtClean="0"/>
              <a:t>alatt</a:t>
            </a:r>
            <a:endParaRPr lang="en-US" dirty="0" smtClean="0"/>
          </a:p>
          <a:p>
            <a:pPr lvl="1"/>
            <a:r>
              <a:rPr lang="en-US" i="1" dirty="0" err="1"/>
              <a:t>Acta</a:t>
            </a:r>
            <a:r>
              <a:rPr lang="en-US" i="1" dirty="0"/>
              <a:t> </a:t>
            </a:r>
            <a:r>
              <a:rPr lang="en-US" i="1" dirty="0" err="1" smtClean="0"/>
              <a:t>Cybernetica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701133"/>
            <a:ext cx="7886700" cy="5020343"/>
          </a:xfrm>
        </p:spPr>
        <p:txBody>
          <a:bodyPr/>
          <a:lstStyle/>
          <a:p>
            <a:r>
              <a:rPr lang="hu-HU" dirty="0" smtClean="0"/>
              <a:t>Alapvető, elemi nyelvi konstrukciók vizsgálata</a:t>
            </a:r>
          </a:p>
          <a:p>
            <a:pPr lvl="1"/>
            <a:r>
              <a:rPr lang="hu-HU" dirty="0" smtClean="0"/>
              <a:t>Lista, map, </a:t>
            </a:r>
            <a:r>
              <a:rPr lang="hu-HU" dirty="0" err="1" smtClean="0"/>
              <a:t>dictionary</a:t>
            </a:r>
            <a:r>
              <a:rPr lang="hu-HU" dirty="0" smtClean="0"/>
              <a:t> adatszerkezetek vizsgálata</a:t>
            </a:r>
          </a:p>
          <a:p>
            <a:r>
              <a:rPr lang="hu-HU" dirty="0" smtClean="0"/>
              <a:t>Magasabb rendű függvények hatásának megerősítése</a:t>
            </a:r>
          </a:p>
          <a:p>
            <a:r>
              <a:rPr lang="hu-HU" dirty="0" smtClean="0"/>
              <a:t>Különféle párhuzamosítási tervezési minták vizsgálata</a:t>
            </a:r>
          </a:p>
          <a:p>
            <a:pPr lvl="1"/>
            <a:r>
              <a:rPr lang="hu-HU" dirty="0" smtClean="0"/>
              <a:t>Pl.: </a:t>
            </a:r>
            <a:r>
              <a:rPr lang="hu-HU" dirty="0" err="1" smtClean="0"/>
              <a:t>taskfarm</a:t>
            </a:r>
            <a:endParaRPr lang="hu-HU" dirty="0" smtClean="0"/>
          </a:p>
          <a:p>
            <a:r>
              <a:rPr lang="hu-HU" dirty="0" smtClean="0"/>
              <a:t>Energiafogyasztást </a:t>
            </a:r>
            <a:r>
              <a:rPr lang="hu-HU" dirty="0" smtClean="0"/>
              <a:t>csökkentő </a:t>
            </a:r>
            <a:r>
              <a:rPr lang="hu-HU" dirty="0" err="1" smtClean="0"/>
              <a:t>refaktorálások</a:t>
            </a:r>
            <a:r>
              <a:rPr lang="hu-HU" dirty="0" smtClean="0"/>
              <a:t> </a:t>
            </a:r>
            <a:r>
              <a:rPr lang="hu-HU" dirty="0" smtClean="0"/>
              <a:t>implementálása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716463"/>
          </a:xfrm>
        </p:spPr>
        <p:txBody>
          <a:bodyPr>
            <a:normAutofit/>
          </a:bodyPr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 smtClean="0"/>
              <a:t>M</a:t>
            </a:r>
            <a:r>
              <a:rPr lang="hu-HU" dirty="0" smtClean="0"/>
              <a:t>észáros, Á. A. </a:t>
            </a:r>
            <a:r>
              <a:rPr lang="en-US" dirty="0" smtClean="0"/>
              <a:t>&amp; Nagy, G. (2018). </a:t>
            </a:r>
            <a:r>
              <a:rPr lang="en-US" dirty="0" smtClean="0"/>
              <a:t>Towards </a:t>
            </a:r>
            <a:r>
              <a:rPr lang="en-US" dirty="0"/>
              <a:t>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i="1" dirty="0" err="1" smtClean="0"/>
              <a:t>Studia</a:t>
            </a:r>
            <a:r>
              <a:rPr lang="en-US" i="1" dirty="0" smtClean="0"/>
              <a:t> </a:t>
            </a:r>
            <a:r>
              <a:rPr lang="en-US" i="1" dirty="0" err="1" smtClean="0"/>
              <a:t>Universitatis</a:t>
            </a:r>
            <a:r>
              <a:rPr lang="en-US" i="1" dirty="0" smtClean="0"/>
              <a:t> </a:t>
            </a:r>
            <a:r>
              <a:rPr lang="en-US" i="1" dirty="0" err="1" smtClean="0"/>
              <a:t>Babeș-Bolyai</a:t>
            </a:r>
            <a:r>
              <a:rPr lang="en-US" i="1" dirty="0" smtClean="0"/>
              <a:t> </a:t>
            </a:r>
            <a:r>
              <a:rPr lang="en-US" i="1" dirty="0" err="1" smtClean="0"/>
              <a:t>Informatica</a:t>
            </a:r>
            <a:r>
              <a:rPr lang="en-US" dirty="0" smtClean="0"/>
              <a:t>, </a:t>
            </a:r>
            <a:r>
              <a:rPr lang="en-US" dirty="0" smtClean="0"/>
              <a:t>63(</a:t>
            </a:r>
            <a:r>
              <a:rPr lang="en-US" i="1" dirty="0" smtClean="0"/>
              <a:t>1</a:t>
            </a:r>
            <a:r>
              <a:rPr lang="en-US" dirty="0" smtClean="0"/>
              <a:t>)</a:t>
            </a:r>
            <a:r>
              <a:rPr lang="en-US" dirty="0" smtClean="0"/>
              <a:t>, pp. 64-79. </a:t>
            </a:r>
          </a:p>
          <a:p>
            <a:r>
              <a:rPr lang="hu-HU" dirty="0" smtClean="0"/>
              <a:t>Két </a:t>
            </a:r>
            <a:r>
              <a:rPr lang="hu-HU" dirty="0" smtClean="0"/>
              <a:t>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</a:t>
            </a:r>
            <a:r>
              <a:rPr lang="hu-HU" dirty="0" smtClean="0"/>
              <a:t>alatt</a:t>
            </a:r>
            <a:endParaRPr lang="en-US" dirty="0" smtClean="0"/>
          </a:p>
          <a:p>
            <a:pPr lvl="1"/>
            <a:r>
              <a:rPr lang="en-US" i="1" dirty="0" err="1"/>
              <a:t>Acta</a:t>
            </a:r>
            <a:r>
              <a:rPr lang="en-US" i="1" dirty="0"/>
              <a:t> </a:t>
            </a:r>
            <a:r>
              <a:rPr lang="en-US" i="1" dirty="0" err="1" smtClean="0"/>
              <a:t>Cybernetica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143000"/>
            <a:ext cx="9144000" cy="732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smtClean="0">
                <a:solidFill>
                  <a:srgbClr val="006035"/>
                </a:solidFill>
              </a:rPr>
              <a:t>Köszönjük a figyelmet!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Bevezetés </a:t>
            </a:r>
            <a:r>
              <a:rPr lang="hu-HU" sz="4000" dirty="0"/>
              <a:t>–</a:t>
            </a:r>
            <a:r>
              <a:rPr lang="hu-HU" sz="4000" dirty="0" smtClean="0"/>
              <a:t> Motiváció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92487"/>
            <a:ext cx="5663866" cy="4963863"/>
          </a:xfrm>
        </p:spPr>
        <p:txBody>
          <a:bodyPr>
            <a:normAutofit/>
          </a:bodyPr>
          <a:lstStyle/>
          <a:p>
            <a:r>
              <a:rPr lang="hu-HU" dirty="0" smtClean="0"/>
              <a:t>Környezettudatosság</a:t>
            </a:r>
          </a:p>
          <a:p>
            <a:pPr lvl="1"/>
            <a:r>
              <a:rPr lang="hu-HU" dirty="0" smtClean="0"/>
              <a:t>Energiafogyasztás minimalizálása</a:t>
            </a:r>
          </a:p>
          <a:p>
            <a:pPr lvl="1"/>
            <a:r>
              <a:rPr lang="hu-HU" dirty="0" smtClean="0"/>
              <a:t>Számítógépes eszközöknél is</a:t>
            </a:r>
          </a:p>
          <a:p>
            <a:pPr lvl="1"/>
            <a:r>
              <a:rPr lang="hu-HU" dirty="0" err="1" smtClean="0"/>
              <a:t>Green</a:t>
            </a:r>
            <a:r>
              <a:rPr lang="hu-HU" dirty="0" smtClean="0"/>
              <a:t> </a:t>
            </a:r>
            <a:r>
              <a:rPr lang="hu-HU" dirty="0" err="1" smtClean="0"/>
              <a:t>computing</a:t>
            </a:r>
            <a:endParaRPr lang="hu-HU" dirty="0" smtClean="0"/>
          </a:p>
          <a:p>
            <a:r>
              <a:rPr lang="hu-HU" dirty="0" smtClean="0"/>
              <a:t>Miért </a:t>
            </a:r>
            <a:r>
              <a:rPr lang="hu-HU" dirty="0" err="1" smtClean="0"/>
              <a:t>Erlang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Népszerűbb nyelvek – sok kutatás</a:t>
            </a:r>
          </a:p>
          <a:p>
            <a:pPr lvl="2"/>
            <a:r>
              <a:rPr lang="hu-HU" dirty="0" smtClean="0"/>
              <a:t>C++, Java, </a:t>
            </a:r>
            <a:r>
              <a:rPr lang="hu-HU" dirty="0" err="1" smtClean="0"/>
              <a:t>Haskell</a:t>
            </a:r>
            <a:endParaRPr lang="hu-HU" dirty="0" smtClean="0"/>
          </a:p>
          <a:p>
            <a:pPr lvl="1"/>
            <a:r>
              <a:rPr lang="hu-HU" dirty="0" err="1" smtClean="0"/>
              <a:t>Erlang</a:t>
            </a:r>
            <a:endParaRPr lang="hu-HU" dirty="0" smtClean="0"/>
          </a:p>
          <a:p>
            <a:pPr lvl="2"/>
            <a:r>
              <a:rPr lang="hu-HU" dirty="0" smtClean="0"/>
              <a:t>Széleskörűen használt, iparban</a:t>
            </a:r>
          </a:p>
          <a:p>
            <a:pPr lvl="2"/>
            <a:r>
              <a:rPr lang="hu-HU" dirty="0" smtClean="0"/>
              <a:t>Még nem volt ilyen </a:t>
            </a:r>
            <a:r>
              <a:rPr lang="hu-HU" dirty="0" smtClean="0"/>
              <a:t>kutatás</a:t>
            </a:r>
          </a:p>
          <a:p>
            <a:pPr lvl="1"/>
            <a:r>
              <a:rPr lang="hu-HU" dirty="0" err="1" smtClean="0"/>
              <a:t>RefactorErl</a:t>
            </a:r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4" name="Picture 4" descr="Image result for erlan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01" y="4245487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97" y="3397435"/>
            <a:ext cx="429566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63" y="3336763"/>
            <a:ext cx="604247" cy="6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ogo of Haske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39" y="3476550"/>
            <a:ext cx="459887" cy="3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plc.inf.elte.hu/erlang/images/refactorerl_word_clou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13" y="5407601"/>
            <a:ext cx="1875637" cy="10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40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006035"/>
                </a:solidFill>
              </a:rPr>
              <a:t>L</a:t>
            </a:r>
            <a:r>
              <a:rPr lang="en-US" dirty="0" err="1" smtClean="0">
                <a:solidFill>
                  <a:srgbClr val="006035"/>
                </a:solidFill>
              </a:rPr>
              <a:t>ehet</a:t>
            </a:r>
            <a:r>
              <a:rPr lang="hu-HU" dirty="0" smtClean="0">
                <a:solidFill>
                  <a:srgbClr val="006035"/>
                </a:solidFill>
              </a:rPr>
              <a:t>őség van Inteltől eltérő architektúrán mérni az energiafogyasztást?</a:t>
            </a:r>
          </a:p>
          <a:p>
            <a:pPr lvl="1"/>
            <a:r>
              <a:rPr lang="hu-HU" dirty="0" smtClean="0"/>
              <a:t>Legújabb </a:t>
            </a:r>
            <a:r>
              <a:rPr lang="hu-HU" dirty="0" err="1" smtClean="0"/>
              <a:t>rapl-read</a:t>
            </a:r>
            <a:r>
              <a:rPr lang="hu-HU" dirty="0" smtClean="0"/>
              <a:t> (2018 szeptember) </a:t>
            </a:r>
            <a:br>
              <a:rPr lang="hu-HU" dirty="0" smtClean="0"/>
            </a:br>
            <a:r>
              <a:rPr lang="hu-HU" dirty="0" smtClean="0"/>
              <a:t>támogatja az újabb AMD </a:t>
            </a:r>
            <a:r>
              <a:rPr lang="hu-HU" dirty="0" err="1" smtClean="0"/>
              <a:t>Ryzen</a:t>
            </a:r>
            <a:r>
              <a:rPr lang="hu-HU" dirty="0" smtClean="0"/>
              <a:t> processzorok mérését is</a:t>
            </a:r>
          </a:p>
          <a:p>
            <a:pPr lvl="1"/>
            <a:r>
              <a:rPr lang="hu-HU" dirty="0" smtClean="0"/>
              <a:t>Tervezzük a mérések megismétlését más architektúrákon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60140"/>
            <a:ext cx="7886700" cy="521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Milyen hatása van az energiafogyasztásra más fordítóprogramok vagy optimalizálást segítő kapcsolók használatának? Léteznek ilyenek?</a:t>
            </a:r>
          </a:p>
          <a:p>
            <a:pPr lvl="1"/>
            <a:r>
              <a:rPr lang="hu-HU" dirty="0" smtClean="0"/>
              <a:t>Használt fordító: BEAM</a:t>
            </a:r>
          </a:p>
          <a:p>
            <a:pPr lvl="2"/>
            <a:r>
              <a:rPr lang="hu-HU" dirty="0" smtClean="0"/>
              <a:t>bájtkód</a:t>
            </a:r>
          </a:p>
          <a:p>
            <a:pPr lvl="1"/>
            <a:r>
              <a:rPr lang="hu-HU" dirty="0" smtClean="0"/>
              <a:t>Alapvető optimalizálások vannak, de kapcsoló hozzá nincs</a:t>
            </a:r>
          </a:p>
          <a:p>
            <a:pPr lvl="1"/>
            <a:r>
              <a:rPr lang="hu-HU" dirty="0" err="1" smtClean="0"/>
              <a:t>HiPe</a:t>
            </a:r>
            <a:r>
              <a:rPr lang="hu-HU" dirty="0" smtClean="0"/>
              <a:t> fordító</a:t>
            </a:r>
          </a:p>
          <a:p>
            <a:pPr lvl="2"/>
            <a:r>
              <a:rPr lang="hu-HU" dirty="0"/>
              <a:t>n</a:t>
            </a:r>
            <a:r>
              <a:rPr lang="hu-HU" dirty="0" smtClean="0"/>
              <a:t>atív kódot fordít</a:t>
            </a:r>
            <a:endParaRPr lang="en-US" dirty="0" smtClean="0"/>
          </a:p>
          <a:p>
            <a:pPr lvl="2"/>
            <a:r>
              <a:rPr lang="hu-HU" dirty="0" smtClean="0"/>
              <a:t>Hatása:</a:t>
            </a:r>
          </a:p>
          <a:p>
            <a:pPr lvl="3"/>
            <a:r>
              <a:rPr lang="hu-HU" dirty="0" smtClean="0"/>
              <a:t>A relatív viszonyok megmaradnak</a:t>
            </a:r>
          </a:p>
          <a:p>
            <a:pPr lvl="3"/>
            <a:r>
              <a:rPr lang="hu-HU" dirty="0" smtClean="0"/>
              <a:t>A különbségek mértéke változik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420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A </a:t>
            </a:r>
            <a:r>
              <a:rPr lang="hu-HU" dirty="0" err="1" smtClean="0">
                <a:solidFill>
                  <a:srgbClr val="006035"/>
                </a:solidFill>
              </a:rPr>
              <a:t>refaktorálások</a:t>
            </a:r>
            <a:r>
              <a:rPr lang="hu-HU" dirty="0" smtClean="0">
                <a:solidFill>
                  <a:srgbClr val="006035"/>
                </a:solidFill>
              </a:rPr>
              <a:t> hogyan befolyásolják a kód méretét, karbantarthatóságát?</a:t>
            </a:r>
          </a:p>
          <a:p>
            <a:pPr lvl="1"/>
            <a:r>
              <a:rPr lang="hu-HU" dirty="0" smtClean="0"/>
              <a:t>Magasabb rendű függvények eliminációja</a:t>
            </a:r>
          </a:p>
          <a:p>
            <a:pPr lvl="2"/>
            <a:r>
              <a:rPr lang="hu-HU" dirty="0" smtClean="0"/>
              <a:t>Sok extra kód, átláthatatlan</a:t>
            </a:r>
          </a:p>
          <a:p>
            <a:pPr lvl="2"/>
            <a:r>
              <a:rPr lang="hu-HU" dirty="0" smtClean="0"/>
              <a:t>Csak a végleges fordítás előtt lenne érdemes</a:t>
            </a:r>
          </a:p>
          <a:p>
            <a:pPr lvl="2"/>
            <a:r>
              <a:rPr lang="hu-HU" dirty="0" smtClean="0"/>
              <a:t>A kódbázisban marad az olvasható, karbantartható kód</a:t>
            </a:r>
          </a:p>
          <a:p>
            <a:pPr lvl="1"/>
            <a:r>
              <a:rPr lang="hu-HU" dirty="0" smtClean="0"/>
              <a:t>Adatszerkezet váltás</a:t>
            </a:r>
          </a:p>
          <a:p>
            <a:pPr lvl="2"/>
            <a:r>
              <a:rPr lang="hu-HU" dirty="0" smtClean="0"/>
              <a:t>Pl.: </a:t>
            </a:r>
            <a:r>
              <a:rPr lang="hu-HU" dirty="0" err="1" smtClean="0"/>
              <a:t>proplist</a:t>
            </a:r>
            <a:r>
              <a:rPr lang="hu-HU" dirty="0" smtClean="0"/>
              <a:t> </a:t>
            </a:r>
            <a:r>
              <a:rPr lang="en-US" dirty="0"/>
              <a:t>→</a:t>
            </a:r>
            <a:r>
              <a:rPr lang="hu-HU" dirty="0" smtClean="0"/>
              <a:t>	map</a:t>
            </a:r>
          </a:p>
          <a:p>
            <a:pPr lvl="2"/>
            <a:r>
              <a:rPr lang="hu-HU" dirty="0" smtClean="0"/>
              <a:t>Megmarad a karbantartható kód</a:t>
            </a:r>
          </a:p>
          <a:p>
            <a:pPr lvl="2"/>
            <a:r>
              <a:rPr lang="hu-HU" dirty="0" smtClean="0"/>
              <a:t>Csak hívások lesznek lecserélve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7952"/>
            <a:ext cx="7886700" cy="95366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Mekkora a mérések átlaga, szórása, terjedelme?</a:t>
            </a:r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>
              <a:solidFill>
                <a:srgbClr val="00603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9" y="3746041"/>
            <a:ext cx="8649961" cy="2201779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628649" y="2683545"/>
            <a:ext cx="7886700" cy="95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dirty="0" err="1" smtClean="0"/>
              <a:t>Az</a:t>
            </a:r>
            <a:r>
              <a:rPr lang="en-US" sz="2600" dirty="0" smtClean="0"/>
              <a:t> N </a:t>
            </a:r>
            <a:r>
              <a:rPr lang="en-US" sz="2600" dirty="0" err="1" smtClean="0"/>
              <a:t>kir</a:t>
            </a:r>
            <a:r>
              <a:rPr lang="hu-HU" sz="2600" dirty="0" err="1" smtClean="0"/>
              <a:t>álynő</a:t>
            </a:r>
            <a:r>
              <a:rPr lang="hu-HU" sz="2600" dirty="0" smtClean="0"/>
              <a:t> probléma egy megoldásának statisztikai jellemzői</a:t>
            </a:r>
            <a:endParaRPr lang="en-US" sz="2600" dirty="0" smtClean="0"/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4331368" y="5967749"/>
            <a:ext cx="4812632" cy="2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hu-HU" sz="1400" dirty="0" smtClean="0"/>
              <a:t>A táblázatban szereplő adatok Jouleban vannak megadva</a:t>
            </a:r>
            <a:endParaRPr lang="en-US" sz="1400" dirty="0" smtClean="0"/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03158"/>
            <a:ext cx="7886700" cy="497380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A funkcionális programozás világában vannak-e próbálkozások a </a:t>
            </a:r>
            <a:r>
              <a:rPr lang="hu-HU" dirty="0" err="1" smtClean="0">
                <a:solidFill>
                  <a:srgbClr val="006035"/>
                </a:solidFill>
              </a:rPr>
              <a:t>computation</a:t>
            </a:r>
            <a:r>
              <a:rPr lang="hu-HU" dirty="0" smtClean="0">
                <a:solidFill>
                  <a:srgbClr val="006035"/>
                </a:solidFill>
              </a:rPr>
              <a:t> </a:t>
            </a:r>
            <a:r>
              <a:rPr lang="hu-HU" dirty="0" err="1" smtClean="0">
                <a:solidFill>
                  <a:srgbClr val="006035"/>
                </a:solidFill>
              </a:rPr>
              <a:t>offloading</a:t>
            </a:r>
            <a:r>
              <a:rPr lang="hu-HU" dirty="0" smtClean="0">
                <a:solidFill>
                  <a:srgbClr val="006035"/>
                </a:solidFill>
              </a:rPr>
              <a:t> kérdéskörrel kapcsolatban?</a:t>
            </a:r>
          </a:p>
          <a:p>
            <a:r>
              <a:rPr lang="hu-HU" dirty="0" err="1" smtClean="0"/>
              <a:t>CloudI</a:t>
            </a:r>
            <a:r>
              <a:rPr lang="hu-HU" dirty="0" smtClean="0"/>
              <a:t> </a:t>
            </a:r>
            <a:r>
              <a:rPr lang="en-US" dirty="0"/>
              <a:t>/</a:t>
            </a:r>
            <a:r>
              <a:rPr lang="en-US" dirty="0" err="1"/>
              <a:t>klaʊdi</a:t>
            </a:r>
            <a:r>
              <a:rPr lang="en-US" dirty="0"/>
              <a:t>/</a:t>
            </a:r>
            <a:endParaRPr lang="hu-HU" dirty="0" smtClean="0"/>
          </a:p>
          <a:p>
            <a:pPr lvl="1"/>
            <a:r>
              <a:rPr lang="hu-HU" dirty="0" err="1"/>
              <a:t>o</a:t>
            </a:r>
            <a:r>
              <a:rPr lang="hu-HU" dirty="0" err="1" smtClean="0"/>
              <a:t>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,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computing</a:t>
            </a:r>
            <a:r>
              <a:rPr lang="hu-HU" dirty="0" smtClean="0"/>
              <a:t> platform, </a:t>
            </a:r>
            <a:r>
              <a:rPr lang="hu-HU" dirty="0" err="1" smtClean="0"/>
              <a:t>Erlangban</a:t>
            </a:r>
            <a:r>
              <a:rPr lang="hu-HU" dirty="0" smtClean="0"/>
              <a:t> írva</a:t>
            </a:r>
          </a:p>
          <a:p>
            <a:r>
              <a:rPr lang="hu-HU" dirty="0" smtClean="0"/>
              <a:t>Energiafogyasztás szempontjából</a:t>
            </a:r>
          </a:p>
          <a:p>
            <a:pPr lvl="1"/>
            <a:r>
              <a:rPr lang="hu-HU" dirty="0" smtClean="0"/>
              <a:t>Költségmodell</a:t>
            </a:r>
          </a:p>
          <a:p>
            <a:pPr lvl="2"/>
            <a:r>
              <a:rPr lang="hu-HU" dirty="0" smtClean="0"/>
              <a:t>Lehet hogy a szerveren jobban lehet párhuzamosítani, így megéri üzenetet küldeni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7379"/>
            <a:ext cx="7886700" cy="488958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Lehet-e bármilyen formálisabb becslést adni annál, hogy kimérjük az algoritmust?</a:t>
            </a:r>
          </a:p>
          <a:p>
            <a:r>
              <a:rPr lang="hu-HU" dirty="0" smtClean="0"/>
              <a:t>Az energiafogyasztás nagyban függhet a vizsgált architektúrától</a:t>
            </a:r>
          </a:p>
          <a:p>
            <a:r>
              <a:rPr lang="hu-HU" dirty="0" smtClean="0"/>
              <a:t>Formális becsléshez pontosan ismerni kell az architektúrát</a:t>
            </a:r>
          </a:p>
          <a:p>
            <a:r>
              <a:rPr lang="hu-HU" dirty="0" smtClean="0"/>
              <a:t>Inkább érdemes empirikus módszerekkel költségmodellt felállítani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716463"/>
          </a:xfrm>
        </p:spPr>
        <p:txBody>
          <a:bodyPr>
            <a:normAutofit/>
          </a:bodyPr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 smtClean="0"/>
              <a:t>M</a:t>
            </a:r>
            <a:r>
              <a:rPr lang="hu-HU" dirty="0" smtClean="0"/>
              <a:t>észáros, Á. A. </a:t>
            </a:r>
            <a:r>
              <a:rPr lang="en-US" dirty="0" smtClean="0"/>
              <a:t>&amp; Nagy, G. (2018). </a:t>
            </a:r>
            <a:r>
              <a:rPr lang="en-US" dirty="0" smtClean="0"/>
              <a:t>Towards </a:t>
            </a:r>
            <a:r>
              <a:rPr lang="en-US" dirty="0"/>
              <a:t>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i="1" dirty="0" err="1" smtClean="0"/>
              <a:t>Studia</a:t>
            </a:r>
            <a:r>
              <a:rPr lang="en-US" i="1" dirty="0" smtClean="0"/>
              <a:t> </a:t>
            </a:r>
            <a:r>
              <a:rPr lang="en-US" i="1" dirty="0" err="1" smtClean="0"/>
              <a:t>Universitatis</a:t>
            </a:r>
            <a:r>
              <a:rPr lang="en-US" i="1" dirty="0" smtClean="0"/>
              <a:t> </a:t>
            </a:r>
            <a:r>
              <a:rPr lang="en-US" i="1" dirty="0" err="1" smtClean="0"/>
              <a:t>Babeș-Bolyai</a:t>
            </a:r>
            <a:r>
              <a:rPr lang="en-US" i="1" dirty="0" smtClean="0"/>
              <a:t> </a:t>
            </a:r>
            <a:r>
              <a:rPr lang="en-US" i="1" dirty="0" err="1" smtClean="0"/>
              <a:t>Informatica</a:t>
            </a:r>
            <a:r>
              <a:rPr lang="en-US" dirty="0" smtClean="0"/>
              <a:t>, </a:t>
            </a:r>
            <a:r>
              <a:rPr lang="en-US" dirty="0" smtClean="0"/>
              <a:t>63(</a:t>
            </a:r>
            <a:r>
              <a:rPr lang="en-US" i="1" dirty="0" smtClean="0"/>
              <a:t>1</a:t>
            </a:r>
            <a:r>
              <a:rPr lang="en-US" dirty="0" smtClean="0"/>
              <a:t>)</a:t>
            </a:r>
            <a:r>
              <a:rPr lang="en-US" dirty="0" smtClean="0"/>
              <a:t>, pp. 64-79. </a:t>
            </a:r>
          </a:p>
          <a:p>
            <a:r>
              <a:rPr lang="hu-HU" dirty="0" smtClean="0"/>
              <a:t>Két </a:t>
            </a:r>
            <a:r>
              <a:rPr lang="hu-HU" dirty="0" smtClean="0"/>
              <a:t>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</a:t>
            </a:r>
            <a:r>
              <a:rPr lang="hu-HU" dirty="0" smtClean="0"/>
              <a:t>alatt</a:t>
            </a:r>
            <a:endParaRPr lang="en-US" dirty="0" smtClean="0"/>
          </a:p>
          <a:p>
            <a:pPr lvl="1"/>
            <a:r>
              <a:rPr lang="en-US" i="1" dirty="0" err="1"/>
              <a:t>Acta</a:t>
            </a:r>
            <a:r>
              <a:rPr lang="en-US" i="1" dirty="0"/>
              <a:t> </a:t>
            </a:r>
            <a:r>
              <a:rPr lang="en-US" i="1" dirty="0" err="1" smtClean="0"/>
              <a:t>Cybernetica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143000"/>
            <a:ext cx="9144000" cy="732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smtClean="0">
                <a:solidFill>
                  <a:srgbClr val="006035"/>
                </a:solidFill>
              </a:rPr>
              <a:t>Köszönjük a figyelmet!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Bevezetés – Eredmények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2397" y="1167063"/>
            <a:ext cx="7886700" cy="5554413"/>
          </a:xfrm>
        </p:spPr>
        <p:txBody>
          <a:bodyPr>
            <a:normAutofit/>
          </a:bodyPr>
          <a:lstStyle/>
          <a:p>
            <a:r>
              <a:rPr lang="hu-HU" dirty="0" smtClean="0"/>
              <a:t>Eszköz energiafogyasztás mérésére</a:t>
            </a:r>
          </a:p>
          <a:p>
            <a:pPr lvl="1"/>
            <a:r>
              <a:rPr lang="hu-HU" dirty="0" smtClean="0"/>
              <a:t>RAPL, </a:t>
            </a:r>
            <a:r>
              <a:rPr lang="hu-HU" dirty="0" err="1" smtClean="0"/>
              <a:t>rapl-read.c</a:t>
            </a:r>
            <a:endParaRPr lang="hu-HU" dirty="0" smtClean="0"/>
          </a:p>
          <a:p>
            <a:pPr lvl="1"/>
            <a:r>
              <a:rPr lang="hu-HU" dirty="0" err="1" smtClean="0"/>
              <a:t>Erlang</a:t>
            </a:r>
            <a:r>
              <a:rPr lang="hu-HU" dirty="0" smtClean="0"/>
              <a:t> keretrendszer</a:t>
            </a:r>
          </a:p>
          <a:p>
            <a:pPr lvl="1"/>
            <a:r>
              <a:rPr lang="hu-HU" dirty="0" smtClean="0"/>
              <a:t>Python megjelenítő</a:t>
            </a:r>
          </a:p>
          <a:p>
            <a:r>
              <a:rPr lang="hu-HU" dirty="0" smtClean="0"/>
              <a:t>Magasabb rendű függvények hatása</a:t>
            </a:r>
          </a:p>
          <a:p>
            <a:r>
              <a:rPr lang="hu-HU" dirty="0" smtClean="0"/>
              <a:t>Lista vagy tömb</a:t>
            </a:r>
          </a:p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  <a:p>
            <a:pPr lvl="1"/>
            <a:r>
              <a:rPr lang="hu-HU" dirty="0" err="1" smtClean="0"/>
              <a:t>Token</a:t>
            </a:r>
            <a:r>
              <a:rPr lang="hu-HU" dirty="0" smtClean="0"/>
              <a:t> ring</a:t>
            </a:r>
          </a:p>
          <a:p>
            <a:r>
              <a:rPr lang="hu-HU" dirty="0" smtClean="0"/>
              <a:t>2 konferencián </a:t>
            </a:r>
            <a:r>
              <a:rPr lang="hu-HU" dirty="0" smtClean="0"/>
              <a:t>előadás,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egy </a:t>
            </a:r>
            <a:r>
              <a:rPr lang="hu-HU" dirty="0" smtClean="0"/>
              <a:t>megjelent </a:t>
            </a:r>
            <a:r>
              <a:rPr lang="hu-HU" dirty="0" smtClean="0"/>
              <a:t>folyóiratcikk,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egy </a:t>
            </a:r>
            <a:r>
              <a:rPr lang="hu-HU" dirty="0" smtClean="0"/>
              <a:t>cikk elbírálás alatt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Módszertan – Mérés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7387" y="1224045"/>
            <a:ext cx="4340392" cy="5044408"/>
          </a:xfrm>
        </p:spPr>
        <p:txBody>
          <a:bodyPr>
            <a:normAutofit lnSpcReduction="10000"/>
          </a:bodyPr>
          <a:lstStyle/>
          <a:p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Average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 Limit (RAPL)</a:t>
            </a:r>
          </a:p>
          <a:p>
            <a:pPr lvl="1"/>
            <a:r>
              <a:rPr lang="hu-HU" dirty="0" smtClean="0"/>
              <a:t>Intel</a:t>
            </a:r>
          </a:p>
          <a:p>
            <a:pPr lvl="1"/>
            <a:r>
              <a:rPr lang="hu-HU" dirty="0" err="1" smtClean="0"/>
              <a:t>rapl-read.c</a:t>
            </a:r>
            <a:endParaRPr lang="hu-HU" dirty="0" smtClean="0"/>
          </a:p>
          <a:p>
            <a:pPr lvl="1"/>
            <a:r>
              <a:rPr lang="hu-HU" dirty="0" smtClean="0"/>
              <a:t>3 féle módszer</a:t>
            </a:r>
          </a:p>
          <a:p>
            <a:pPr lvl="1"/>
            <a:r>
              <a:rPr lang="hu-HU" dirty="0" smtClean="0"/>
              <a:t>4 mérhető </a:t>
            </a:r>
            <a:r>
              <a:rPr lang="hu-HU" dirty="0" err="1" smtClean="0"/>
              <a:t>domain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Erlang</a:t>
            </a:r>
            <a:r>
              <a:rPr lang="hu-HU" dirty="0" smtClean="0"/>
              <a:t> keretrendszer</a:t>
            </a:r>
          </a:p>
          <a:p>
            <a:pPr lvl="1"/>
            <a:r>
              <a:rPr lang="hu-HU" dirty="0" smtClean="0"/>
              <a:t>Kommunikáció</a:t>
            </a:r>
          </a:p>
          <a:p>
            <a:pPr lvl="1"/>
            <a:r>
              <a:rPr lang="hu-HU" dirty="0" smtClean="0"/>
              <a:t>Mérni kívánt függvény futtatása</a:t>
            </a:r>
          </a:p>
          <a:p>
            <a:pPr lvl="1"/>
            <a:r>
              <a:rPr lang="hu-HU" dirty="0" smtClean="0"/>
              <a:t>Mérési eredmények összegyűjtése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3" y="1320298"/>
            <a:ext cx="5023513" cy="48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Módszertan - Adatfeldolgozás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268" y="1179095"/>
            <a:ext cx="7384382" cy="5269831"/>
          </a:xfrm>
        </p:spPr>
        <p:txBody>
          <a:bodyPr>
            <a:normAutofit/>
          </a:bodyPr>
          <a:lstStyle/>
          <a:p>
            <a:r>
              <a:rPr lang="hu-HU" dirty="0" smtClean="0"/>
              <a:t>Mérési módszertan</a:t>
            </a:r>
          </a:p>
          <a:p>
            <a:pPr lvl="1"/>
            <a:r>
              <a:rPr lang="hu-HU" dirty="0" smtClean="0"/>
              <a:t>10 db mérés átlaga</a:t>
            </a:r>
          </a:p>
          <a:p>
            <a:pPr lvl="1"/>
            <a:r>
              <a:rPr lang="hu-HU" dirty="0" smtClean="0"/>
              <a:t>Minimális és maximális értékek eldobása</a:t>
            </a:r>
          </a:p>
          <a:p>
            <a:pPr lvl="1"/>
            <a:r>
              <a:rPr lang="hu-HU" dirty="0" smtClean="0"/>
              <a:t>Futási idő mérése</a:t>
            </a:r>
          </a:p>
          <a:p>
            <a:r>
              <a:rPr lang="hu-HU" dirty="0" smtClean="0"/>
              <a:t>Vizualizáció</a:t>
            </a:r>
          </a:p>
          <a:p>
            <a:pPr lvl="1"/>
            <a:r>
              <a:rPr lang="hu-HU" dirty="0" smtClean="0"/>
              <a:t>Python – </a:t>
            </a:r>
            <a:r>
              <a:rPr lang="hu-HU" dirty="0" err="1" smtClean="0"/>
              <a:t>matplotlib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Felvett teljesítmény </a:t>
            </a:r>
            <a:br>
              <a:rPr lang="hu-HU" dirty="0" smtClean="0"/>
            </a:br>
            <a:r>
              <a:rPr lang="hu-HU" dirty="0" smtClean="0"/>
              <a:t>számítása</a:t>
            </a:r>
            <a:endParaRPr lang="hu-HU" dirty="0" smtClean="0"/>
          </a:p>
          <a:p>
            <a:r>
              <a:rPr lang="hu-HU" dirty="0" smtClean="0"/>
              <a:t>Korreláció számítása </a:t>
            </a:r>
            <a:br>
              <a:rPr lang="hu-HU" dirty="0" smtClean="0"/>
            </a:br>
            <a:r>
              <a:rPr lang="hu-HU" dirty="0" smtClean="0"/>
              <a:t>energia és idő </a:t>
            </a:r>
            <a:r>
              <a:rPr lang="hu-HU" dirty="0" smtClean="0"/>
              <a:t>között</a:t>
            </a:r>
          </a:p>
          <a:p>
            <a:r>
              <a:rPr lang="hu-HU" dirty="0" smtClean="0"/>
              <a:t>Egyéb statisztikák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D125B8-E048-4890-A7B2-B854A4DC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1" y="2482216"/>
            <a:ext cx="4557805" cy="38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 - Összefoglalás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G:\OTDK\erlang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3460"/>
            <a:ext cx="9020025" cy="30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szempontok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20299"/>
            <a:ext cx="7886700" cy="5036052"/>
          </a:xfrm>
        </p:spPr>
        <p:txBody>
          <a:bodyPr>
            <a:normAutofit/>
          </a:bodyPr>
          <a:lstStyle/>
          <a:p>
            <a:r>
              <a:rPr lang="hu-HU" dirty="0" smtClean="0"/>
              <a:t>Magasabb rendű függvények</a:t>
            </a:r>
          </a:p>
          <a:p>
            <a:pPr lvl="1"/>
            <a:r>
              <a:rPr lang="hu-HU" dirty="0" smtClean="0"/>
              <a:t>map, </a:t>
            </a:r>
            <a:r>
              <a:rPr lang="hu-HU" dirty="0" err="1" smtClean="0"/>
              <a:t>foldr</a:t>
            </a:r>
            <a:r>
              <a:rPr lang="hu-HU" dirty="0" smtClean="0"/>
              <a:t>, </a:t>
            </a:r>
            <a:r>
              <a:rPr lang="hu-HU" dirty="0" err="1" smtClean="0"/>
              <a:t>foldl</a:t>
            </a:r>
            <a:r>
              <a:rPr lang="hu-HU" dirty="0" smtClean="0"/>
              <a:t>, filter, stb.</a:t>
            </a:r>
          </a:p>
          <a:p>
            <a:r>
              <a:rPr lang="hu-HU" dirty="0" smtClean="0"/>
              <a:t>Különböző adatszerkezetek</a:t>
            </a:r>
          </a:p>
          <a:p>
            <a:pPr lvl="1"/>
            <a:r>
              <a:rPr lang="hu-HU" dirty="0" smtClean="0"/>
              <a:t>Lista</a:t>
            </a:r>
          </a:p>
          <a:p>
            <a:pPr lvl="1"/>
            <a:r>
              <a:rPr lang="hu-HU" dirty="0" smtClean="0"/>
              <a:t>Tömb</a:t>
            </a:r>
          </a:p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(naiv)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  <a:p>
            <a:pPr lvl="1"/>
            <a:r>
              <a:rPr lang="hu-HU" dirty="0" smtClean="0"/>
              <a:t>Folyamatok száma</a:t>
            </a:r>
          </a:p>
          <a:p>
            <a:pPr lvl="1"/>
            <a:r>
              <a:rPr lang="hu-HU" dirty="0" smtClean="0"/>
              <a:t>Üzenetküldés költsége</a:t>
            </a:r>
          </a:p>
          <a:p>
            <a:pPr lvl="1"/>
            <a:r>
              <a:rPr lang="hu-HU" dirty="0" smtClean="0"/>
              <a:t>Magok száma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914400"/>
          </a:xfrm>
        </p:spPr>
        <p:txBody>
          <a:bodyPr>
            <a:normAutofit/>
          </a:bodyPr>
          <a:lstStyle/>
          <a:p>
            <a:r>
              <a:rPr lang="hu-HU" dirty="0" smtClean="0"/>
              <a:t>Mért algoritmusok – N királynő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9734" y="1236077"/>
            <a:ext cx="7886700" cy="4351338"/>
          </a:xfrm>
        </p:spPr>
        <p:txBody>
          <a:bodyPr/>
          <a:lstStyle/>
          <a:p>
            <a:r>
              <a:rPr lang="hu-HU" dirty="0" smtClean="0"/>
              <a:t>5 féle megoldás</a:t>
            </a:r>
          </a:p>
          <a:p>
            <a:pPr lvl="1"/>
            <a:r>
              <a:rPr lang="hu-HU" dirty="0" smtClean="0"/>
              <a:t>Lista</a:t>
            </a:r>
          </a:p>
          <a:p>
            <a:pPr lvl="2"/>
            <a:r>
              <a:rPr lang="hu-HU" dirty="0" smtClean="0"/>
              <a:t>Magasabb rendű függvények megléte vagy eliminálása</a:t>
            </a:r>
          </a:p>
          <a:p>
            <a:pPr lvl="2"/>
            <a:r>
              <a:rPr lang="hu-HU" dirty="0" smtClean="0"/>
              <a:t>Naiv p</a:t>
            </a:r>
            <a:r>
              <a:rPr lang="hu-HU" dirty="0" smtClean="0"/>
              <a:t>árhuzamos </a:t>
            </a:r>
            <a:r>
              <a:rPr lang="hu-HU" dirty="0" smtClean="0"/>
              <a:t>verzió</a:t>
            </a:r>
          </a:p>
          <a:p>
            <a:pPr lvl="1"/>
            <a:r>
              <a:rPr lang="hu-HU" dirty="0" smtClean="0"/>
              <a:t>Tömb</a:t>
            </a:r>
          </a:p>
          <a:p>
            <a:pPr lvl="2"/>
            <a:r>
              <a:rPr lang="hu-HU" dirty="0" smtClean="0"/>
              <a:t>Fix vagy növelhető méret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2738841"/>
            <a:ext cx="4459545" cy="85431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405519"/>
            <a:ext cx="6805247" cy="8845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180604"/>
            <a:ext cx="6805247" cy="7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– N királynő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7000" y="4816317"/>
            <a:ext cx="4854605" cy="1520742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 smtClean="0"/>
              <a:t>Magasabb rendű függvény</a:t>
            </a:r>
            <a:br>
              <a:rPr lang="hu-HU" sz="2400" dirty="0" smtClean="0"/>
            </a:br>
            <a:r>
              <a:rPr lang="hu-HU" sz="2400" dirty="0" smtClean="0"/>
              <a:t>nélkül hatékonyabb</a:t>
            </a:r>
          </a:p>
          <a:p>
            <a:r>
              <a:rPr lang="hu-HU" sz="2400" dirty="0" smtClean="0"/>
              <a:t>Tömbök kevésbé hatékonyak</a:t>
            </a:r>
          </a:p>
          <a:p>
            <a:r>
              <a:rPr lang="hu-HU" sz="2400" dirty="0" smtClean="0"/>
              <a:t>Naiv pá</a:t>
            </a:r>
            <a:r>
              <a:rPr lang="en-US" sz="2400" dirty="0" smtClean="0"/>
              <a:t>r</a:t>
            </a:r>
            <a:r>
              <a:rPr lang="hu-HU" sz="2400" dirty="0" smtClean="0"/>
              <a:t>huzamosítás rossz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5937154" y="1057346"/>
            <a:ext cx="2977513" cy="2286048"/>
            <a:chOff x="5868929" y="966944"/>
            <a:chExt cx="2977513" cy="2286048"/>
          </a:xfrm>
        </p:grpSpPr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5927" y="966944"/>
              <a:ext cx="2700515" cy="2286048"/>
            </a:xfrm>
            <a:prstGeom prst="rect">
              <a:avLst/>
            </a:prstGeom>
          </p:spPr>
        </p:pic>
        <p:sp>
          <p:nvSpPr>
            <p:cNvPr id="12" name="Szövegdoboz 11"/>
            <p:cNvSpPr txBox="1"/>
            <p:nvPr/>
          </p:nvSpPr>
          <p:spPr>
            <a:xfrm rot="16200000">
              <a:off x="5078392" y="1935205"/>
              <a:ext cx="1858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Felvett teljesítmény </a:t>
              </a: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(Watt)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Csoportba foglalás 16"/>
          <p:cNvGrpSpPr/>
          <p:nvPr/>
        </p:nvGrpSpPr>
        <p:grpSpPr>
          <a:xfrm>
            <a:off x="46757" y="1348460"/>
            <a:ext cx="4353700" cy="3324999"/>
            <a:chOff x="46757" y="1348460"/>
            <a:chExt cx="4353700" cy="3324999"/>
          </a:xfrm>
        </p:grpSpPr>
        <p:grpSp>
          <p:nvGrpSpPr>
            <p:cNvPr id="15" name="Csoportba foglalás 14"/>
            <p:cNvGrpSpPr/>
            <p:nvPr/>
          </p:nvGrpSpPr>
          <p:grpSpPr>
            <a:xfrm>
              <a:off x="46757" y="2217199"/>
              <a:ext cx="2919801" cy="2456260"/>
              <a:chOff x="0" y="1988164"/>
              <a:chExt cx="2919801" cy="2456260"/>
            </a:xfrm>
          </p:grpSpPr>
          <p:sp>
            <p:nvSpPr>
              <p:cNvPr id="5" name="Szövegdoboz 4"/>
              <p:cNvSpPr txBox="1"/>
              <p:nvPr/>
            </p:nvSpPr>
            <p:spPr>
              <a:xfrm rot="16200000">
                <a:off x="-473206" y="2461370"/>
                <a:ext cx="1223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Szövegdoboz 5"/>
              <p:cNvSpPr txBox="1"/>
              <p:nvPr/>
            </p:nvSpPr>
            <p:spPr>
              <a:xfrm>
                <a:off x="2181248" y="4167425"/>
                <a:ext cx="738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</a:t>
                </a:r>
                <a:r>
                  <a:rPr lang="hu-HU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érték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757" y="1348460"/>
              <a:ext cx="4076700" cy="3048000"/>
            </a:xfrm>
            <a:prstGeom prst="rect">
              <a:avLst/>
            </a:prstGeom>
          </p:spPr>
        </p:pic>
      </p:grpSp>
      <p:grpSp>
        <p:nvGrpSpPr>
          <p:cNvPr id="19" name="Csoportba foglalás 18"/>
          <p:cNvGrpSpPr/>
          <p:nvPr/>
        </p:nvGrpSpPr>
        <p:grpSpPr>
          <a:xfrm>
            <a:off x="4630389" y="3343394"/>
            <a:ext cx="4477524" cy="3378082"/>
            <a:chOff x="4630389" y="3343394"/>
            <a:chExt cx="4477524" cy="3378082"/>
          </a:xfrm>
        </p:grpSpPr>
        <p:grpSp>
          <p:nvGrpSpPr>
            <p:cNvPr id="13" name="Csoportba foglalás 12"/>
            <p:cNvGrpSpPr/>
            <p:nvPr/>
          </p:nvGrpSpPr>
          <p:grpSpPr>
            <a:xfrm>
              <a:off x="4630389" y="4530601"/>
              <a:ext cx="3164798" cy="2190875"/>
              <a:chOff x="4728504" y="4362224"/>
              <a:chExt cx="3164798" cy="2190875"/>
            </a:xfrm>
          </p:grpSpPr>
          <p:sp>
            <p:nvSpPr>
              <p:cNvPr id="9" name="Szövegdoboz 8"/>
              <p:cNvSpPr txBox="1"/>
              <p:nvPr/>
            </p:nvSpPr>
            <p:spPr>
              <a:xfrm>
                <a:off x="7154749" y="6276100"/>
                <a:ext cx="738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</a:t>
                </a:r>
                <a:r>
                  <a:rPr lang="hu-HU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érték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Szövegdoboz 9"/>
              <p:cNvSpPr txBox="1"/>
              <p:nvPr/>
            </p:nvSpPr>
            <p:spPr>
              <a:xfrm rot="16200000">
                <a:off x="4475710" y="4615018"/>
                <a:ext cx="782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Idő (sec)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388" y="3343394"/>
              <a:ext cx="4200525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8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933</Words>
  <Application>Microsoft Office PowerPoint</Application>
  <PresentationFormat>Diavetítés a képernyőre (4:3 oldalarány)</PresentationFormat>
  <Paragraphs>246</Paragraphs>
  <Slides>26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Office-téma</vt:lpstr>
      <vt:lpstr>Towards green computing in Erlang1</vt:lpstr>
      <vt:lpstr>Bevezetés – Motiváció</vt:lpstr>
      <vt:lpstr>Bevezetés – Eredmények</vt:lpstr>
      <vt:lpstr>Módszertan – Mérés</vt:lpstr>
      <vt:lpstr>Módszertan - Adatfeldolgozás</vt:lpstr>
      <vt:lpstr>Módszertan - Összefoglalás</vt:lpstr>
      <vt:lpstr>Mérési szempontok</vt:lpstr>
      <vt:lpstr>Mért algoritmusok – N királynő</vt:lpstr>
      <vt:lpstr>Eredmények – N királynő</vt:lpstr>
      <vt:lpstr>Mért algoritmusok – Ritka mátrix szorzás</vt:lpstr>
      <vt:lpstr>Eredmények – Ritka mátrix szorzás</vt:lpstr>
      <vt:lpstr>Párhuzamosítási módszerek</vt:lpstr>
      <vt:lpstr>Párhuzamosítási módszerek</vt:lpstr>
      <vt:lpstr>Token Ring</vt:lpstr>
      <vt:lpstr>Összefoglalás</vt:lpstr>
      <vt:lpstr>Konklúzió</vt:lpstr>
      <vt:lpstr>Eredmények</vt:lpstr>
      <vt:lpstr>További eredmények</vt:lpstr>
      <vt:lpstr>Eredmények</vt:lpstr>
      <vt:lpstr>Kérdések</vt:lpstr>
      <vt:lpstr>Kérdések</vt:lpstr>
      <vt:lpstr>Kérdések</vt:lpstr>
      <vt:lpstr>Kérdések</vt:lpstr>
      <vt:lpstr>Kérdések</vt:lpstr>
      <vt:lpstr>Kérdések</vt:lpstr>
      <vt:lpstr>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green computing in Erlang1</dc:title>
  <dc:creator>Geri</dc:creator>
  <cp:lastModifiedBy>Geri</cp:lastModifiedBy>
  <cp:revision>38</cp:revision>
  <dcterms:created xsi:type="dcterms:W3CDTF">2019-04-09T17:36:45Z</dcterms:created>
  <dcterms:modified xsi:type="dcterms:W3CDTF">2019-04-14T18:26:49Z</dcterms:modified>
</cp:coreProperties>
</file>