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70" r:id="rId12"/>
    <p:sldId id="272" r:id="rId13"/>
    <p:sldId id="273" r:id="rId14"/>
    <p:sldId id="275" r:id="rId15"/>
    <p:sldId id="276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35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4FF901B-3568-4CC6-A5F4-21A2DDAC87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761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3515AD0-F683-4176-BA13-993E950CEB8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19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Kép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Kép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2"/>
          <p:cNvSpPr/>
          <p:nvPr/>
        </p:nvSpPr>
        <p:spPr>
          <a:xfrm>
            <a:off x="1053720" y="5085360"/>
            <a:ext cx="25138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Mészáros Áron Attila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Nagy Gergely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4800"/>
          </a:xfrm>
        </p:spPr>
        <p:txBody>
          <a:bodyPr/>
          <a:lstStyle/>
          <a:p>
            <a:pPr algn="ctr"/>
            <a:r>
              <a:rPr lang="en-US" sz="4000" b="1" cap="small" dirty="0" smtClean="0">
                <a:solidFill>
                  <a:schemeClr val="bg1"/>
                </a:solidFill>
              </a:rPr>
              <a:t>Towards green computing in </a:t>
            </a:r>
            <a:r>
              <a:rPr lang="en-US" sz="4000" b="1" cap="small" dirty="0" err="1" smtClean="0">
                <a:solidFill>
                  <a:schemeClr val="bg1"/>
                </a:solidFill>
              </a:rPr>
              <a:t>Erlang</a:t>
            </a:r>
            <a:r>
              <a:rPr lang="hu-HU" sz="2800" b="1" cap="small" baseline="60000" dirty="0" smtClean="0">
                <a:solidFill>
                  <a:schemeClr val="bg1"/>
                </a:solidFill>
              </a:rPr>
              <a:t>1</a:t>
            </a:r>
            <a:endParaRPr lang="en-US" sz="2800" b="1" cap="small" baseline="60000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/>
          </p:nvPr>
        </p:nvSpPr>
        <p:spPr>
          <a:xfrm>
            <a:off x="615280" y="3990268"/>
            <a:ext cx="7913077" cy="1860245"/>
          </a:xfrm>
        </p:spPr>
        <p:txBody>
          <a:bodyPr anchor="t"/>
          <a:lstStyle/>
          <a:p>
            <a:pPr marL="0" indent="0" algn="ctr">
              <a:buNone/>
            </a:pPr>
            <a:r>
              <a:rPr lang="hu-HU" sz="2000" dirty="0" smtClean="0"/>
              <a:t>ELTE IK, Programtervező informatikus </a:t>
            </a:r>
            <a:r>
              <a:rPr lang="hu-HU" sz="2000" dirty="0" err="1" smtClean="0"/>
              <a:t>BSc</a:t>
            </a:r>
            <a:endParaRPr lang="hu-HU" sz="2000" dirty="0"/>
          </a:p>
          <a:p>
            <a:pPr marL="0" indent="0" algn="ctr">
              <a:buNone/>
            </a:pPr>
            <a:endParaRPr lang="hu-HU" sz="2000" dirty="0" smtClean="0"/>
          </a:p>
          <a:p>
            <a:pPr marL="0" indent="0" algn="ctr">
              <a:buNone/>
            </a:pPr>
            <a:r>
              <a:rPr lang="hu-HU" sz="2000" dirty="0" smtClean="0"/>
              <a:t>Tudományos Diákköri Konferencia</a:t>
            </a:r>
          </a:p>
          <a:p>
            <a:pPr marL="0" indent="0" algn="ctr">
              <a:buNone/>
            </a:pPr>
            <a:r>
              <a:rPr lang="hu-HU" sz="2000" dirty="0" smtClean="0"/>
              <a:t>2018. május 10.</a:t>
            </a:r>
          </a:p>
          <a:p>
            <a:pPr marL="0" indent="0" algn="ctr">
              <a:buNone/>
            </a:pPr>
            <a:r>
              <a:rPr lang="hu-HU" sz="2000" dirty="0" smtClean="0"/>
              <a:t>Budapest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82" y="2845302"/>
            <a:ext cx="1115072" cy="1115072"/>
          </a:xfrm>
          <a:prstGeom prst="rect">
            <a:avLst/>
          </a:prstGeom>
        </p:spPr>
      </p:pic>
      <p:sp>
        <p:nvSpPr>
          <p:cNvPr id="7" name="Alcím 2"/>
          <p:cNvSpPr txBox="1">
            <a:spLocks/>
          </p:cNvSpPr>
          <p:nvPr/>
        </p:nvSpPr>
        <p:spPr>
          <a:xfrm>
            <a:off x="615280" y="1666204"/>
            <a:ext cx="7913077" cy="113868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800" cap="small" dirty="0" smtClean="0">
                <a:latin typeface="+mn-lt"/>
              </a:rPr>
              <a:t>Mészáros Áron Attila</a:t>
            </a:r>
          </a:p>
          <a:p>
            <a:pPr algn="ctr"/>
            <a:r>
              <a:rPr lang="hu-HU" sz="2800" cap="small" dirty="0" smtClean="0">
                <a:latin typeface="+mn-lt"/>
              </a:rPr>
              <a:t>Nagy Gergely</a:t>
            </a:r>
          </a:p>
        </p:txBody>
      </p:sp>
      <p:sp>
        <p:nvSpPr>
          <p:cNvPr id="5" name="Téglalap 4"/>
          <p:cNvSpPr/>
          <p:nvPr/>
        </p:nvSpPr>
        <p:spPr>
          <a:xfrm>
            <a:off x="32234" y="6522192"/>
            <a:ext cx="91117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hu-HU" sz="1100" spc="-1" baseline="30000" dirty="0" smtClean="0"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projekt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az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Európai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Unió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támogatásával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az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Európai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Szociális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Alap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 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társfinanszírozásával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valósul</a:t>
            </a:r>
            <a:r>
              <a:rPr lang="hu-HU" sz="1100" spc="-1" dirty="0" smtClean="0">
                <a:uFill>
                  <a:solidFill>
                    <a:srgbClr val="FFFFFF"/>
                  </a:solidFill>
                </a:uFill>
              </a:rPr>
              <a:t>t 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meg (EFOP-3.6.3-VEKOP-16-2017-00002).</a:t>
            </a:r>
            <a:endParaRPr lang="en-US" sz="1200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Hasonló megoldások mint előbb</a:t>
            </a:r>
            <a:endParaRPr lang="hu-HU" dirty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Magasabb rendű függvények tömböknél is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Különböző reprezentáció tömbök és listák esetén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sz="3200" cap="small" dirty="0" smtClean="0">
                <a:solidFill>
                  <a:schemeClr val="bg1"/>
                </a:solidFill>
              </a:rPr>
              <a:t>Mért algoritmusok – Ritka mátrix szorzás</a:t>
            </a:r>
            <a:endParaRPr lang="hu-HU" sz="32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7" y="3288442"/>
            <a:ext cx="5651733" cy="90255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" y="4599393"/>
            <a:ext cx="7410453" cy="18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 rot="16200000">
            <a:off x="-473207" y="263638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Energia (Joule)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450732" y="4834211"/>
            <a:ext cx="113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Mátrix mérete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 rot="16200000">
            <a:off x="4753722" y="2772482"/>
            <a:ext cx="14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Teljesítmény (Watt)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022" y="1283572"/>
            <a:ext cx="3390145" cy="378320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6176"/>
            <a:ext cx="8686800" cy="1144800"/>
          </a:xfrm>
        </p:spPr>
        <p:txBody>
          <a:bodyPr/>
          <a:lstStyle/>
          <a:p>
            <a:r>
              <a:rPr lang="hu-HU" sz="4000" cap="small" dirty="0" smtClean="0">
                <a:solidFill>
                  <a:schemeClr val="bg1"/>
                </a:solidFill>
              </a:rPr>
              <a:t>Eredmények – Ritka mátrix szorzás</a:t>
            </a:r>
            <a:endParaRPr lang="hu-HU" sz="4000" dirty="0"/>
          </a:p>
        </p:txBody>
      </p:sp>
      <p:pic>
        <p:nvPicPr>
          <p:cNvPr id="19" name="Kép 18"/>
          <p:cNvPicPr/>
          <p:nvPr/>
        </p:nvPicPr>
        <p:blipFill rotWithShape="1">
          <a:blip r:embed="rId3"/>
          <a:srcRect l="5861" t="10522" r="8848" b="4924"/>
          <a:stretch/>
        </p:blipFill>
        <p:spPr>
          <a:xfrm>
            <a:off x="276998" y="1283572"/>
            <a:ext cx="5086023" cy="3555128"/>
          </a:xfrm>
          <a:prstGeom prst="rect">
            <a:avLst/>
          </a:prstGeom>
          <a:ln>
            <a:noFill/>
          </a:ln>
        </p:spPr>
      </p:pic>
      <p:sp>
        <p:nvSpPr>
          <p:cNvPr id="20" name="Szöveg helye 3"/>
          <p:cNvSpPr>
            <a:spLocks noGrp="1"/>
          </p:cNvSpPr>
          <p:nvPr>
            <p:ph type="body"/>
          </p:nvPr>
        </p:nvSpPr>
        <p:spPr>
          <a:xfrm>
            <a:off x="531091" y="5111210"/>
            <a:ext cx="8229240" cy="1702098"/>
          </a:xfrm>
        </p:spPr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400" dirty="0" smtClean="0"/>
              <a:t>Magasabb rendű függvény nélkül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listánál javulás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tömbnél romlás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400" dirty="0" smtClean="0"/>
              <a:t>Tömbök nem hatékonyak, ha sok az ismeretlen elem</a:t>
            </a:r>
          </a:p>
        </p:txBody>
      </p:sp>
    </p:spTree>
    <p:extLst>
      <p:ext uri="{BB962C8B-B14F-4D97-AF65-F5344CB8AC3E}">
        <p14:creationId xmlns:p14="http://schemas.microsoft.com/office/powerpoint/2010/main" val="10791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Párhuzamosítási módszerek</a:t>
            </a:r>
            <a:endParaRPr lang="hu-HU" dirty="0"/>
          </a:p>
        </p:txBody>
      </p:sp>
      <p:sp>
        <p:nvSpPr>
          <p:cNvPr id="6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Ritka mátrix szorzás párhuzamosítása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Cél: folyamatok száma hogyan hat az energiára?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hu-HU" dirty="0" smtClean="0"/>
              <a:t> módszer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Ahol map van párhuzamossá tesszük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poolok</a:t>
            </a:r>
            <a:endParaRPr lang="hu-HU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worker</a:t>
            </a:r>
            <a:r>
              <a:rPr lang="hu-HU" dirty="0" smtClean="0"/>
              <a:t>, </a:t>
            </a:r>
            <a:r>
              <a:rPr lang="hu-HU" dirty="0" err="1" smtClean="0"/>
              <a:t>dispatcher</a:t>
            </a:r>
            <a:r>
              <a:rPr lang="hu-HU" dirty="0" smtClean="0"/>
              <a:t>, </a:t>
            </a:r>
            <a:r>
              <a:rPr lang="hu-HU" dirty="0" err="1" smtClean="0"/>
              <a:t>collector</a:t>
            </a:r>
            <a:endParaRPr lang="hu-HU" dirty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Csak a program külső iterációinak párhuzamosítása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Folyamat létrehozások csökkentése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Egy folyamat többet számol</a:t>
            </a:r>
          </a:p>
        </p:txBody>
      </p:sp>
    </p:spTree>
    <p:extLst>
      <p:ext uri="{BB962C8B-B14F-4D97-AF65-F5344CB8AC3E}">
        <p14:creationId xmlns:p14="http://schemas.microsoft.com/office/powerpoint/2010/main" val="3642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3"/>
          <p:cNvSpPr>
            <a:spLocks noGrp="1"/>
          </p:cNvSpPr>
          <p:nvPr>
            <p:ph type="body"/>
          </p:nvPr>
        </p:nvSpPr>
        <p:spPr>
          <a:xfrm>
            <a:off x="5048250" y="1604520"/>
            <a:ext cx="3638190" cy="4703916"/>
          </a:xfrm>
        </p:spPr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Legjobb módszer: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Egyszerre kevés folyamat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Kevés létrehozás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en-US" dirty="0" err="1" smtClean="0"/>
              <a:t>Nagys</a:t>
            </a:r>
            <a:r>
              <a:rPr lang="hu-HU" dirty="0" smtClean="0"/>
              <a:t>ágrendileg a magok számához legyen közel a folyamatok száma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Ha sok a folyamat sok energiát fogyaszt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9236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Párhuzamosítási módszerek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 rotWithShape="1">
          <a:blip r:embed="rId2"/>
          <a:srcRect l="6418" t="10608" r="8542" b="4095"/>
          <a:stretch/>
        </p:blipFill>
        <p:spPr>
          <a:xfrm>
            <a:off x="457200" y="1885125"/>
            <a:ext cx="4591050" cy="3524250"/>
          </a:xfrm>
          <a:prstGeom prst="rect">
            <a:avLst/>
          </a:prstGeom>
          <a:ln>
            <a:noFill/>
          </a:ln>
        </p:spPr>
      </p:pic>
      <p:sp>
        <p:nvSpPr>
          <p:cNvPr id="5" name="Szövegdoboz 4"/>
          <p:cNvSpPr txBox="1"/>
          <p:nvPr/>
        </p:nvSpPr>
        <p:spPr>
          <a:xfrm rot="16200000">
            <a:off x="-293005" y="3331714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Energia (Joule)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2345957" y="5409375"/>
            <a:ext cx="113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Mátrix mérete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3"/>
          <p:cNvSpPr>
            <a:spLocks noGrp="1"/>
          </p:cNvSpPr>
          <p:nvPr>
            <p:ph type="body"/>
          </p:nvPr>
        </p:nvSpPr>
        <p:spPr>
          <a:xfrm>
            <a:off x="457200" y="1418400"/>
            <a:ext cx="8229240" cy="3977280"/>
          </a:xfrm>
        </p:spPr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Üzenetküldés költsége?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Körbe küldjük a folyamatokon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Minimális a többi számítás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endParaRPr lang="hu-HU" dirty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Több üzenet,</a:t>
            </a:r>
            <a:br>
              <a:rPr lang="hu-HU" dirty="0" smtClean="0"/>
            </a:br>
            <a:r>
              <a:rPr lang="hu-HU" dirty="0" smtClean="0"/>
              <a:t>több energia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7116"/>
            <a:ext cx="8229240" cy="1144800"/>
          </a:xfrm>
        </p:spPr>
        <p:txBody>
          <a:bodyPr/>
          <a:lstStyle/>
          <a:p>
            <a:r>
              <a:rPr lang="hu-HU" cap="small" dirty="0" err="1" smtClean="0">
                <a:solidFill>
                  <a:schemeClr val="bg1"/>
                </a:solidFill>
              </a:rPr>
              <a:t>Token</a:t>
            </a:r>
            <a:r>
              <a:rPr lang="hu-HU" cap="small" dirty="0" smtClean="0">
                <a:solidFill>
                  <a:schemeClr val="bg1"/>
                </a:solidFill>
              </a:rPr>
              <a:t> Ring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" t="9853" r="8334" b="4644"/>
          <a:stretch/>
        </p:blipFill>
        <p:spPr>
          <a:xfrm>
            <a:off x="4028895" y="2803464"/>
            <a:ext cx="5010150" cy="375285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 rot="16200000">
            <a:off x="3278690" y="438899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Energia (Joule)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907590" y="6503745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Folyamatok száma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Konklúzió</a:t>
            </a:r>
            <a:endParaRPr lang="hu-HU" dirty="0"/>
          </a:p>
        </p:txBody>
      </p:sp>
      <p:sp>
        <p:nvSpPr>
          <p:cNvPr id="6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Eszköz energia mérésére</a:t>
            </a:r>
            <a:endParaRPr lang="en-US" dirty="0" smtClean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Magasabb </a:t>
            </a:r>
            <a:r>
              <a:rPr lang="hu-HU" dirty="0"/>
              <a:t>rendű függvények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/>
              <a:t>Használatuk </a:t>
            </a:r>
            <a:r>
              <a:rPr lang="hu-HU" dirty="0" smtClean="0"/>
              <a:t>listák esetén növelte </a:t>
            </a:r>
            <a:r>
              <a:rPr lang="hu-HU" dirty="0"/>
              <a:t>az energiafogyasztást, néha jelentősen, néha csak minimális mértékben.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Lista vagy tömb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A listák hatékonyabbnak bizonyultak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Tömböknél nem jó, ha sok definiálatlan elem van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Párhuzamosítás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hu-HU" dirty="0" smtClean="0"/>
              <a:t> párhuzamosítás esetén több energiát fogyaszt, de a folyamatok számának limitálásával nagyobb hatékonyság érhető el</a:t>
            </a:r>
          </a:p>
        </p:txBody>
      </p:sp>
    </p:spTree>
    <p:extLst>
      <p:ext uri="{BB962C8B-B14F-4D97-AF65-F5344CB8AC3E}">
        <p14:creationId xmlns:p14="http://schemas.microsoft.com/office/powerpoint/2010/main" val="101880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195916"/>
          </a:xfrm>
        </p:spPr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Egy folyóiratcikk elbírálás </a:t>
            </a:r>
            <a:r>
              <a:rPr lang="hu-HU" dirty="0" smtClean="0"/>
              <a:t>alatt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Studia</a:t>
            </a:r>
            <a:r>
              <a:rPr lang="en-US" dirty="0"/>
              <a:t> </a:t>
            </a:r>
            <a:r>
              <a:rPr lang="en-US" dirty="0" err="1"/>
              <a:t>Universitatis</a:t>
            </a:r>
            <a:r>
              <a:rPr lang="en-US" dirty="0"/>
              <a:t> </a:t>
            </a:r>
            <a:r>
              <a:rPr lang="en-US" dirty="0" smtClean="0"/>
              <a:t>Babes-</a:t>
            </a:r>
            <a:r>
              <a:rPr lang="en-US" dirty="0" err="1" smtClean="0"/>
              <a:t>Bolyai</a:t>
            </a:r>
            <a:r>
              <a:rPr lang="en-US" dirty="0" smtClean="0"/>
              <a:t>)</a:t>
            </a:r>
            <a:endParaRPr lang="hu-HU" dirty="0" smtClean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Egy konferencia absztrakt elfogadva (</a:t>
            </a:r>
            <a:r>
              <a:rPr lang="hu-HU" dirty="0" err="1" smtClean="0"/>
              <a:t>MaCS</a:t>
            </a:r>
            <a:r>
              <a:rPr lang="hu-HU" dirty="0" smtClean="0"/>
              <a:t>’18)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endParaRPr lang="hu-HU" dirty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További algoritmusok mérése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Párhuzamosítások további vizsgálata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RefactorErl</a:t>
            </a:r>
            <a:endParaRPr lang="hu-HU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Automatizált </a:t>
            </a:r>
            <a:r>
              <a:rPr lang="hu-HU" dirty="0" err="1" smtClean="0"/>
              <a:t>refaktorálás</a:t>
            </a:r>
            <a:r>
              <a:rPr lang="hu-HU" dirty="0" smtClean="0"/>
              <a:t> energiafogyasztás minimalizálása érdekében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Eredmények és tervek a jövőre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55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r>
              <a:rPr lang="hu-HU" cap="small" dirty="0" smtClean="0">
                <a:solidFill>
                  <a:schemeClr val="bg1"/>
                </a:solidFill>
              </a:rPr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11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erlang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91" y="4504089"/>
            <a:ext cx="1227581" cy="10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87" y="3656037"/>
            <a:ext cx="429566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53" y="3595365"/>
            <a:ext cx="604247" cy="60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of Haske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29" y="3735152"/>
            <a:ext cx="459887" cy="3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Környezettudatosság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Energiafogyasztás minimalizálása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Számítógépes eszközöknél is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>
                <a:latin typeface="+mn-lt"/>
              </a:rPr>
              <a:t>Green</a:t>
            </a:r>
            <a:r>
              <a:rPr lang="hu-HU" dirty="0" smtClean="0">
                <a:latin typeface="+mn-lt"/>
              </a:rPr>
              <a:t> </a:t>
            </a:r>
            <a:r>
              <a:rPr lang="hu-HU" dirty="0" err="1" smtClean="0">
                <a:latin typeface="+mn-lt"/>
              </a:rPr>
              <a:t>computing</a:t>
            </a:r>
            <a:endParaRPr lang="hu-HU" dirty="0" smtClean="0">
              <a:latin typeface="+mn-lt"/>
            </a:endParaRP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Miért </a:t>
            </a:r>
            <a:r>
              <a:rPr lang="hu-HU" dirty="0" err="1" smtClean="0">
                <a:latin typeface="+mn-lt"/>
              </a:rPr>
              <a:t>Erlang</a:t>
            </a:r>
            <a:r>
              <a:rPr lang="hu-HU" dirty="0" smtClean="0">
                <a:latin typeface="+mn-lt"/>
              </a:rPr>
              <a:t>?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Népszerűbb nyelvek – sok kutatás</a:t>
            </a:r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C++, Java, </a:t>
            </a:r>
            <a:r>
              <a:rPr lang="hu-HU" dirty="0" err="1" smtClean="0">
                <a:latin typeface="+mn-lt"/>
              </a:rPr>
              <a:t>Haskell</a:t>
            </a:r>
            <a:endParaRPr lang="hu-HU" dirty="0" smtClean="0">
              <a:latin typeface="+mn-lt"/>
            </a:endParaRP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>
                <a:latin typeface="+mn-lt"/>
              </a:rPr>
              <a:t>Erlang</a:t>
            </a:r>
            <a:endParaRPr lang="hu-HU" dirty="0" smtClean="0">
              <a:latin typeface="+mn-lt"/>
            </a:endParaRPr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Széleskörűen használt, iparban</a:t>
            </a:r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Még nem volt ilyen kutatás</a:t>
            </a:r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457200" y="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cap="small" dirty="0" smtClean="0">
                <a:solidFill>
                  <a:schemeClr val="bg1"/>
                </a:solidFill>
              </a:rPr>
              <a:t>Bevezetés – Motiváció</a:t>
            </a:r>
            <a:endParaRPr lang="hu-HU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Bevezetés</a:t>
            </a:r>
            <a:r>
              <a:rPr lang="hu-HU" cap="small" dirty="0">
                <a:solidFill>
                  <a:schemeClr val="bg1"/>
                </a:solidFill>
              </a:rPr>
              <a:t> </a:t>
            </a:r>
            <a:r>
              <a:rPr lang="hu-HU" cap="small" dirty="0" smtClean="0">
                <a:solidFill>
                  <a:schemeClr val="bg1"/>
                </a:solidFill>
              </a:rPr>
              <a:t>– Eredmények</a:t>
            </a:r>
            <a:endParaRPr lang="hu-HU" cap="small" dirty="0">
              <a:solidFill>
                <a:schemeClr val="bg1"/>
              </a:solidFill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Eszköz energiafogyasztás mérésére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RAPL, </a:t>
            </a:r>
            <a:r>
              <a:rPr lang="hu-HU" dirty="0" err="1" smtClean="0"/>
              <a:t>rapl-read.c</a:t>
            </a:r>
            <a:endParaRPr lang="hu-HU" dirty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Erlang</a:t>
            </a:r>
            <a:r>
              <a:rPr lang="hu-HU" dirty="0" smtClean="0"/>
              <a:t> keretrendszer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Python megjelenítő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Magasabb rendű függvények hatása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Lista vagy tömb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Párhuzamosítás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pool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805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/>
          </p:nvPr>
        </p:nvSpPr>
        <p:spPr>
          <a:xfrm>
            <a:off x="457200" y="1300056"/>
            <a:ext cx="8229240" cy="3977280"/>
          </a:xfrm>
        </p:spPr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400" dirty="0" err="1" smtClean="0"/>
              <a:t>Running</a:t>
            </a:r>
            <a:r>
              <a:rPr lang="hu-HU" sz="2400" dirty="0" smtClean="0"/>
              <a:t> </a:t>
            </a:r>
            <a:r>
              <a:rPr lang="hu-HU" sz="2400" dirty="0" err="1" smtClean="0"/>
              <a:t>Average</a:t>
            </a:r>
            <a:r>
              <a:rPr lang="hu-HU" sz="2400" dirty="0" smtClean="0"/>
              <a:t> </a:t>
            </a:r>
            <a:br>
              <a:rPr lang="hu-HU" sz="2400" dirty="0" smtClean="0"/>
            </a:br>
            <a:r>
              <a:rPr lang="hu-HU" sz="2400" dirty="0" err="1" smtClean="0"/>
              <a:t>Power</a:t>
            </a:r>
            <a:r>
              <a:rPr lang="hu-HU" sz="2400" dirty="0" smtClean="0"/>
              <a:t> Limit (RAPL)</a:t>
            </a:r>
            <a:endParaRPr lang="hu-HU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Intel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rapl-read.c</a:t>
            </a:r>
            <a:endParaRPr lang="hu-HU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MSR, </a:t>
            </a:r>
            <a:r>
              <a:rPr lang="hu-HU" dirty="0" err="1" smtClean="0"/>
              <a:t>perf</a:t>
            </a:r>
            <a:r>
              <a:rPr lang="hu-HU" dirty="0" smtClean="0"/>
              <a:t>_</a:t>
            </a:r>
            <a:r>
              <a:rPr lang="hu-HU" dirty="0" err="1" smtClean="0"/>
              <a:t>event</a:t>
            </a:r>
            <a:r>
              <a:rPr lang="hu-HU" dirty="0" smtClean="0"/>
              <a:t>, </a:t>
            </a:r>
            <a:r>
              <a:rPr lang="hu-HU" dirty="0" err="1" smtClean="0"/>
              <a:t>sysfs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módszerek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4 </a:t>
            </a:r>
            <a:r>
              <a:rPr lang="hu-HU" dirty="0" err="1" smtClean="0"/>
              <a:t>domain</a:t>
            </a:r>
            <a:endParaRPr lang="hu-HU" dirty="0" smtClean="0"/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1800" dirty="0" smtClean="0"/>
              <a:t>PKG –  </a:t>
            </a:r>
            <a:r>
              <a:rPr lang="hu-HU" sz="1800" dirty="0" err="1" smtClean="0"/>
              <a:t>package</a:t>
            </a:r>
            <a:endParaRPr lang="hu-HU" sz="1800" dirty="0" smtClean="0"/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1800" dirty="0" smtClean="0"/>
              <a:t>PP0 – </a:t>
            </a:r>
            <a:r>
              <a:rPr lang="hu-HU" sz="1800" dirty="0" err="1" smtClean="0"/>
              <a:t>core</a:t>
            </a:r>
            <a:endParaRPr lang="hu-HU" sz="1800" dirty="0" smtClean="0"/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1800" dirty="0" smtClean="0"/>
              <a:t>PP1 </a:t>
            </a:r>
            <a:r>
              <a:rPr lang="hu-HU" sz="1800" dirty="0"/>
              <a:t>– </a:t>
            </a:r>
            <a:r>
              <a:rPr lang="hu-HU" sz="1800" dirty="0" err="1" smtClean="0"/>
              <a:t>uncore</a:t>
            </a:r>
            <a:endParaRPr lang="hu-HU" sz="1800" dirty="0" smtClean="0"/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1800" dirty="0" smtClean="0"/>
              <a:t>DRAM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400" dirty="0" err="1" smtClean="0"/>
              <a:t>Erlang</a:t>
            </a:r>
            <a:r>
              <a:rPr lang="hu-HU" sz="2400" dirty="0" smtClean="0"/>
              <a:t> keretrendszer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Kommunikáció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Mérni kívánt függvény futtatása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Mérési eredmények összegyűjtése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Módszertan </a:t>
            </a:r>
            <a:r>
              <a:rPr lang="hu-HU" dirty="0" smtClean="0">
                <a:solidFill>
                  <a:schemeClr val="bg1"/>
                </a:solidFill>
              </a:rPr>
              <a:t>–</a:t>
            </a:r>
            <a:r>
              <a:rPr lang="hu-HU" cap="small" dirty="0" smtClean="0">
                <a:solidFill>
                  <a:schemeClr val="bg1"/>
                </a:solidFill>
              </a:rPr>
              <a:t> Mérés</a:t>
            </a:r>
            <a:endParaRPr lang="hu-HU" dirty="0"/>
          </a:p>
        </p:txBody>
      </p:sp>
      <p:pic>
        <p:nvPicPr>
          <p:cNvPr id="5" name="Tartalom helye 6"/>
          <p:cNvPicPr/>
          <p:nvPr/>
        </p:nvPicPr>
        <p:blipFill>
          <a:blip r:embed="rId2"/>
          <a:srcRect l="22329" t="7720" r="26974" b="4630"/>
          <a:stretch/>
        </p:blipFill>
        <p:spPr>
          <a:xfrm>
            <a:off x="4649760" y="1300056"/>
            <a:ext cx="4494240" cy="4369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3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Módszertan </a:t>
            </a:r>
            <a:r>
              <a:rPr lang="hu-HU" dirty="0" smtClean="0">
                <a:solidFill>
                  <a:schemeClr val="bg1"/>
                </a:solidFill>
              </a:rPr>
              <a:t>–</a:t>
            </a:r>
            <a:r>
              <a:rPr lang="hu-HU" cap="small" dirty="0" smtClean="0">
                <a:solidFill>
                  <a:schemeClr val="bg1"/>
                </a:solidFill>
              </a:rPr>
              <a:t> Adatfeldolgozás</a:t>
            </a:r>
            <a:endParaRPr lang="hu-HU" dirty="0"/>
          </a:p>
        </p:txBody>
      </p:sp>
      <p:sp>
        <p:nvSpPr>
          <p:cNvPr id="6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Mérési módszertan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10 db mérés </a:t>
            </a:r>
            <a:r>
              <a:rPr lang="hu-HU" dirty="0"/>
              <a:t>–</a:t>
            </a:r>
            <a:r>
              <a:rPr lang="hu-HU" dirty="0" smtClean="0"/>
              <a:t> átlagolás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Minimális és maximális értékek eldobása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Futási idő mérése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Vizualizáció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Python – </a:t>
            </a:r>
            <a:r>
              <a:rPr lang="hu-HU" dirty="0" err="1" smtClean="0"/>
              <a:t>matplotlib</a:t>
            </a:r>
            <a:endParaRPr lang="hu-HU" dirty="0" smtClean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Teljesítmény </a:t>
            </a:r>
            <a:br>
              <a:rPr lang="hu-HU" dirty="0" smtClean="0"/>
            </a:br>
            <a:r>
              <a:rPr lang="hu-HU" dirty="0" smtClean="0"/>
              <a:t>számítása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Korreláció számítása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energia és idő között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6D125B8-E048-4890-A7B2-B854A4DC2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93" y="2791394"/>
            <a:ext cx="4784241" cy="40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Módszertan </a:t>
            </a:r>
            <a:r>
              <a:rPr lang="hu-HU" dirty="0" smtClean="0">
                <a:solidFill>
                  <a:schemeClr val="bg1"/>
                </a:solidFill>
              </a:rPr>
              <a:t>–</a:t>
            </a:r>
            <a:r>
              <a:rPr lang="hu-HU" cap="small" dirty="0" smtClean="0">
                <a:solidFill>
                  <a:schemeClr val="bg1"/>
                </a:solidFill>
              </a:rPr>
              <a:t> Összefoglalás</a:t>
            </a: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D723288-0846-4E5F-8D3A-2263DAEE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773"/>
            <a:ext cx="9005027" cy="45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Magasabb rendű függvények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map, </a:t>
            </a:r>
            <a:r>
              <a:rPr lang="hu-HU" dirty="0" err="1" smtClean="0"/>
              <a:t>foldr</a:t>
            </a:r>
            <a:r>
              <a:rPr lang="hu-HU" dirty="0" smtClean="0"/>
              <a:t>, </a:t>
            </a:r>
            <a:r>
              <a:rPr lang="hu-HU" dirty="0" err="1" smtClean="0"/>
              <a:t>foldl</a:t>
            </a:r>
            <a:r>
              <a:rPr lang="hu-HU" dirty="0" smtClean="0"/>
              <a:t>, filter stb.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Különböző adatszerkezetek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Lista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Tömb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Párhuzamosítás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endParaRPr lang="hu-HU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pool</a:t>
            </a:r>
            <a:endParaRPr lang="hu-HU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Folyamatok száma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Üzenetküldés költsége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Magok száma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Mérési szempontok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67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199" y="0"/>
            <a:ext cx="868680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Mért algoritmusok – N királynő</a:t>
            </a:r>
            <a:endParaRPr lang="hu-HU" dirty="0"/>
          </a:p>
        </p:txBody>
      </p:sp>
      <p:sp>
        <p:nvSpPr>
          <p:cNvPr id="6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5 féle megoldás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Lista</a:t>
            </a:r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Magasabb rendű függvények megléte vagy eliminálása</a:t>
            </a:r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Párhuzamos verzió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Tömb</a:t>
            </a:r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Fix vagy növelhető méret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20" y="2738841"/>
            <a:ext cx="4459545" cy="85431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405519"/>
            <a:ext cx="6805247" cy="88455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180604"/>
            <a:ext cx="6805247" cy="7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 rot="16200000">
            <a:off x="-473207" y="263638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Energia (Joule)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181247" y="4342443"/>
            <a:ext cx="738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hu-H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érték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326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Eredmények – N királynő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90" y="1222083"/>
            <a:ext cx="2700515" cy="2286048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 rot="16200000">
            <a:off x="5283690" y="2190344"/>
            <a:ext cx="14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Teljesítmény (Watt)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1" t="9936" r="8423" b="4727"/>
          <a:stretch/>
        </p:blipFill>
        <p:spPr>
          <a:xfrm>
            <a:off x="276999" y="1301214"/>
            <a:ext cx="4076389" cy="3041229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9902" r="8835" b="5563"/>
          <a:stretch/>
        </p:blipFill>
        <p:spPr>
          <a:xfrm>
            <a:off x="4667827" y="3508131"/>
            <a:ext cx="4202678" cy="3100577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6888062" y="6581001"/>
            <a:ext cx="738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hu-H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érték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 rot="16200000">
            <a:off x="4209023" y="4919919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Idő (sec)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Szöveg helye 3"/>
          <p:cNvSpPr>
            <a:spLocks noGrp="1"/>
          </p:cNvSpPr>
          <p:nvPr>
            <p:ph type="body"/>
          </p:nvPr>
        </p:nvSpPr>
        <p:spPr>
          <a:xfrm>
            <a:off x="624196" y="4667124"/>
            <a:ext cx="3729192" cy="3977280"/>
          </a:xfrm>
        </p:spPr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000" dirty="0" smtClean="0"/>
              <a:t>Magasabb rendű függvény nélkül jobb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000" dirty="0" smtClean="0"/>
              <a:t>Tömbök rosszabbak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000" dirty="0" err="1" smtClean="0"/>
              <a:t>Brute</a:t>
            </a:r>
            <a:r>
              <a:rPr lang="hu-HU" sz="2000" dirty="0" smtClean="0"/>
              <a:t> </a:t>
            </a:r>
            <a:r>
              <a:rPr lang="hu-HU" sz="2000" dirty="0" err="1" smtClean="0"/>
              <a:t>force</a:t>
            </a:r>
            <a:r>
              <a:rPr lang="hu-HU" sz="2000" dirty="0" smtClean="0"/>
              <a:t> párhuzamos rossz</a:t>
            </a:r>
          </a:p>
        </p:txBody>
      </p:sp>
    </p:spTree>
    <p:extLst>
      <p:ext uri="{BB962C8B-B14F-4D97-AF65-F5344CB8AC3E}">
        <p14:creationId xmlns:p14="http://schemas.microsoft.com/office/powerpoint/2010/main" val="21806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3318</TotalTime>
  <Words>434</Words>
  <Application>Microsoft Office PowerPoint</Application>
  <PresentationFormat>Diavetítés a képernyőre (4:3 oldalarány)</PresentationFormat>
  <Paragraphs>140</Paragraphs>
  <Slides>17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4" baseType="lpstr">
      <vt:lpstr>Arial</vt:lpstr>
      <vt:lpstr>DejaVu Sans</vt:lpstr>
      <vt:lpstr>Symbol</vt:lpstr>
      <vt:lpstr>Times New Roman</vt:lpstr>
      <vt:lpstr>Wingdings</vt:lpstr>
      <vt:lpstr>Wingdings 3</vt:lpstr>
      <vt:lpstr>Office Theme</vt:lpstr>
      <vt:lpstr>Towards green computing in Erlang1</vt:lpstr>
      <vt:lpstr>PowerPoint-bemutató</vt:lpstr>
      <vt:lpstr>Bevezetés – Eredmények</vt:lpstr>
      <vt:lpstr>Módszertan – Mérés</vt:lpstr>
      <vt:lpstr>Módszertan – Adatfeldolgozás</vt:lpstr>
      <vt:lpstr>Módszertan – Összefoglalás</vt:lpstr>
      <vt:lpstr>Mérési szempontok</vt:lpstr>
      <vt:lpstr>Mért algoritmusok – N királynő</vt:lpstr>
      <vt:lpstr>Eredmények – N királynő</vt:lpstr>
      <vt:lpstr>Mért algoritmusok – Ritka mátrix szorzás</vt:lpstr>
      <vt:lpstr>Eredmények – Ritka mátrix szorzás</vt:lpstr>
      <vt:lpstr>Párhuzamosítási módszerek</vt:lpstr>
      <vt:lpstr>Párhuzamosítási módszerek</vt:lpstr>
      <vt:lpstr>Token Ring</vt:lpstr>
      <vt:lpstr>Konklúzió</vt:lpstr>
      <vt:lpstr>Eredmények és tervek a jövőre</vt:lpstr>
      <vt:lpstr>KÖSZÖNJÜK A FIGYELMET!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green computing in Erlang</dc:title>
  <dc:subject/>
  <dc:creator>Ádám Novák</dc:creator>
  <dc:description/>
  <cp:lastModifiedBy>Geri</cp:lastModifiedBy>
  <cp:revision>94</cp:revision>
  <dcterms:created xsi:type="dcterms:W3CDTF">2014-03-03T11:13:53Z</dcterms:created>
  <dcterms:modified xsi:type="dcterms:W3CDTF">2018-05-10T07:53:48Z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novak.adam@gmail.com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Diavetítés a képernyőre (4:3 oldalarány)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