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70" r:id="rId20"/>
    <p:sldId id="299" r:id="rId21"/>
    <p:sldId id="281" r:id="rId22"/>
    <p:sldId id="274" r:id="rId23"/>
    <p:sldId id="275" r:id="rId24"/>
    <p:sldId id="276" r:id="rId25"/>
    <p:sldId id="277" r:id="rId26"/>
    <p:sldId id="279" r:id="rId27"/>
    <p:sldId id="280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427" autoAdjust="0"/>
  </p:normalViewPr>
  <p:slideViewPr>
    <p:cSldViewPr snapToGrid="0">
      <p:cViewPr varScale="1">
        <p:scale>
          <a:sx n="85" d="100"/>
          <a:sy n="85" d="100"/>
        </p:scale>
        <p:origin x="140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81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FCE78-C722-4483-A06A-1677D20995DD}" type="datetimeFigureOut">
              <a:rPr lang="en-US" smtClean="0"/>
              <a:t>2019-05-21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FF06-9C18-4250-9454-8C6819C2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6602F-5A45-4C7D-B4DE-008AC3BB70BB}" type="datetimeFigureOut">
              <a:rPr lang="en-US" smtClean="0"/>
              <a:t>2019-05-21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E31E-5494-4C49-B0C4-8B63A508F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E31E-5494-4C49-B0C4-8B63A508F0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E31E-5494-4C49-B0C4-8B63A508F0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E31E-5494-4C49-B0C4-8B63A508F0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E31E-5494-4C49-B0C4-8B63A508F0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r>
              <a:rPr lang="hu-HU" dirty="0" smtClean="0"/>
              <a:t>Bevezetés – Módszer – Mérések – Eredmények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fld id="{4B8EDFBE-F5A7-47ED-9B0A-7E1BCE861C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8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DFBE-F5A7-47ED-9B0A-7E1BCE861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6035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k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1808"/>
            <a:ext cx="987425" cy="5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263391"/>
            <a:ext cx="9144000" cy="627529"/>
          </a:xfrm>
        </p:spPr>
        <p:txBody>
          <a:bodyPr>
            <a:noAutofit/>
          </a:bodyPr>
          <a:lstStyle/>
          <a:p>
            <a:r>
              <a:rPr lang="hu-HU" sz="4800" b="1" dirty="0" smtClean="0"/>
              <a:t>GreenErl</a:t>
            </a:r>
            <a:r>
              <a:rPr lang="hu-HU" sz="3600" b="1" baseline="60000" dirty="0" smtClean="0"/>
              <a:t>1</a:t>
            </a:r>
            <a:endParaRPr lang="en-US" sz="3600" b="1" baseline="60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4832072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ELTE IK, Programtervező informatikus </a:t>
            </a:r>
            <a:r>
              <a:rPr lang="hu-HU" dirty="0" err="1"/>
              <a:t>BSc</a:t>
            </a:r>
            <a:endParaRPr lang="hu-HU" dirty="0"/>
          </a:p>
          <a:p>
            <a:endParaRPr lang="hu-HU" sz="1400" dirty="0"/>
          </a:p>
          <a:p>
            <a:r>
              <a:rPr lang="hu-HU" dirty="0" smtClean="0"/>
              <a:t>Tudományos </a:t>
            </a:r>
            <a:r>
              <a:rPr lang="hu-HU" dirty="0"/>
              <a:t>Diákköri Konferencia</a:t>
            </a:r>
          </a:p>
          <a:p>
            <a:r>
              <a:rPr lang="hu-HU" dirty="0" smtClean="0"/>
              <a:t>201</a:t>
            </a:r>
            <a:r>
              <a:rPr lang="en-US" dirty="0" smtClean="0"/>
              <a:t>9</a:t>
            </a:r>
            <a:r>
              <a:rPr lang="hu-HU" dirty="0" smtClean="0"/>
              <a:t>. május 23.</a:t>
            </a:r>
            <a:endParaRPr lang="hu-HU" dirty="0"/>
          </a:p>
          <a:p>
            <a:r>
              <a:rPr lang="hu-HU" dirty="0"/>
              <a:t>Budapest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64" y="3682642"/>
            <a:ext cx="1115072" cy="1115072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631578" y="2695007"/>
            <a:ext cx="7913077" cy="113868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Mészáros Áron Attila</a:t>
            </a:r>
          </a:p>
          <a:p>
            <a:pPr algn="ctr"/>
            <a:r>
              <a:rPr lang="hu-HU" sz="2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Nagy Gergely</a:t>
            </a:r>
          </a:p>
        </p:txBody>
      </p:sp>
      <p:sp>
        <p:nvSpPr>
          <p:cNvPr id="6" name="Téglalap 5"/>
          <p:cNvSpPr/>
          <p:nvPr/>
        </p:nvSpPr>
        <p:spPr>
          <a:xfrm>
            <a:off x="897777" y="6501650"/>
            <a:ext cx="81565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100" spc="-1" baseline="30000" dirty="0"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hu-HU" sz="1100" spc="-1" dirty="0">
                <a:uFill>
                  <a:solidFill>
                    <a:srgbClr val="FFFFFF"/>
                  </a:solidFill>
                </a:uFill>
              </a:rPr>
              <a:t>AZ EMBERI ERŐFORRÁSOK MINISZTÉRIUMA </a:t>
            </a:r>
            <a:r>
              <a:rPr lang="hu-HU" sz="1100" spc="-1" dirty="0" smtClean="0">
                <a:uFill>
                  <a:solidFill>
                    <a:srgbClr val="FFFFFF"/>
                  </a:solidFill>
                </a:uFill>
              </a:rPr>
              <a:t>ÚNKP-18-1 </a:t>
            </a:r>
            <a:r>
              <a:rPr lang="hu-HU" sz="1100" spc="-1" dirty="0">
                <a:uFill>
                  <a:solidFill>
                    <a:srgbClr val="FFFFFF"/>
                  </a:solidFill>
                </a:uFill>
              </a:rPr>
              <a:t>KÓDSZÁMÚ ÚJ NEMZETI KIVÁLÓSÁG PROGRAMJÁNAK TÁMOGATÁSÁVAL KÉSZÜLT</a:t>
            </a:r>
            <a:endParaRPr lang="en-US" sz="120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0" y="1140810"/>
            <a:ext cx="9144000" cy="1437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rgbClr val="006035"/>
                </a:solidFill>
              </a:rPr>
              <a:t>Measuring the energy consumption </a:t>
            </a:r>
            <a:r>
              <a:rPr lang="hu-HU" sz="3200" dirty="0" smtClean="0">
                <a:solidFill>
                  <a:srgbClr val="006035"/>
                </a:solidFill>
              </a:rPr>
              <a:t/>
            </a:r>
            <a:br>
              <a:rPr lang="hu-HU" sz="3200" dirty="0" smtClean="0">
                <a:solidFill>
                  <a:srgbClr val="006035"/>
                </a:solidFill>
              </a:rPr>
            </a:br>
            <a:r>
              <a:rPr lang="en-US" sz="3200" dirty="0" smtClean="0">
                <a:solidFill>
                  <a:srgbClr val="006035"/>
                </a:solidFill>
              </a:rPr>
              <a:t>of </a:t>
            </a:r>
            <a:r>
              <a:rPr lang="en-US" sz="3200" dirty="0" err="1">
                <a:solidFill>
                  <a:srgbClr val="006035"/>
                </a:solidFill>
              </a:rPr>
              <a:t>Erlang</a:t>
            </a:r>
            <a:r>
              <a:rPr lang="en-US" sz="3200" dirty="0">
                <a:solidFill>
                  <a:srgbClr val="006035"/>
                </a:solidFill>
              </a:rPr>
              <a:t> programs </a:t>
            </a:r>
            <a:r>
              <a:rPr lang="hu-HU" sz="3200" dirty="0" smtClean="0">
                <a:solidFill>
                  <a:srgbClr val="006035"/>
                </a:solidFill>
              </a:rPr>
              <a:t/>
            </a:r>
            <a:br>
              <a:rPr lang="hu-HU" sz="3200" dirty="0" smtClean="0">
                <a:solidFill>
                  <a:srgbClr val="006035"/>
                </a:solidFill>
              </a:rPr>
            </a:br>
            <a:r>
              <a:rPr lang="en-US" sz="3200" dirty="0" smtClean="0">
                <a:solidFill>
                  <a:srgbClr val="006035"/>
                </a:solidFill>
              </a:rPr>
              <a:t>and </a:t>
            </a:r>
            <a:r>
              <a:rPr lang="en-US" sz="3200" dirty="0">
                <a:solidFill>
                  <a:srgbClr val="006035"/>
                </a:solidFill>
              </a:rPr>
              <a:t>energy conscious </a:t>
            </a:r>
            <a:r>
              <a:rPr lang="en-US" sz="3200" dirty="0" err="1">
                <a:solidFill>
                  <a:srgbClr val="006035"/>
                </a:solidFill>
              </a:rPr>
              <a:t>refactorings</a:t>
            </a:r>
            <a:endParaRPr lang="en-US" sz="20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8210550" cy="9144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Magasabb rendű függvények - mérés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628650" y="5504093"/>
            <a:ext cx="7886700" cy="1217383"/>
          </a:xfrm>
        </p:spPr>
        <p:txBody>
          <a:bodyPr/>
          <a:lstStyle/>
          <a:p>
            <a:r>
              <a:rPr lang="hu-HU" dirty="0" smtClean="0"/>
              <a:t>Érdemes eliminálni a magasabb rendű függvényeket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473437" y="1093788"/>
            <a:ext cx="5833164" cy="4455726"/>
            <a:chOff x="290096" y="1337263"/>
            <a:chExt cx="5833164" cy="4455726"/>
          </a:xfrm>
        </p:grpSpPr>
        <p:pic>
          <p:nvPicPr>
            <p:cNvPr id="7" name="Tartalom hely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7" t="10384" r="8275" b="898"/>
            <a:stretch/>
          </p:blipFill>
          <p:spPr>
            <a:xfrm>
              <a:off x="628650" y="1337263"/>
              <a:ext cx="5494610" cy="4410306"/>
            </a:xfrm>
            <a:prstGeom prst="rect">
              <a:avLst/>
            </a:prstGeom>
          </p:spPr>
        </p:pic>
        <p:sp>
          <p:nvSpPr>
            <p:cNvPr id="8" name="Szövegdoboz 7"/>
            <p:cNvSpPr txBox="1"/>
            <p:nvPr/>
          </p:nvSpPr>
          <p:spPr>
            <a:xfrm>
              <a:off x="2869803" y="5454435"/>
              <a:ext cx="1244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Lista hossza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Szövegdoboz 8"/>
            <p:cNvSpPr txBox="1"/>
            <p:nvPr/>
          </p:nvSpPr>
          <p:spPr>
            <a:xfrm rot="16200000">
              <a:off x="-244698" y="2738799"/>
              <a:ext cx="1408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Energia (Joule)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6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14400"/>
          </a:xfrm>
        </p:spPr>
        <p:txBody>
          <a:bodyPr>
            <a:normAutofit/>
          </a:bodyPr>
          <a:lstStyle/>
          <a:p>
            <a:r>
              <a:rPr lang="hu-HU" sz="3400" dirty="0" smtClean="0"/>
              <a:t>Magasabb rendű függvények - </a:t>
            </a:r>
            <a:r>
              <a:rPr lang="hu-HU" sz="3400" dirty="0" err="1" smtClean="0"/>
              <a:t>refaktoring</a:t>
            </a:r>
            <a:endParaRPr lang="en-US" sz="3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9454" y="1212434"/>
            <a:ext cx="7886700" cy="4351338"/>
          </a:xfrm>
        </p:spPr>
        <p:txBody>
          <a:bodyPr/>
          <a:lstStyle/>
          <a:p>
            <a:r>
              <a:rPr lang="hu-HU" dirty="0" smtClean="0"/>
              <a:t>map és filter eliminálása </a:t>
            </a:r>
            <a:br>
              <a:rPr lang="hu-HU" dirty="0" smtClean="0"/>
            </a:br>
            <a:r>
              <a:rPr lang="hu-HU" dirty="0" smtClean="0"/>
              <a:t>listagenerátor vagy rekurzió segítségével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1717300" y="2370138"/>
            <a:ext cx="5709398" cy="4351338"/>
            <a:chOff x="628649" y="2210127"/>
            <a:chExt cx="5709398" cy="4351338"/>
          </a:xfrm>
        </p:grpSpPr>
        <p:pic>
          <p:nvPicPr>
            <p:cNvPr id="5" name="Kép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5" t="10388" r="8022" b="2166"/>
            <a:stretch/>
          </p:blipFill>
          <p:spPr>
            <a:xfrm>
              <a:off x="950258" y="2210127"/>
              <a:ext cx="5387789" cy="4190503"/>
            </a:xfrm>
            <a:prstGeom prst="rect">
              <a:avLst/>
            </a:prstGeom>
          </p:spPr>
        </p:pic>
        <p:sp>
          <p:nvSpPr>
            <p:cNvPr id="6" name="Szövegdoboz 5"/>
            <p:cNvSpPr txBox="1"/>
            <p:nvPr/>
          </p:nvSpPr>
          <p:spPr>
            <a:xfrm>
              <a:off x="2876662" y="6222911"/>
              <a:ext cx="1244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Lista hossza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Szövegdoboz 6"/>
            <p:cNvSpPr txBox="1"/>
            <p:nvPr/>
          </p:nvSpPr>
          <p:spPr>
            <a:xfrm rot="16200000">
              <a:off x="93855" y="3676552"/>
              <a:ext cx="1408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Energia (Joule)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8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hu-HU" dirty="0" err="1" smtClean="0"/>
              <a:t>árhuzamos</a:t>
            </a:r>
            <a:r>
              <a:rPr lang="hu-HU" dirty="0" smtClean="0"/>
              <a:t> nyelvi elemek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24187"/>
            <a:ext cx="7886700" cy="5194114"/>
          </a:xfrm>
        </p:spPr>
        <p:txBody>
          <a:bodyPr>
            <a:normAutofit/>
          </a:bodyPr>
          <a:lstStyle/>
          <a:p>
            <a:r>
              <a:rPr lang="hu-HU" u="sng" dirty="0" smtClean="0"/>
              <a:t>Adatszerkezetek küldése</a:t>
            </a:r>
          </a:p>
          <a:p>
            <a:pPr lvl="1"/>
            <a:r>
              <a:rPr lang="hu-HU" dirty="0" smtClean="0"/>
              <a:t>Lista, map, </a:t>
            </a:r>
            <a:r>
              <a:rPr lang="hu-HU" dirty="0" err="1" smtClean="0"/>
              <a:t>dictionary</a:t>
            </a:r>
            <a:endParaRPr lang="hu-HU" dirty="0" smtClean="0"/>
          </a:p>
          <a:p>
            <a:r>
              <a:rPr lang="hu-HU" u="sng" dirty="0" smtClean="0"/>
              <a:t>Darabokban küldés</a:t>
            </a:r>
          </a:p>
          <a:p>
            <a:pPr lvl="1"/>
            <a:r>
              <a:rPr lang="hu-HU" dirty="0" smtClean="0"/>
              <a:t>Szeletek mérete 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en-US" dirty="0" smtClean="0"/>
              <a:t>2, </a:t>
            </a:r>
            <a:r>
              <a:rPr lang="hu-HU" dirty="0" smtClean="0"/>
              <a:t>5, …, </a:t>
            </a:r>
            <a:r>
              <a:rPr lang="hu-HU" dirty="0" smtClean="0"/>
              <a:t>1000 elem)</a:t>
            </a:r>
          </a:p>
          <a:p>
            <a:r>
              <a:rPr lang="hu-HU" dirty="0" smtClean="0"/>
              <a:t>Binárisok használata</a:t>
            </a:r>
          </a:p>
          <a:p>
            <a:r>
              <a:rPr lang="hu-HU" dirty="0" smtClean="0"/>
              <a:t>Konverziók </a:t>
            </a:r>
            <a:br>
              <a:rPr lang="hu-HU" dirty="0" smtClean="0"/>
            </a:br>
            <a:r>
              <a:rPr lang="hu-HU" dirty="0" smtClean="0"/>
              <a:t>adatszerkezetek között</a:t>
            </a:r>
          </a:p>
          <a:p>
            <a:pPr lvl="1"/>
            <a:r>
              <a:rPr lang="hu-HU" dirty="0" smtClean="0"/>
              <a:t>Küldés energiafogyasztásának </a:t>
            </a:r>
            <a:br>
              <a:rPr lang="hu-HU" dirty="0" smtClean="0"/>
            </a:br>
            <a:r>
              <a:rPr lang="hu-HU" dirty="0" smtClean="0"/>
              <a:t>minimalizálása érdekében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844" y="1521012"/>
            <a:ext cx="3039477" cy="3205163"/>
          </a:xfrm>
          <a:prstGeom prst="rect">
            <a:avLst/>
          </a:prstGeom>
          <a:ln w="38100"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298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2047" y="0"/>
            <a:ext cx="8901953" cy="914400"/>
          </a:xfrm>
        </p:spPr>
        <p:txBody>
          <a:bodyPr>
            <a:normAutofit/>
          </a:bodyPr>
          <a:lstStyle/>
          <a:p>
            <a:r>
              <a:rPr lang="hu-HU" dirty="0" smtClean="0"/>
              <a:t>Párhuzamos nyelvi elemek - Küldés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artalom helye 9"/>
          <p:cNvSpPr>
            <a:spLocks noGrp="1"/>
          </p:cNvSpPr>
          <p:nvPr>
            <p:ph idx="1"/>
          </p:nvPr>
        </p:nvSpPr>
        <p:spPr>
          <a:xfrm>
            <a:off x="628650" y="5638894"/>
            <a:ext cx="7886700" cy="1082582"/>
          </a:xfrm>
        </p:spPr>
        <p:txBody>
          <a:bodyPr/>
          <a:lstStyle/>
          <a:p>
            <a:r>
              <a:rPr lang="hu-HU" dirty="0" smtClean="0"/>
              <a:t>Mapet küldeni kevesebb energia, mint listát</a:t>
            </a:r>
          </a:p>
          <a:p>
            <a:r>
              <a:rPr lang="hu-HU" dirty="0" err="1" smtClean="0"/>
              <a:t>Dictionary</a:t>
            </a:r>
            <a:r>
              <a:rPr lang="hu-HU" dirty="0" smtClean="0"/>
              <a:t>: változó </a:t>
            </a:r>
            <a:r>
              <a:rPr lang="hu-HU" dirty="0" smtClean="0"/>
              <a:t>értékek</a:t>
            </a:r>
            <a:r>
              <a:rPr lang="en-US" dirty="0" smtClean="0"/>
              <a:t> (RAM)</a:t>
            </a:r>
            <a:endParaRPr lang="en-US" dirty="0"/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1257164" y="1147576"/>
            <a:ext cx="6058037" cy="4545200"/>
            <a:chOff x="1257164" y="1147576"/>
            <a:chExt cx="6058037" cy="4545200"/>
          </a:xfrm>
        </p:grpSpPr>
        <p:pic>
          <p:nvPicPr>
            <p:cNvPr id="11" name="Kép 10"/>
            <p:cNvPicPr>
              <a:picLocks noChangeAspect="1"/>
            </p:cNvPicPr>
            <p:nvPr/>
          </p:nvPicPr>
          <p:blipFill rotWithShape="1">
            <a:blip r:embed="rId2"/>
            <a:srcRect l="7540" t="10582" r="8071" b="4589"/>
            <a:stretch/>
          </p:blipFill>
          <p:spPr>
            <a:xfrm>
              <a:off x="1595718" y="1147576"/>
              <a:ext cx="5719483" cy="4312024"/>
            </a:xfrm>
            <a:prstGeom prst="rect">
              <a:avLst/>
            </a:prstGeom>
          </p:spPr>
        </p:pic>
        <p:sp>
          <p:nvSpPr>
            <p:cNvPr id="12" name="Szövegdoboz 11"/>
            <p:cNvSpPr txBox="1"/>
            <p:nvPr/>
          </p:nvSpPr>
          <p:spPr>
            <a:xfrm>
              <a:off x="3577465" y="5354222"/>
              <a:ext cx="2387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Adatszerkezet mérete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Szövegdoboz 12"/>
            <p:cNvSpPr txBox="1"/>
            <p:nvPr/>
          </p:nvSpPr>
          <p:spPr>
            <a:xfrm rot="16200000">
              <a:off x="722370" y="2966046"/>
              <a:ext cx="1408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Energia (Joule)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5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6541" y="0"/>
            <a:ext cx="9027459" cy="9144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Párhuzamos nyelvi elemek - </a:t>
            </a:r>
            <a:r>
              <a:rPr lang="hu-HU" dirty="0" err="1" smtClean="0"/>
              <a:t>Refaktoring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3809999"/>
            <a:ext cx="7886700" cy="2911477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~60 küldés </a:t>
            </a:r>
            <a:r>
              <a:rPr lang="hu-HU" dirty="0" smtClean="0"/>
              <a:t>esetén </a:t>
            </a:r>
            <a:r>
              <a:rPr lang="hu-HU" dirty="0" smtClean="0"/>
              <a:t>éri meg a mappé konvertálás</a:t>
            </a:r>
          </a:p>
          <a:p>
            <a:r>
              <a:rPr lang="hu-HU" dirty="0" smtClean="0"/>
              <a:t>Adatszerkezetekhez hasonlóan transzformálható a fogadó, hogy mapet használjon</a:t>
            </a:r>
          </a:p>
          <a:p>
            <a:r>
              <a:rPr lang="hu-HU" dirty="0" smtClean="0"/>
              <a:t>Lejjebb vihető a hatékonysághoz szükséges küldések száma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3" y="1256718"/>
            <a:ext cx="7956457" cy="237865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993017" y="3526234"/>
            <a:ext cx="201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értékek (</a:t>
            </a:r>
            <a:r>
              <a:rPr lang="hu-HU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mJ</a:t>
            </a:r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3412" y="0"/>
            <a:ext cx="8740588" cy="9144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Párhuzamos nyelvi elemek - Darabolás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91403" y="5277878"/>
            <a:ext cx="7886700" cy="1443598"/>
          </a:xfrm>
        </p:spPr>
        <p:txBody>
          <a:bodyPr/>
          <a:lstStyle/>
          <a:p>
            <a:r>
              <a:rPr lang="hu-HU" dirty="0" smtClean="0"/>
              <a:t>Minél nagyobb darabok, annál hatékonyabb</a:t>
            </a:r>
          </a:p>
          <a:p>
            <a:r>
              <a:rPr lang="hu-HU" dirty="0" smtClean="0"/>
              <a:t>Legjobb egy részben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6071" t="9929" r="7724" b="5029"/>
          <a:stretch/>
        </p:blipFill>
        <p:spPr>
          <a:xfrm>
            <a:off x="1458713" y="1198383"/>
            <a:ext cx="5211028" cy="385549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685041" y="4999305"/>
            <a:ext cx="123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Lista hossza</a:t>
            </a:r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677546" y="3096139"/>
            <a:ext cx="1408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07" y="1171575"/>
            <a:ext cx="3773580" cy="261429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Skeletonok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8165726" cy="4351338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farm implementációk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vizsgálata</a:t>
            </a:r>
            <a:endParaRPr lang="hu-HU" dirty="0" smtClean="0"/>
          </a:p>
          <a:p>
            <a:pPr lvl="1"/>
            <a:r>
              <a:rPr lang="hu-HU" dirty="0" err="1" smtClean="0"/>
              <a:t>Skel</a:t>
            </a:r>
            <a:r>
              <a:rPr lang="hu-HU" dirty="0" smtClean="0"/>
              <a:t> könyvtár</a:t>
            </a:r>
          </a:p>
          <a:p>
            <a:pPr lvl="1"/>
            <a:r>
              <a:rPr lang="hu-HU" dirty="0" smtClean="0"/>
              <a:t>Saját implementáció</a:t>
            </a:r>
          </a:p>
          <a:p>
            <a:r>
              <a:rPr lang="hu-HU" dirty="0" smtClean="0"/>
              <a:t>Folyamatok számának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hatása</a:t>
            </a:r>
            <a:r>
              <a:rPr lang="hu-HU" dirty="0"/>
              <a:t> </a:t>
            </a:r>
            <a:r>
              <a:rPr lang="hu-HU" dirty="0" smtClean="0"/>
              <a:t>fizikai </a:t>
            </a:r>
            <a:r>
              <a:rPr lang="hu-HU" dirty="0" smtClean="0"/>
              <a:t>és logikai magok számának függvényében</a:t>
            </a:r>
          </a:p>
          <a:p>
            <a:r>
              <a:rPr lang="hu-HU" dirty="0" smtClean="0"/>
              <a:t>Elemi és komplex számítások</a:t>
            </a:r>
          </a:p>
          <a:p>
            <a:r>
              <a:rPr lang="hu-HU" dirty="0" smtClean="0"/>
              <a:t>Összehasonlítás párhuzamos mappel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Skeletonok</a:t>
            </a:r>
            <a:r>
              <a:rPr lang="hu-HU" dirty="0" smtClean="0"/>
              <a:t> - Mérés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5677926"/>
            <a:ext cx="7886700" cy="860987"/>
          </a:xfrm>
        </p:spPr>
        <p:txBody>
          <a:bodyPr/>
          <a:lstStyle/>
          <a:p>
            <a:r>
              <a:rPr lang="hu-HU" dirty="0" smtClean="0"/>
              <a:t>Mért számítás: 15. Fibonacci szám sokszori kiszámítása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6690" t="9223" r="8207" b="4053"/>
          <a:stretch/>
        </p:blipFill>
        <p:spPr>
          <a:xfrm>
            <a:off x="1658472" y="1147482"/>
            <a:ext cx="5512875" cy="421341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863925" y="5255422"/>
            <a:ext cx="14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Ismétlésszám</a:t>
            </a:r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 rot="16200000">
            <a:off x="785124" y="3084911"/>
            <a:ext cx="1408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Skeleton</a:t>
            </a:r>
            <a:r>
              <a:rPr lang="hu-HU" dirty="0" smtClean="0"/>
              <a:t> - 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Skel</a:t>
            </a:r>
            <a:r>
              <a:rPr lang="hu-HU" dirty="0" smtClean="0"/>
              <a:t> könyvtár:</a:t>
            </a:r>
          </a:p>
          <a:p>
            <a:pPr lvl="1"/>
            <a:r>
              <a:rPr lang="hu-HU" dirty="0" smtClean="0"/>
              <a:t>Extra energiafogyasztás</a:t>
            </a:r>
          </a:p>
          <a:p>
            <a:pPr lvl="1"/>
            <a:r>
              <a:rPr lang="hu-HU" dirty="0" smtClean="0"/>
              <a:t>Ha sok a számítás elhanyagolható az extra költség</a:t>
            </a:r>
          </a:p>
          <a:p>
            <a:pPr lvl="1"/>
            <a:r>
              <a:rPr lang="hu-HU" dirty="0" smtClean="0"/>
              <a:t>Kevés számításnál jelentős különbség</a:t>
            </a:r>
          </a:p>
          <a:p>
            <a:r>
              <a:rPr lang="hu-HU" dirty="0" smtClean="0"/>
              <a:t>Logikai magok számával megegyező folyamat az ideális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75920"/>
            <a:ext cx="7886700" cy="554555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Keretrendszer </a:t>
            </a:r>
            <a:r>
              <a:rPr lang="hu-HU" dirty="0" err="1" smtClean="0"/>
              <a:t>Erlang</a:t>
            </a:r>
            <a:r>
              <a:rPr lang="hu-HU" dirty="0" smtClean="0"/>
              <a:t> programok energiafogyasztásának mérésére (</a:t>
            </a:r>
            <a:r>
              <a:rPr lang="hu-HU" dirty="0" err="1" smtClean="0"/>
              <a:t>GreenErl</a:t>
            </a:r>
            <a:r>
              <a:rPr lang="hu-HU" dirty="0" smtClean="0"/>
              <a:t>)</a:t>
            </a:r>
          </a:p>
          <a:p>
            <a:r>
              <a:rPr lang="hu-HU" dirty="0" smtClean="0"/>
              <a:t>Adatszerkezetek vizsgálata</a:t>
            </a:r>
          </a:p>
          <a:p>
            <a:pPr lvl="1"/>
            <a:r>
              <a:rPr lang="hu-HU" dirty="0" smtClean="0"/>
              <a:t>Lista helyett map</a:t>
            </a:r>
          </a:p>
          <a:p>
            <a:r>
              <a:rPr lang="hu-HU" dirty="0" smtClean="0"/>
              <a:t>Magasabb rendű függvények hatása</a:t>
            </a:r>
          </a:p>
          <a:p>
            <a:pPr lvl="1"/>
            <a:r>
              <a:rPr lang="hu-HU" dirty="0" smtClean="0"/>
              <a:t>Rekurzió vagy listagenerátor</a:t>
            </a:r>
          </a:p>
          <a:p>
            <a:r>
              <a:rPr lang="hu-HU" dirty="0" smtClean="0"/>
              <a:t>Párhuzamos nyelvi konstrukciók</a:t>
            </a:r>
          </a:p>
          <a:p>
            <a:pPr lvl="1"/>
            <a:r>
              <a:rPr lang="hu-HU" dirty="0" smtClean="0"/>
              <a:t>Map küldése hatékony</a:t>
            </a:r>
          </a:p>
          <a:p>
            <a:pPr lvl="1"/>
            <a:r>
              <a:rPr lang="hu-HU" dirty="0" smtClean="0"/>
              <a:t>Darabolás mértéke</a:t>
            </a:r>
          </a:p>
          <a:p>
            <a:r>
              <a:rPr lang="hu-HU" dirty="0" err="1" smtClean="0"/>
              <a:t>Skeletonok</a:t>
            </a:r>
            <a:endParaRPr lang="hu-HU" dirty="0" smtClean="0"/>
          </a:p>
          <a:p>
            <a:pPr lvl="1"/>
            <a:r>
              <a:rPr lang="hu-HU" dirty="0" smtClean="0"/>
              <a:t>Általános megoldás extra energiát fogyaszt</a:t>
            </a:r>
          </a:p>
          <a:p>
            <a:pPr lvl="1"/>
            <a:r>
              <a:rPr lang="hu-HU" dirty="0" smtClean="0"/>
              <a:t>Folyamatok száma, magok száma</a:t>
            </a:r>
          </a:p>
          <a:p>
            <a:r>
              <a:rPr lang="hu-HU" dirty="0" smtClean="0"/>
              <a:t>Energiafogyasztást csökkentő </a:t>
            </a:r>
            <a:r>
              <a:rPr lang="hu-HU" dirty="0" err="1" smtClean="0"/>
              <a:t>refaktoringok</a:t>
            </a:r>
            <a:r>
              <a:rPr lang="hu-HU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RefactorErl</a:t>
            </a:r>
            <a:r>
              <a:rPr lang="hu-HU" dirty="0" smtClean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Bevezetés </a:t>
            </a:r>
            <a:r>
              <a:rPr lang="hu-HU" sz="4000" dirty="0"/>
              <a:t>–</a:t>
            </a:r>
            <a:r>
              <a:rPr lang="hu-HU" sz="4000" dirty="0" smtClean="0"/>
              <a:t> Célok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97232" y="1392488"/>
            <a:ext cx="5942479" cy="4963863"/>
          </a:xfrm>
        </p:spPr>
        <p:txBody>
          <a:bodyPr>
            <a:normAutofit/>
          </a:bodyPr>
          <a:lstStyle/>
          <a:p>
            <a:r>
              <a:rPr lang="hu-HU" dirty="0" err="1"/>
              <a:t>Erlang</a:t>
            </a:r>
            <a:r>
              <a:rPr lang="hu-HU" dirty="0"/>
              <a:t> programok energiafogyasztásának vizsgálata</a:t>
            </a:r>
          </a:p>
          <a:p>
            <a:endParaRPr lang="en-US" dirty="0" smtClean="0"/>
          </a:p>
          <a:p>
            <a:r>
              <a:rPr lang="hu-HU" dirty="0" smtClean="0"/>
              <a:t>Eszköz </a:t>
            </a:r>
            <a:r>
              <a:rPr lang="hu-HU" dirty="0"/>
              <a:t>energiafogyasztás </a:t>
            </a:r>
            <a:r>
              <a:rPr lang="hu-HU" dirty="0" smtClean="0"/>
              <a:t>mérésére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Energiafogyasztást csökkentő </a:t>
            </a:r>
            <a:r>
              <a:rPr lang="hu-HU" dirty="0" err="1" smtClean="0"/>
              <a:t>refaktor</a:t>
            </a:r>
            <a:r>
              <a:rPr lang="en-US" dirty="0" err="1" smtClean="0"/>
              <a:t>ingo</a:t>
            </a:r>
            <a:r>
              <a:rPr lang="hu-HU" dirty="0" smtClean="0"/>
              <a:t>k</a:t>
            </a:r>
            <a:endParaRPr lang="en-US" dirty="0"/>
          </a:p>
        </p:txBody>
      </p:sp>
      <p:pic>
        <p:nvPicPr>
          <p:cNvPr id="4" name="Picture 4" descr="Image result for erlang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55" y="1392488"/>
            <a:ext cx="1227581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plc.inf.elte.hu/erlang/images/refactorerl_word_clou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84" y="3996472"/>
            <a:ext cx="1875637" cy="10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2"/>
            <a:ext cx="7886700" cy="4716463"/>
          </a:xfrm>
        </p:spPr>
        <p:txBody>
          <a:bodyPr>
            <a:normAutofit/>
          </a:bodyPr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 smtClean="0"/>
              <a:t>M</a:t>
            </a:r>
            <a:r>
              <a:rPr lang="hu-HU" dirty="0" smtClean="0"/>
              <a:t>észáros, Á. A. </a:t>
            </a:r>
            <a:r>
              <a:rPr lang="en-US" dirty="0" smtClean="0"/>
              <a:t>&amp; Nagy, G. (2018). Towards </a:t>
            </a:r>
            <a:r>
              <a:rPr lang="en-US" dirty="0"/>
              <a:t>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i="1" dirty="0" err="1" smtClean="0"/>
              <a:t>Studia</a:t>
            </a:r>
            <a:r>
              <a:rPr lang="en-US" i="1" dirty="0" smtClean="0"/>
              <a:t> </a:t>
            </a:r>
            <a:r>
              <a:rPr lang="en-US" i="1" dirty="0" err="1" smtClean="0"/>
              <a:t>Universitatis</a:t>
            </a:r>
            <a:r>
              <a:rPr lang="en-US" i="1" dirty="0" smtClean="0"/>
              <a:t> </a:t>
            </a:r>
            <a:r>
              <a:rPr lang="en-US" i="1" dirty="0" err="1" smtClean="0"/>
              <a:t>Babeș-Bolyai</a:t>
            </a:r>
            <a:r>
              <a:rPr lang="en-US" i="1" dirty="0" smtClean="0"/>
              <a:t> </a:t>
            </a:r>
            <a:r>
              <a:rPr lang="en-US" i="1" dirty="0" err="1" smtClean="0"/>
              <a:t>Informatica</a:t>
            </a:r>
            <a:r>
              <a:rPr lang="en-US" dirty="0" smtClean="0"/>
              <a:t>, 63(</a:t>
            </a:r>
            <a:r>
              <a:rPr lang="en-US" i="1" dirty="0" smtClean="0"/>
              <a:t>1</a:t>
            </a:r>
            <a:r>
              <a:rPr lang="en-US" dirty="0" smtClean="0"/>
              <a:t>), pp. 64-79. </a:t>
            </a:r>
          </a:p>
          <a:p>
            <a:r>
              <a:rPr lang="hu-HU" dirty="0" smtClean="0"/>
              <a:t>Két 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alatt</a:t>
            </a:r>
            <a:endParaRPr lang="en-US" dirty="0" smtClean="0"/>
          </a:p>
          <a:p>
            <a:pPr lvl="1"/>
            <a:r>
              <a:rPr lang="en-US" i="1" dirty="0" err="1"/>
              <a:t>Acta</a:t>
            </a:r>
            <a:r>
              <a:rPr lang="en-US" i="1" dirty="0"/>
              <a:t> </a:t>
            </a:r>
            <a:r>
              <a:rPr lang="en-US" i="1" dirty="0" err="1" smtClean="0"/>
              <a:t>Cybernetica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2"/>
            <a:ext cx="7886700" cy="4716463"/>
          </a:xfrm>
        </p:spPr>
        <p:txBody>
          <a:bodyPr>
            <a:normAutofit/>
          </a:bodyPr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 smtClean="0"/>
              <a:t>M</a:t>
            </a:r>
            <a:r>
              <a:rPr lang="hu-HU" dirty="0" smtClean="0"/>
              <a:t>észáros, Á. A. </a:t>
            </a:r>
            <a:r>
              <a:rPr lang="en-US" dirty="0" smtClean="0"/>
              <a:t>&amp; Nagy, G. (2018). Towards </a:t>
            </a:r>
            <a:r>
              <a:rPr lang="en-US" dirty="0"/>
              <a:t>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i="1" dirty="0" err="1" smtClean="0"/>
              <a:t>Studia</a:t>
            </a:r>
            <a:r>
              <a:rPr lang="en-US" i="1" dirty="0" smtClean="0"/>
              <a:t> </a:t>
            </a:r>
            <a:r>
              <a:rPr lang="en-US" i="1" dirty="0" err="1" smtClean="0"/>
              <a:t>Universitatis</a:t>
            </a:r>
            <a:r>
              <a:rPr lang="en-US" i="1" dirty="0" smtClean="0"/>
              <a:t> </a:t>
            </a:r>
            <a:r>
              <a:rPr lang="en-US" i="1" dirty="0" err="1" smtClean="0"/>
              <a:t>Babeș-Bolyai</a:t>
            </a:r>
            <a:r>
              <a:rPr lang="en-US" i="1" dirty="0" smtClean="0"/>
              <a:t> </a:t>
            </a:r>
            <a:r>
              <a:rPr lang="en-US" i="1" dirty="0" err="1" smtClean="0"/>
              <a:t>Informatica</a:t>
            </a:r>
            <a:r>
              <a:rPr lang="en-US" dirty="0" smtClean="0"/>
              <a:t>, 63(</a:t>
            </a:r>
            <a:r>
              <a:rPr lang="en-US" i="1" dirty="0" smtClean="0"/>
              <a:t>1</a:t>
            </a:r>
            <a:r>
              <a:rPr lang="en-US" dirty="0" smtClean="0"/>
              <a:t>), pp. 64-79. </a:t>
            </a:r>
          </a:p>
          <a:p>
            <a:r>
              <a:rPr lang="hu-HU" dirty="0" smtClean="0"/>
              <a:t>Két 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alatt</a:t>
            </a:r>
            <a:endParaRPr lang="en-US" dirty="0" smtClean="0"/>
          </a:p>
          <a:p>
            <a:pPr lvl="1"/>
            <a:r>
              <a:rPr lang="en-US" i="1" dirty="0" err="1"/>
              <a:t>Acta</a:t>
            </a:r>
            <a:r>
              <a:rPr lang="en-US" i="1" dirty="0"/>
              <a:t> </a:t>
            </a:r>
            <a:r>
              <a:rPr lang="en-US" i="1" dirty="0" err="1" smtClean="0"/>
              <a:t>Cybernetica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0" y="1143000"/>
            <a:ext cx="9144000" cy="732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smtClean="0">
                <a:solidFill>
                  <a:srgbClr val="006035"/>
                </a:solidFill>
              </a:rPr>
              <a:t>Köszönjük a figyelmet!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404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006035"/>
                </a:solidFill>
              </a:rPr>
              <a:t>L</a:t>
            </a:r>
            <a:r>
              <a:rPr lang="en-US" dirty="0" err="1" smtClean="0">
                <a:solidFill>
                  <a:srgbClr val="006035"/>
                </a:solidFill>
              </a:rPr>
              <a:t>ehet</a:t>
            </a:r>
            <a:r>
              <a:rPr lang="hu-HU" dirty="0" smtClean="0">
                <a:solidFill>
                  <a:srgbClr val="006035"/>
                </a:solidFill>
              </a:rPr>
              <a:t>őség van Inteltől eltérő architektúrán mérni az energiafogyasztást?</a:t>
            </a:r>
          </a:p>
          <a:p>
            <a:pPr lvl="1"/>
            <a:r>
              <a:rPr lang="hu-HU" dirty="0" smtClean="0"/>
              <a:t>Legújabb </a:t>
            </a:r>
            <a:r>
              <a:rPr lang="hu-HU" dirty="0" err="1" smtClean="0"/>
              <a:t>rapl-read</a:t>
            </a:r>
            <a:r>
              <a:rPr lang="hu-HU" dirty="0" smtClean="0"/>
              <a:t> (2018 szeptember) </a:t>
            </a:r>
            <a:br>
              <a:rPr lang="hu-HU" dirty="0" smtClean="0"/>
            </a:br>
            <a:r>
              <a:rPr lang="hu-HU" dirty="0" smtClean="0"/>
              <a:t>támogatja az újabb AMD </a:t>
            </a:r>
            <a:r>
              <a:rPr lang="hu-HU" dirty="0" err="1" smtClean="0"/>
              <a:t>Ryzen</a:t>
            </a:r>
            <a:r>
              <a:rPr lang="hu-HU" dirty="0" smtClean="0"/>
              <a:t> processzorok mérését is</a:t>
            </a:r>
          </a:p>
          <a:p>
            <a:pPr lvl="1"/>
            <a:r>
              <a:rPr lang="hu-HU" dirty="0" smtClean="0"/>
              <a:t>Tervezzük a mérések megismétlését más architektúrákon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60140"/>
            <a:ext cx="7886700" cy="521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Milyen hatása van az energiafogyasztásra más fordítóprogramok vagy optimalizálást segítő kapcsolók használatának? Léteznek ilyenek?</a:t>
            </a:r>
          </a:p>
          <a:p>
            <a:pPr lvl="1"/>
            <a:r>
              <a:rPr lang="hu-HU" dirty="0" smtClean="0"/>
              <a:t>Használt fordító: BEAM</a:t>
            </a:r>
          </a:p>
          <a:p>
            <a:pPr lvl="2"/>
            <a:r>
              <a:rPr lang="hu-HU" dirty="0" smtClean="0"/>
              <a:t>bájtkód</a:t>
            </a:r>
          </a:p>
          <a:p>
            <a:pPr lvl="1"/>
            <a:r>
              <a:rPr lang="hu-HU" dirty="0" smtClean="0"/>
              <a:t>Alapvető optimalizálások vannak, de kapcsoló hozzá nincs</a:t>
            </a:r>
          </a:p>
          <a:p>
            <a:pPr lvl="1"/>
            <a:r>
              <a:rPr lang="hu-HU" dirty="0" err="1" smtClean="0"/>
              <a:t>HiPe</a:t>
            </a:r>
            <a:r>
              <a:rPr lang="hu-HU" dirty="0" smtClean="0"/>
              <a:t> fordító</a:t>
            </a:r>
          </a:p>
          <a:p>
            <a:pPr lvl="2"/>
            <a:r>
              <a:rPr lang="hu-HU" dirty="0"/>
              <a:t>n</a:t>
            </a:r>
            <a:r>
              <a:rPr lang="hu-HU" dirty="0" smtClean="0"/>
              <a:t>atív kódot fordít</a:t>
            </a:r>
            <a:endParaRPr lang="en-US" dirty="0" smtClean="0"/>
          </a:p>
          <a:p>
            <a:pPr lvl="2"/>
            <a:r>
              <a:rPr lang="hu-HU" dirty="0" smtClean="0"/>
              <a:t>Hatása:</a:t>
            </a:r>
          </a:p>
          <a:p>
            <a:pPr lvl="3"/>
            <a:r>
              <a:rPr lang="hu-HU" dirty="0" smtClean="0"/>
              <a:t>A relatív viszonyok megmaradnak</a:t>
            </a:r>
          </a:p>
          <a:p>
            <a:pPr lvl="3"/>
            <a:r>
              <a:rPr lang="hu-HU" dirty="0" smtClean="0"/>
              <a:t>A különbségek mértéke változik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8420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A </a:t>
            </a:r>
            <a:r>
              <a:rPr lang="hu-HU" dirty="0" err="1" smtClean="0">
                <a:solidFill>
                  <a:srgbClr val="006035"/>
                </a:solidFill>
              </a:rPr>
              <a:t>refaktorálások</a:t>
            </a:r>
            <a:r>
              <a:rPr lang="hu-HU" dirty="0" smtClean="0">
                <a:solidFill>
                  <a:srgbClr val="006035"/>
                </a:solidFill>
              </a:rPr>
              <a:t> hogyan befolyásolják a kód méretét, karbantarthatóságát?</a:t>
            </a:r>
          </a:p>
          <a:p>
            <a:pPr lvl="1"/>
            <a:r>
              <a:rPr lang="hu-HU" dirty="0" smtClean="0"/>
              <a:t>Magasabb rendű függvények eliminációja</a:t>
            </a:r>
          </a:p>
          <a:p>
            <a:pPr lvl="2"/>
            <a:r>
              <a:rPr lang="hu-HU" dirty="0" smtClean="0"/>
              <a:t>Sok extra kód, átláthatatlan</a:t>
            </a:r>
          </a:p>
          <a:p>
            <a:pPr lvl="2"/>
            <a:r>
              <a:rPr lang="hu-HU" dirty="0" smtClean="0"/>
              <a:t>Csak a végleges fordítás előtt lenne érdemes</a:t>
            </a:r>
          </a:p>
          <a:p>
            <a:pPr lvl="2"/>
            <a:r>
              <a:rPr lang="hu-HU" dirty="0" smtClean="0"/>
              <a:t>A kódbázisban marad az olvasható, karbantartható kód</a:t>
            </a:r>
          </a:p>
          <a:p>
            <a:pPr lvl="1"/>
            <a:r>
              <a:rPr lang="hu-HU" dirty="0" smtClean="0"/>
              <a:t>Adatszerkezet váltás</a:t>
            </a:r>
          </a:p>
          <a:p>
            <a:pPr lvl="2"/>
            <a:r>
              <a:rPr lang="hu-HU" dirty="0" smtClean="0"/>
              <a:t>Pl.: </a:t>
            </a:r>
            <a:r>
              <a:rPr lang="hu-HU" dirty="0" err="1" smtClean="0"/>
              <a:t>proplist</a:t>
            </a:r>
            <a:r>
              <a:rPr lang="hu-HU" dirty="0" smtClean="0"/>
              <a:t> </a:t>
            </a:r>
            <a:r>
              <a:rPr lang="en-US" dirty="0"/>
              <a:t>→</a:t>
            </a:r>
            <a:r>
              <a:rPr lang="hu-HU" dirty="0" smtClean="0"/>
              <a:t>	map</a:t>
            </a:r>
          </a:p>
          <a:p>
            <a:pPr lvl="2"/>
            <a:r>
              <a:rPr lang="hu-HU" dirty="0" smtClean="0"/>
              <a:t>Megmarad a karbantartható kód</a:t>
            </a:r>
          </a:p>
          <a:p>
            <a:pPr lvl="2"/>
            <a:r>
              <a:rPr lang="hu-HU" dirty="0" smtClean="0"/>
              <a:t>Csak hívások lesznek lecserélve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7952"/>
            <a:ext cx="7886700" cy="953669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Mekkora a mérések átlaga, szórása, terjedelme?</a:t>
            </a:r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>
              <a:solidFill>
                <a:srgbClr val="00603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9" y="3746041"/>
            <a:ext cx="8649961" cy="2201779"/>
          </a:xfrm>
          <a:prstGeom prst="rect">
            <a:avLst/>
          </a:prstGeom>
        </p:spPr>
      </p:pic>
      <p:sp>
        <p:nvSpPr>
          <p:cNvPr id="9" name="Tartalom helye 2"/>
          <p:cNvSpPr txBox="1">
            <a:spLocks/>
          </p:cNvSpPr>
          <p:nvPr/>
        </p:nvSpPr>
        <p:spPr>
          <a:xfrm>
            <a:off x="628649" y="2683545"/>
            <a:ext cx="7886700" cy="95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dirty="0" err="1" smtClean="0"/>
              <a:t>Az</a:t>
            </a:r>
            <a:r>
              <a:rPr lang="en-US" sz="2600" dirty="0" smtClean="0"/>
              <a:t> N </a:t>
            </a:r>
            <a:r>
              <a:rPr lang="en-US" sz="2600" dirty="0" err="1" smtClean="0"/>
              <a:t>kir</a:t>
            </a:r>
            <a:r>
              <a:rPr lang="hu-HU" sz="2600" dirty="0" err="1" smtClean="0"/>
              <a:t>álynő</a:t>
            </a:r>
            <a:r>
              <a:rPr lang="hu-HU" sz="2600" dirty="0" smtClean="0"/>
              <a:t> probléma egy megoldásának statisztikai jellemzői</a:t>
            </a:r>
            <a:endParaRPr lang="en-US" sz="2600" dirty="0" smtClean="0"/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4331368" y="5967749"/>
            <a:ext cx="4812632" cy="2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hu-HU" sz="1400" dirty="0" smtClean="0"/>
              <a:t>A táblázatban szereplő adatok Jouleban vannak megadva</a:t>
            </a:r>
            <a:endParaRPr lang="en-US" sz="1400" dirty="0" smtClean="0"/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03158"/>
            <a:ext cx="7886700" cy="4973805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A funkcionális programozás világában vannak-e próbálkozások a </a:t>
            </a:r>
            <a:r>
              <a:rPr lang="hu-HU" dirty="0" err="1" smtClean="0">
                <a:solidFill>
                  <a:srgbClr val="006035"/>
                </a:solidFill>
              </a:rPr>
              <a:t>computation</a:t>
            </a:r>
            <a:r>
              <a:rPr lang="hu-HU" dirty="0" smtClean="0">
                <a:solidFill>
                  <a:srgbClr val="006035"/>
                </a:solidFill>
              </a:rPr>
              <a:t> </a:t>
            </a:r>
            <a:r>
              <a:rPr lang="hu-HU" dirty="0" err="1" smtClean="0">
                <a:solidFill>
                  <a:srgbClr val="006035"/>
                </a:solidFill>
              </a:rPr>
              <a:t>offloading</a:t>
            </a:r>
            <a:r>
              <a:rPr lang="hu-HU" dirty="0" smtClean="0">
                <a:solidFill>
                  <a:srgbClr val="006035"/>
                </a:solidFill>
              </a:rPr>
              <a:t> kérdéskörrel kapcsolatban?</a:t>
            </a:r>
          </a:p>
          <a:p>
            <a:r>
              <a:rPr lang="hu-HU" dirty="0" err="1" smtClean="0"/>
              <a:t>CloudI</a:t>
            </a:r>
            <a:r>
              <a:rPr lang="hu-HU" dirty="0" smtClean="0"/>
              <a:t> </a:t>
            </a:r>
            <a:r>
              <a:rPr lang="en-US" dirty="0"/>
              <a:t>/</a:t>
            </a:r>
            <a:r>
              <a:rPr lang="en-US" dirty="0" err="1"/>
              <a:t>klaʊdi</a:t>
            </a:r>
            <a:r>
              <a:rPr lang="en-US" dirty="0"/>
              <a:t>/</a:t>
            </a:r>
            <a:endParaRPr lang="hu-HU" dirty="0" smtClean="0"/>
          </a:p>
          <a:p>
            <a:pPr lvl="1"/>
            <a:r>
              <a:rPr lang="hu-HU" dirty="0" err="1"/>
              <a:t>o</a:t>
            </a:r>
            <a:r>
              <a:rPr lang="hu-HU" dirty="0" err="1" smtClean="0"/>
              <a:t>pen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,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computing</a:t>
            </a:r>
            <a:r>
              <a:rPr lang="hu-HU" dirty="0" smtClean="0"/>
              <a:t> platform, </a:t>
            </a:r>
            <a:r>
              <a:rPr lang="hu-HU" dirty="0" err="1" smtClean="0"/>
              <a:t>Erlangban</a:t>
            </a:r>
            <a:r>
              <a:rPr lang="hu-HU" dirty="0" smtClean="0"/>
              <a:t> írva</a:t>
            </a:r>
          </a:p>
          <a:p>
            <a:r>
              <a:rPr lang="hu-HU" dirty="0" smtClean="0"/>
              <a:t>Energiafogyasztás szempontjából</a:t>
            </a:r>
          </a:p>
          <a:p>
            <a:pPr lvl="1"/>
            <a:r>
              <a:rPr lang="hu-HU" dirty="0" smtClean="0"/>
              <a:t>Költségmodell</a:t>
            </a:r>
          </a:p>
          <a:p>
            <a:pPr lvl="2"/>
            <a:r>
              <a:rPr lang="hu-HU" dirty="0" smtClean="0"/>
              <a:t>Lehet hogy a szerveren jobban lehet párhuzamosítani, így megéri üzenetet küldeni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87379"/>
            <a:ext cx="7886700" cy="488958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Lehet-e bármilyen formálisabb becslést adni annál, hogy kimérjük az algoritmust?</a:t>
            </a:r>
          </a:p>
          <a:p>
            <a:r>
              <a:rPr lang="hu-HU" dirty="0" smtClean="0"/>
              <a:t>Az energiafogyasztás nagyban függhet a vizsgált architektúrától</a:t>
            </a:r>
          </a:p>
          <a:p>
            <a:r>
              <a:rPr lang="hu-HU" dirty="0" smtClean="0"/>
              <a:t>Formális becsléshez pontosan ismerni kell az architektúrát</a:t>
            </a:r>
          </a:p>
          <a:p>
            <a:r>
              <a:rPr lang="hu-HU" dirty="0" smtClean="0"/>
              <a:t>Inkább érdemes empirikus módszerekkel költségmodellt felállítani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2"/>
            <a:ext cx="7886700" cy="4716463"/>
          </a:xfrm>
        </p:spPr>
        <p:txBody>
          <a:bodyPr>
            <a:normAutofit/>
          </a:bodyPr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 smtClean="0"/>
              <a:t>M</a:t>
            </a:r>
            <a:r>
              <a:rPr lang="hu-HU" dirty="0" smtClean="0"/>
              <a:t>észáros, Á. A. </a:t>
            </a:r>
            <a:r>
              <a:rPr lang="en-US" dirty="0" smtClean="0"/>
              <a:t>&amp; Nagy, G. (2018). Towards </a:t>
            </a:r>
            <a:r>
              <a:rPr lang="en-US" dirty="0"/>
              <a:t>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i="1" dirty="0" err="1" smtClean="0"/>
              <a:t>Studia</a:t>
            </a:r>
            <a:r>
              <a:rPr lang="en-US" i="1" dirty="0" smtClean="0"/>
              <a:t> </a:t>
            </a:r>
            <a:r>
              <a:rPr lang="en-US" i="1" dirty="0" err="1" smtClean="0"/>
              <a:t>Universitatis</a:t>
            </a:r>
            <a:r>
              <a:rPr lang="en-US" i="1" dirty="0" smtClean="0"/>
              <a:t> </a:t>
            </a:r>
            <a:r>
              <a:rPr lang="en-US" i="1" dirty="0" err="1" smtClean="0"/>
              <a:t>Babeș-Bolyai</a:t>
            </a:r>
            <a:r>
              <a:rPr lang="en-US" i="1" dirty="0" smtClean="0"/>
              <a:t> </a:t>
            </a:r>
            <a:r>
              <a:rPr lang="en-US" i="1" dirty="0" err="1" smtClean="0"/>
              <a:t>Informatica</a:t>
            </a:r>
            <a:r>
              <a:rPr lang="en-US" dirty="0" smtClean="0"/>
              <a:t>, 63(</a:t>
            </a:r>
            <a:r>
              <a:rPr lang="en-US" i="1" dirty="0" smtClean="0"/>
              <a:t>1</a:t>
            </a:r>
            <a:r>
              <a:rPr lang="en-US" dirty="0" smtClean="0"/>
              <a:t>), pp. 64-79. </a:t>
            </a:r>
          </a:p>
          <a:p>
            <a:r>
              <a:rPr lang="hu-HU" dirty="0" smtClean="0"/>
              <a:t>Két 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alatt</a:t>
            </a:r>
            <a:endParaRPr lang="en-US" dirty="0" smtClean="0"/>
          </a:p>
          <a:p>
            <a:pPr lvl="1"/>
            <a:r>
              <a:rPr lang="en-US" i="1" dirty="0" err="1"/>
              <a:t>Acta</a:t>
            </a:r>
            <a:r>
              <a:rPr lang="en-US" i="1" dirty="0"/>
              <a:t> </a:t>
            </a:r>
            <a:r>
              <a:rPr lang="en-US" i="1" dirty="0" err="1" smtClean="0"/>
              <a:t>Cybernetica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0" y="1143000"/>
            <a:ext cx="9144000" cy="732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smtClean="0">
                <a:solidFill>
                  <a:srgbClr val="006035"/>
                </a:solidFill>
              </a:rPr>
              <a:t>Köszönjük a figyelmet!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Bevezetés – Eredmények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2397" y="1167063"/>
            <a:ext cx="7886700" cy="5554413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GreenErl</a:t>
            </a:r>
            <a:r>
              <a:rPr lang="hu-HU" dirty="0" smtClean="0"/>
              <a:t> – keretrendszer </a:t>
            </a:r>
            <a:r>
              <a:rPr lang="hu-HU" dirty="0" err="1" smtClean="0"/>
              <a:t>Erlang</a:t>
            </a:r>
            <a:r>
              <a:rPr lang="hu-HU" dirty="0" smtClean="0"/>
              <a:t> energiafogyasztásának mérésére</a:t>
            </a:r>
          </a:p>
          <a:p>
            <a:pPr lvl="1"/>
            <a:r>
              <a:rPr lang="hu-HU" dirty="0" smtClean="0"/>
              <a:t>RAPL alapú</a:t>
            </a:r>
          </a:p>
          <a:p>
            <a:r>
              <a:rPr lang="hu-HU" dirty="0" smtClean="0"/>
              <a:t>Alapvető nyelvi elemek vizsgálata</a:t>
            </a:r>
          </a:p>
          <a:p>
            <a:pPr lvl="1"/>
            <a:r>
              <a:rPr lang="hu-HU" dirty="0" smtClean="0"/>
              <a:t>Adatszerkezetek</a:t>
            </a:r>
          </a:p>
          <a:p>
            <a:pPr lvl="1"/>
            <a:r>
              <a:rPr lang="hu-HU" dirty="0" smtClean="0"/>
              <a:t>Magasabb rendű függvények</a:t>
            </a:r>
          </a:p>
          <a:p>
            <a:pPr lvl="1"/>
            <a:r>
              <a:rPr lang="hu-HU" dirty="0" smtClean="0"/>
              <a:t>Párhuzamos nyelvi konstrukciók</a:t>
            </a:r>
          </a:p>
          <a:p>
            <a:pPr lvl="1"/>
            <a:r>
              <a:rPr lang="hu-HU" dirty="0" err="1" smtClean="0"/>
              <a:t>Skeletonok</a:t>
            </a:r>
            <a:endParaRPr lang="hu-HU" dirty="0" smtClean="0"/>
          </a:p>
          <a:p>
            <a:r>
              <a:rPr lang="hu-HU" dirty="0" smtClean="0"/>
              <a:t>Energiafogyasztást csökkentő </a:t>
            </a:r>
            <a:r>
              <a:rPr lang="hu-HU" b="1" dirty="0" err="1" smtClean="0"/>
              <a:t>refaktoringok</a:t>
            </a:r>
            <a:endParaRPr lang="hu-HU" b="1" dirty="0" smtClean="0"/>
          </a:p>
          <a:p>
            <a:pPr lvl="1"/>
            <a:r>
              <a:rPr lang="hu-HU" dirty="0" smtClean="0"/>
              <a:t>Lista és map közötti transzformáció</a:t>
            </a:r>
          </a:p>
          <a:p>
            <a:pPr lvl="1"/>
            <a:r>
              <a:rPr lang="hu-HU" dirty="0" smtClean="0"/>
              <a:t>Magasabb rendű függvények eliminálása</a:t>
            </a:r>
          </a:p>
          <a:p>
            <a:r>
              <a:rPr lang="hu-HU" dirty="0" smtClean="0"/>
              <a:t>1 megjelent cikk, 1 cikk elbírálás alatt,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2 konferencián előadás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Adatszerkezetek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7386" y="1224045"/>
            <a:ext cx="8772495" cy="5044408"/>
          </a:xfrm>
        </p:spPr>
        <p:txBody>
          <a:bodyPr>
            <a:normAutofit/>
          </a:bodyPr>
          <a:lstStyle/>
          <a:p>
            <a:r>
              <a:rPr lang="hu-HU" dirty="0" smtClean="0"/>
              <a:t>Kulcs-érték párok tárolására alkalmas adatszerkezetek</a:t>
            </a:r>
          </a:p>
          <a:p>
            <a:pPr lvl="1"/>
            <a:r>
              <a:rPr lang="hu-HU" dirty="0" smtClean="0"/>
              <a:t>Párok listája, map, </a:t>
            </a:r>
            <a:r>
              <a:rPr lang="hu-HU" dirty="0" err="1" smtClean="0"/>
              <a:t>dictionary</a:t>
            </a:r>
            <a:endParaRPr lang="hu-HU" dirty="0" smtClean="0"/>
          </a:p>
          <a:p>
            <a:r>
              <a:rPr lang="hu-HU" dirty="0" smtClean="0"/>
              <a:t>Alapvető műveletek vizsgálata</a:t>
            </a:r>
          </a:p>
          <a:p>
            <a:pPr lvl="1"/>
            <a:r>
              <a:rPr lang="hu-HU" u="sng" dirty="0" smtClean="0"/>
              <a:t>Létrehozás</a:t>
            </a:r>
          </a:p>
          <a:p>
            <a:pPr lvl="1"/>
            <a:r>
              <a:rPr lang="hu-HU" u="sng" dirty="0" smtClean="0"/>
              <a:t>Elem keresése</a:t>
            </a:r>
          </a:p>
          <a:p>
            <a:pPr lvl="1"/>
            <a:r>
              <a:rPr lang="hu-HU" dirty="0" smtClean="0"/>
              <a:t>Elem törlése</a:t>
            </a:r>
          </a:p>
          <a:p>
            <a:pPr lvl="1"/>
            <a:r>
              <a:rPr lang="hu-HU" dirty="0" smtClean="0"/>
              <a:t>Elem frissítése</a:t>
            </a:r>
          </a:p>
          <a:p>
            <a:pPr lvl="1"/>
            <a:r>
              <a:rPr lang="hu-HU" dirty="0" smtClean="0"/>
              <a:t>Összes elem módosítása</a:t>
            </a:r>
          </a:p>
          <a:p>
            <a:r>
              <a:rPr lang="hu-HU" dirty="0" smtClean="0"/>
              <a:t>Adatszerkezetek közti összehasonlítás</a:t>
            </a:r>
          </a:p>
          <a:p>
            <a:r>
              <a:rPr lang="hu-HU" dirty="0" smtClean="0"/>
              <a:t>Egy adatszerkezet függvényeinek összehasonlítása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Adatszerkezetek - Létrehozás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Csoportba foglalás 18"/>
          <p:cNvGrpSpPr/>
          <p:nvPr/>
        </p:nvGrpSpPr>
        <p:grpSpPr>
          <a:xfrm>
            <a:off x="1243724" y="1099228"/>
            <a:ext cx="6116815" cy="4355365"/>
            <a:chOff x="2897705" y="1206805"/>
            <a:chExt cx="6116815" cy="4355365"/>
          </a:xfrm>
        </p:grpSpPr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259" y="1206805"/>
              <a:ext cx="5778261" cy="4270888"/>
            </a:xfrm>
            <a:prstGeom prst="rect">
              <a:avLst/>
            </a:prstGeom>
          </p:spPr>
        </p:pic>
        <p:sp>
          <p:nvSpPr>
            <p:cNvPr id="15" name="Szövegdoboz 14"/>
            <p:cNvSpPr txBox="1"/>
            <p:nvPr/>
          </p:nvSpPr>
          <p:spPr>
            <a:xfrm>
              <a:off x="5268198" y="5223616"/>
              <a:ext cx="210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Adatszerkezet mérete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Szövegdoboz 15"/>
            <p:cNvSpPr txBox="1"/>
            <p:nvPr/>
          </p:nvSpPr>
          <p:spPr>
            <a:xfrm rot="16200000">
              <a:off x="2362911" y="3000595"/>
              <a:ext cx="1408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Energia (Joule)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Tartalom helye 2"/>
          <p:cNvSpPr>
            <a:spLocks noGrp="1"/>
          </p:cNvSpPr>
          <p:nvPr>
            <p:ph idx="1"/>
          </p:nvPr>
        </p:nvSpPr>
        <p:spPr>
          <a:xfrm>
            <a:off x="129988" y="5539069"/>
            <a:ext cx="8884024" cy="1351360"/>
          </a:xfrm>
        </p:spPr>
        <p:txBody>
          <a:bodyPr>
            <a:normAutofit/>
          </a:bodyPr>
          <a:lstStyle/>
          <a:p>
            <a:r>
              <a:rPr lang="hu-HU" dirty="0" smtClean="0"/>
              <a:t>Először lista rekurzívan, aztán map/</a:t>
            </a:r>
            <a:r>
              <a:rPr lang="hu-HU" dirty="0" err="1" smtClean="0"/>
              <a:t>dict</a:t>
            </a:r>
            <a:r>
              <a:rPr lang="hu-HU" dirty="0" smtClean="0"/>
              <a:t> </a:t>
            </a:r>
            <a:r>
              <a:rPr lang="hu-HU" dirty="0" err="1" smtClean="0"/>
              <a:t>ko</a:t>
            </a:r>
            <a:r>
              <a:rPr lang="en-US" dirty="0" smtClean="0"/>
              <a:t>n</a:t>
            </a:r>
            <a:r>
              <a:rPr lang="hu-HU" dirty="0" err="1" smtClean="0"/>
              <a:t>vertálás</a:t>
            </a:r>
            <a:endParaRPr lang="hu-HU" dirty="0" smtClean="0"/>
          </a:p>
          <a:p>
            <a:r>
              <a:rPr lang="hu-HU" dirty="0" err="1" smtClean="0"/>
              <a:t>Dict</a:t>
            </a:r>
            <a:r>
              <a:rPr lang="hu-HU" dirty="0" smtClean="0"/>
              <a:t> költséges</a:t>
            </a:r>
          </a:p>
        </p:txBody>
      </p:sp>
    </p:spTree>
    <p:extLst>
      <p:ext uri="{BB962C8B-B14F-4D97-AF65-F5344CB8AC3E}">
        <p14:creationId xmlns:p14="http://schemas.microsoft.com/office/powerpoint/2010/main" val="42008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Adatszerkezetek - Keresés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0" y="1165411"/>
            <a:ext cx="4532085" cy="3450359"/>
            <a:chOff x="1584383" y="1479177"/>
            <a:chExt cx="4532085" cy="3450359"/>
          </a:xfrm>
        </p:grpSpPr>
        <p:pic>
          <p:nvPicPr>
            <p:cNvPr id="3" name="Kép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7" t="9547" r="8354" b="531"/>
            <a:stretch/>
          </p:blipFill>
          <p:spPr>
            <a:xfrm>
              <a:off x="1828799" y="1479177"/>
              <a:ext cx="4287669" cy="3281082"/>
            </a:xfrm>
            <a:prstGeom prst="rect">
              <a:avLst/>
            </a:prstGeom>
          </p:spPr>
        </p:pic>
        <p:grpSp>
          <p:nvGrpSpPr>
            <p:cNvPr id="19" name="Csoportba foglalás 18"/>
            <p:cNvGrpSpPr/>
            <p:nvPr/>
          </p:nvGrpSpPr>
          <p:grpSpPr>
            <a:xfrm>
              <a:off x="1584383" y="2407059"/>
              <a:ext cx="3540460" cy="2522477"/>
              <a:chOff x="3238364" y="2514636"/>
              <a:chExt cx="3540460" cy="2522477"/>
            </a:xfrm>
          </p:grpSpPr>
          <p:sp>
            <p:nvSpPr>
              <p:cNvPr id="15" name="Szövegdoboz 14"/>
              <p:cNvSpPr txBox="1"/>
              <p:nvPr/>
            </p:nvSpPr>
            <p:spPr>
              <a:xfrm>
                <a:off x="4673559" y="4698559"/>
                <a:ext cx="2105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Adatszerkezet mérete</a:t>
                </a:r>
                <a:endParaRPr lang="hu-HU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Szövegdoboz 15"/>
              <p:cNvSpPr txBox="1"/>
              <p:nvPr/>
            </p:nvSpPr>
            <p:spPr>
              <a:xfrm rot="16200000">
                <a:off x="2703570" y="3049430"/>
                <a:ext cx="1408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 (Joule)</a:t>
                </a:r>
                <a:endParaRPr lang="hu-HU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7" name="Tartalom helye 2"/>
          <p:cNvSpPr>
            <a:spLocks noGrp="1"/>
          </p:cNvSpPr>
          <p:nvPr>
            <p:ph idx="1"/>
          </p:nvPr>
        </p:nvSpPr>
        <p:spPr>
          <a:xfrm>
            <a:off x="129988" y="4697504"/>
            <a:ext cx="9014012" cy="2192925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keyfind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en-US" dirty="0" err="1" smtClean="0"/>
              <a:t>sokkal</a:t>
            </a:r>
            <a:r>
              <a:rPr lang="en-US" dirty="0" smtClean="0"/>
              <a:t> hat</a:t>
            </a:r>
            <a:r>
              <a:rPr lang="hu-HU" dirty="0" err="1" smtClean="0"/>
              <a:t>ékonyabb</a:t>
            </a:r>
            <a:r>
              <a:rPr lang="hu-HU" dirty="0" smtClean="0"/>
              <a:t> mi</a:t>
            </a:r>
            <a:r>
              <a:rPr lang="hu-HU" sz="2400" dirty="0" smtClean="0"/>
              <a:t>nt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  <a:p>
            <a:r>
              <a:rPr lang="hu-HU" dirty="0"/>
              <a:t>m</a:t>
            </a:r>
            <a:r>
              <a:rPr lang="hu-HU" dirty="0" smtClean="0"/>
              <a:t>ap és </a:t>
            </a:r>
            <a:r>
              <a:rPr lang="hu-HU" dirty="0" err="1" smtClean="0"/>
              <a:t>dict</a:t>
            </a:r>
            <a:endParaRPr lang="hu-HU" dirty="0" smtClean="0"/>
          </a:p>
          <a:p>
            <a:pPr lvl="1"/>
            <a:r>
              <a:rPr lang="hu-HU" dirty="0" err="1" smtClean="0"/>
              <a:t>dict</a:t>
            </a:r>
            <a:r>
              <a:rPr lang="hu-HU" dirty="0" smtClean="0"/>
              <a:t> rosszabb </a:t>
            </a:r>
          </a:p>
          <a:p>
            <a:pPr lvl="1"/>
            <a:r>
              <a:rPr lang="hu-HU" dirty="0" err="1"/>
              <a:t>f</a:t>
            </a:r>
            <a:r>
              <a:rPr lang="hu-HU" dirty="0" err="1" smtClean="0"/>
              <a:t>ind</a:t>
            </a:r>
            <a:r>
              <a:rPr lang="hu-HU" dirty="0" smtClean="0"/>
              <a:t> és </a:t>
            </a:r>
            <a:r>
              <a:rPr lang="hu-HU" dirty="0" err="1" smtClean="0"/>
              <a:t>fetch</a:t>
            </a:r>
            <a:r>
              <a:rPr lang="hu-HU" dirty="0" smtClean="0"/>
              <a:t>/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különbsége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" t="10161" r="6615" b="3845"/>
          <a:stretch/>
        </p:blipFill>
        <p:spPr>
          <a:xfrm>
            <a:off x="4849905" y="1259917"/>
            <a:ext cx="4294095" cy="3074894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 rot="16200000">
            <a:off x="4072430" y="2541770"/>
            <a:ext cx="1408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Energia (Joule)</a:t>
            </a:r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6096842" y="4277216"/>
            <a:ext cx="210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Adatszerkezet mérete</a:t>
            </a:r>
            <a:endParaRPr lang="hu-H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Adatszerkezetek - </a:t>
            </a:r>
            <a:r>
              <a:rPr lang="hu-HU" dirty="0" err="1" smtClean="0"/>
              <a:t>Refaktoring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0062" y="4105834"/>
            <a:ext cx="7886700" cy="2474260"/>
          </a:xfrm>
        </p:spPr>
        <p:txBody>
          <a:bodyPr>
            <a:normAutofit/>
          </a:bodyPr>
          <a:lstStyle/>
          <a:p>
            <a:r>
              <a:rPr lang="en-US" dirty="0" smtClean="0"/>
              <a:t>~320 </a:t>
            </a:r>
            <a:r>
              <a:rPr lang="en-US" dirty="0" err="1" smtClean="0"/>
              <a:t>keres</a:t>
            </a:r>
            <a:r>
              <a:rPr lang="hu-HU" dirty="0" smtClean="0"/>
              <a:t>és,  </a:t>
            </a:r>
            <a:r>
              <a:rPr lang="en-US" dirty="0" smtClean="0"/>
              <a:t>~50 m</a:t>
            </a:r>
            <a:r>
              <a:rPr lang="hu-HU" dirty="0" err="1" smtClean="0"/>
              <a:t>ódosítás</a:t>
            </a:r>
            <a:r>
              <a:rPr lang="hu-HU" dirty="0" smtClean="0"/>
              <a:t>, ~40 törlés</a:t>
            </a:r>
            <a:br>
              <a:rPr lang="hu-HU" dirty="0" smtClean="0"/>
            </a:br>
            <a:r>
              <a:rPr lang="hu-HU" dirty="0" smtClean="0"/>
              <a:t>esetén megéri mapet használni lista helyett</a:t>
            </a:r>
          </a:p>
          <a:p>
            <a:r>
              <a:rPr lang="hu-HU" dirty="0" smtClean="0"/>
              <a:t>Rekurzív esetben könnyen átlépjük a határokat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9" y="1209675"/>
            <a:ext cx="8876126" cy="27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Adatszerkezetek - </a:t>
            </a:r>
            <a:r>
              <a:rPr lang="hu-HU" dirty="0" err="1" smtClean="0"/>
              <a:t>Refaktoring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132729" y="1255058"/>
            <a:ext cx="4751295" cy="5369859"/>
          </a:xfrm>
        </p:spPr>
        <p:txBody>
          <a:bodyPr/>
          <a:lstStyle/>
          <a:p>
            <a:r>
              <a:rPr lang="hu-HU" dirty="0" smtClean="0"/>
              <a:t>Listát használó rekurzív függvény átírása mapre</a:t>
            </a:r>
          </a:p>
        </p:txBody>
      </p:sp>
      <p:grpSp>
        <p:nvGrpSpPr>
          <p:cNvPr id="9" name="Csoportba foglalás 8"/>
          <p:cNvGrpSpPr/>
          <p:nvPr/>
        </p:nvGrpSpPr>
        <p:grpSpPr>
          <a:xfrm>
            <a:off x="134471" y="1077609"/>
            <a:ext cx="3759572" cy="5643867"/>
            <a:chOff x="134471" y="1077609"/>
            <a:chExt cx="3759572" cy="5643867"/>
          </a:xfrm>
        </p:grpSpPr>
        <p:pic>
          <p:nvPicPr>
            <p:cNvPr id="7" name="Tartalom hely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1" y="1077609"/>
              <a:ext cx="3759572" cy="5643867"/>
            </a:xfrm>
            <a:prstGeom prst="rect">
              <a:avLst/>
            </a:prstGeom>
          </p:spPr>
        </p:pic>
        <p:sp>
          <p:nvSpPr>
            <p:cNvPr id="8" name="Szövegdoboz 7"/>
            <p:cNvSpPr txBox="1"/>
            <p:nvPr/>
          </p:nvSpPr>
          <p:spPr>
            <a:xfrm>
              <a:off x="134471" y="6136701"/>
              <a:ext cx="1694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hu-HU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ists:keyfind</a:t>
              </a:r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b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átírása mapre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Csoportba foglalás 13"/>
          <p:cNvGrpSpPr/>
          <p:nvPr/>
        </p:nvGrpSpPr>
        <p:grpSpPr>
          <a:xfrm>
            <a:off x="4043082" y="2307384"/>
            <a:ext cx="4840942" cy="3661176"/>
            <a:chOff x="4043082" y="2307384"/>
            <a:chExt cx="4840942" cy="3661176"/>
          </a:xfrm>
        </p:grpSpPr>
        <p:pic>
          <p:nvPicPr>
            <p:cNvPr id="10" name="Kép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2" t="9791" r="8061" b="2184"/>
            <a:stretch/>
          </p:blipFill>
          <p:spPr>
            <a:xfrm>
              <a:off x="4366932" y="2307384"/>
              <a:ext cx="4517092" cy="3443619"/>
            </a:xfrm>
            <a:prstGeom prst="rect">
              <a:avLst/>
            </a:prstGeom>
          </p:spPr>
        </p:pic>
        <p:sp>
          <p:nvSpPr>
            <p:cNvPr id="11" name="Szövegdoboz 10"/>
            <p:cNvSpPr txBox="1"/>
            <p:nvPr/>
          </p:nvSpPr>
          <p:spPr>
            <a:xfrm>
              <a:off x="5720324" y="5630006"/>
              <a:ext cx="210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Adatszerkezet mérete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Szövegdoboz 11"/>
            <p:cNvSpPr txBox="1"/>
            <p:nvPr/>
          </p:nvSpPr>
          <p:spPr>
            <a:xfrm rot="16200000">
              <a:off x="3508288" y="3859388"/>
              <a:ext cx="1408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Energia (Joule)</a:t>
              </a:r>
              <a:endParaRPr lang="hu-HU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4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Magasabb rendű függvények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07060"/>
            <a:ext cx="7886700" cy="5265457"/>
          </a:xfrm>
        </p:spPr>
        <p:txBody>
          <a:bodyPr>
            <a:normAutofit/>
          </a:bodyPr>
          <a:lstStyle/>
          <a:p>
            <a:r>
              <a:rPr lang="hu-HU" dirty="0" smtClean="0"/>
              <a:t>Magasabb rendű függvények energiafogyasztásra gyakorolt hatása</a:t>
            </a:r>
          </a:p>
          <a:p>
            <a:r>
              <a:rPr lang="hu-HU" u="sng" dirty="0"/>
              <a:t>m</a:t>
            </a:r>
            <a:r>
              <a:rPr lang="hu-HU" u="sng" dirty="0" smtClean="0"/>
              <a:t>ap</a:t>
            </a:r>
            <a:r>
              <a:rPr lang="hu-HU" dirty="0" smtClean="0"/>
              <a:t>, filter, filtermap</a:t>
            </a:r>
          </a:p>
          <a:p>
            <a:r>
              <a:rPr lang="hu-HU" dirty="0" smtClean="0"/>
              <a:t>Saját implementáció is</a:t>
            </a:r>
          </a:p>
          <a:p>
            <a:r>
              <a:rPr lang="hu-HU" dirty="0" smtClean="0"/>
              <a:t>Eliminálás</a:t>
            </a:r>
          </a:p>
          <a:p>
            <a:pPr lvl="1"/>
            <a:r>
              <a:rPr lang="hu-HU" dirty="0" smtClean="0"/>
              <a:t>Listagenerátor</a:t>
            </a:r>
          </a:p>
          <a:p>
            <a:pPr lvl="1"/>
            <a:r>
              <a:rPr lang="hu-HU" dirty="0" smtClean="0"/>
              <a:t>Új, specializált,</a:t>
            </a:r>
            <a:br>
              <a:rPr lang="hu-HU" dirty="0" smtClean="0"/>
            </a:br>
            <a:r>
              <a:rPr lang="hu-HU" dirty="0" smtClean="0"/>
              <a:t>rekurzív függvény</a:t>
            </a:r>
            <a:br>
              <a:rPr lang="hu-HU" dirty="0" smtClean="0"/>
            </a:br>
            <a:r>
              <a:rPr lang="hu-HU" dirty="0" smtClean="0"/>
              <a:t>bevezetése</a:t>
            </a:r>
          </a:p>
          <a:p>
            <a:r>
              <a:rPr lang="hu-HU" dirty="0" smtClean="0"/>
              <a:t>Implicit </a:t>
            </a:r>
            <a:r>
              <a:rPr lang="hu-HU" dirty="0" err="1" smtClean="0"/>
              <a:t>fun</a:t>
            </a:r>
            <a:r>
              <a:rPr lang="hu-HU" dirty="0" smtClean="0"/>
              <a:t>-ok</a:t>
            </a:r>
            <a:br>
              <a:rPr lang="hu-HU" dirty="0" smtClean="0"/>
            </a:br>
            <a:r>
              <a:rPr lang="hu-HU" dirty="0" smtClean="0"/>
              <a:t>és</a:t>
            </a:r>
            <a:r>
              <a:rPr lang="hu-HU" dirty="0"/>
              <a:t> </a:t>
            </a:r>
            <a:r>
              <a:rPr lang="hu-HU" dirty="0" smtClean="0"/>
              <a:t>lambdák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32" y="5188009"/>
            <a:ext cx="5228033" cy="85289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66" y="3879565"/>
            <a:ext cx="3909399" cy="115072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819" y="3272222"/>
            <a:ext cx="3299746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889</Words>
  <Application>Microsoft Office PowerPoint</Application>
  <PresentationFormat>Diavetítés a képernyőre (4:3 oldalarány)</PresentationFormat>
  <Paragraphs>230</Paragraphs>
  <Slides>28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Office-téma</vt:lpstr>
      <vt:lpstr>GreenErl1</vt:lpstr>
      <vt:lpstr>Bevezetés – Célok</vt:lpstr>
      <vt:lpstr>Bevezetés – Eredmények</vt:lpstr>
      <vt:lpstr>Adatszerkezetek</vt:lpstr>
      <vt:lpstr>Adatszerkezetek - Létrehozás</vt:lpstr>
      <vt:lpstr>Adatszerkezetek - Keresés</vt:lpstr>
      <vt:lpstr>Adatszerkezetek - Refaktoring</vt:lpstr>
      <vt:lpstr>Adatszerkezetek - Refaktoring</vt:lpstr>
      <vt:lpstr>Magasabb rendű függvények</vt:lpstr>
      <vt:lpstr>Magasabb rendű függvények - mérés </vt:lpstr>
      <vt:lpstr>Magasabb rendű függvények - refaktoring</vt:lpstr>
      <vt:lpstr>Párhuzamos nyelvi elemek</vt:lpstr>
      <vt:lpstr>Párhuzamos nyelvi elemek - Küldés</vt:lpstr>
      <vt:lpstr>Párhuzamos nyelvi elemek - Refaktoring</vt:lpstr>
      <vt:lpstr>Párhuzamos nyelvi elemek - Darabolás</vt:lpstr>
      <vt:lpstr>Skeletonok</vt:lpstr>
      <vt:lpstr>Skeletonok - Mérés</vt:lpstr>
      <vt:lpstr>Skeleton - Eredmények</vt:lpstr>
      <vt:lpstr>Konklúzió</vt:lpstr>
      <vt:lpstr>Eredmények</vt:lpstr>
      <vt:lpstr>Eredmények</vt:lpstr>
      <vt:lpstr>Kérdések</vt:lpstr>
      <vt:lpstr>Kérdések</vt:lpstr>
      <vt:lpstr>Kérdések</vt:lpstr>
      <vt:lpstr>Kérdések</vt:lpstr>
      <vt:lpstr>Kérdések</vt:lpstr>
      <vt:lpstr>Kérdések</vt:lpstr>
      <vt:lpstr>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green computing in Erlang1</dc:title>
  <dc:creator>Geri</dc:creator>
  <cp:lastModifiedBy>Geri</cp:lastModifiedBy>
  <cp:revision>65</cp:revision>
  <dcterms:created xsi:type="dcterms:W3CDTF">2019-04-09T17:36:45Z</dcterms:created>
  <dcterms:modified xsi:type="dcterms:W3CDTF">2019-05-21T11:23:01Z</dcterms:modified>
</cp:coreProperties>
</file>