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5"/>
  </p:notesMasterIdLst>
  <p:sldIdLst>
    <p:sldId id="256" r:id="rId3"/>
    <p:sldId id="257" r:id="rId4"/>
    <p:sldId id="258" r:id="rId5"/>
    <p:sldId id="259" r:id="rId6"/>
    <p:sldId id="268" r:id="rId7"/>
    <p:sldId id="267" r:id="rId8"/>
    <p:sldId id="261" r:id="rId9"/>
    <p:sldId id="262" r:id="rId10"/>
    <p:sldId id="263" r:id="rId11"/>
    <p:sldId id="264" r:id="rId12"/>
    <p:sldId id="265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308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7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74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75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76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24FF901B-3568-4CC6-A5F4-21A2DDAC87CB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D3515AD0-F683-4176-BA13-993E950CEB81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D1877EF8-31B0-4665-8A74-1B419552A40B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12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Kép 33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Kép 34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Kép 69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Kép 70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1043640" y="1412640"/>
            <a:ext cx="6264000" cy="14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b="1" strike="noStrike" cap="all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Green computing erlangban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1053720" y="5085360"/>
            <a:ext cx="2513880" cy="69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Mészáros Áron Attila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Nagy Gergely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457200" y="1434960"/>
            <a:ext cx="8074440" cy="4690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120">
              <a:lnSpc>
                <a:spcPct val="100000"/>
              </a:lnSpc>
              <a:buClr>
                <a:srgbClr val="404040"/>
              </a:buClr>
              <a:buFont typeface="Arial"/>
              <a:buChar char="•"/>
            </a:pPr>
            <a:r>
              <a:rPr lang="en-US" b="1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Magasabb</a:t>
            </a:r>
            <a:r>
              <a:rPr lang="en-US" b="1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b="1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rendű</a:t>
            </a:r>
            <a:r>
              <a:rPr lang="en-US" b="1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b="1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függvények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Használatuk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vizsgált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esetekben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növelte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az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energiafogyasztást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néha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jelentősen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néha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csak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minimális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mértékben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endParaRPr lang="hu-HU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404040"/>
              </a:buClr>
              <a:buFont typeface="Arial"/>
              <a:buChar char="•"/>
            </a:pPr>
            <a:r>
              <a:rPr lang="en-US" b="1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Lista</a:t>
            </a:r>
            <a:r>
              <a:rPr lang="en-US" b="1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b="1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vagy</a:t>
            </a:r>
            <a:r>
              <a:rPr lang="en-US" b="1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b="1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tömb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Az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általunk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vizsgált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algoritmusok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esetében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listát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használó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implementáció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bizonyult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hatékonyabbnak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endParaRPr lang="hu-HU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404040"/>
              </a:buClr>
              <a:buFont typeface="Arial"/>
              <a:buChar char="•"/>
            </a:pPr>
            <a:r>
              <a:rPr lang="en-US" b="1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Párhuzamosítás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Brute force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párhuzamosítás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esetén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nem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hatékonyabb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de a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folyamatok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számának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limitálásával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nagyobb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hatékonyság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érhető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el.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447840" y="44640"/>
            <a:ext cx="4411440" cy="86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200" b="1" strike="noStrike" cap="all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KONKLÚzió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3575160" y="1434960"/>
            <a:ext cx="5110920" cy="4690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5" name="CustomShape 2"/>
          <p:cNvSpPr/>
          <p:nvPr/>
        </p:nvSpPr>
        <p:spPr>
          <a:xfrm>
            <a:off x="457199" y="1434960"/>
            <a:ext cx="7227455" cy="4690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120">
              <a:lnSpc>
                <a:spcPct val="100000"/>
              </a:lnSpc>
              <a:buClr>
                <a:srgbClr val="404040"/>
              </a:buClr>
              <a:buFont typeface="Arial"/>
              <a:buChar char="•"/>
            </a:pPr>
            <a:r>
              <a:rPr lang="en-US" b="1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Egy</a:t>
            </a:r>
            <a:r>
              <a:rPr lang="en-US" b="1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b="1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folyóiratcikk</a:t>
            </a:r>
            <a:r>
              <a:rPr lang="en-US" b="1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b="1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elbírálás</a:t>
            </a:r>
            <a:r>
              <a:rPr lang="en-US" b="1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b="1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alatt</a:t>
            </a:r>
            <a:endParaRPr lang="hu-HU" b="1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00000"/>
              </a:lnSpc>
              <a:buClr>
                <a:srgbClr val="404040"/>
              </a:buClr>
            </a:pP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404040"/>
              </a:buClr>
              <a:buFont typeface="Arial"/>
              <a:buChar char="•"/>
            </a:pPr>
            <a:r>
              <a:rPr lang="en-US" b="1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Egy</a:t>
            </a:r>
            <a:r>
              <a:rPr lang="en-US" b="1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b="1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konferencia</a:t>
            </a:r>
            <a:r>
              <a:rPr lang="en-US" b="1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b="1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absztrakt</a:t>
            </a:r>
            <a:r>
              <a:rPr lang="en-US" b="1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b="1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elfogadva</a:t>
            </a:r>
            <a:r>
              <a:rPr lang="en-US" b="1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(MaCS’18)</a:t>
            </a:r>
            <a:endParaRPr lang="hu-HU" b="1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00000"/>
              </a:lnSpc>
              <a:buClr>
                <a:srgbClr val="404040"/>
              </a:buClr>
            </a:pP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404040"/>
              </a:buClr>
              <a:buFont typeface="Arial"/>
              <a:buChar char="•"/>
            </a:pPr>
            <a:r>
              <a:rPr lang="en-US" b="1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TDK </a:t>
            </a:r>
            <a:r>
              <a:rPr lang="en-US" b="1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dolgozat</a:t>
            </a:r>
            <a:endParaRPr lang="hu-HU" b="1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00000"/>
              </a:lnSpc>
              <a:buClr>
                <a:srgbClr val="404040"/>
              </a:buClr>
            </a:pP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404040"/>
              </a:buClr>
              <a:buFont typeface="Arial"/>
              <a:buChar char="•"/>
            </a:pPr>
            <a:r>
              <a:rPr lang="en-US" b="1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További</a:t>
            </a:r>
            <a:r>
              <a:rPr lang="en-US" b="1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b="1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mérése</a:t>
            </a:r>
            <a:r>
              <a:rPr lang="hu-HU" b="1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</a:t>
            </a:r>
          </a:p>
          <a:p>
            <a:pPr marL="720">
              <a:lnSpc>
                <a:spcPct val="100000"/>
              </a:lnSpc>
              <a:buClr>
                <a:srgbClr val="404040"/>
              </a:buClr>
            </a:pP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404040"/>
              </a:buClr>
              <a:buFont typeface="Arial"/>
              <a:buChar char="•"/>
            </a:pPr>
            <a:r>
              <a:rPr lang="en-US" b="1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Párhuzamosítások</a:t>
            </a:r>
            <a:r>
              <a:rPr lang="en-US" b="1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b="1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további</a:t>
            </a:r>
            <a:r>
              <a:rPr lang="en-US" b="1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b="1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vizsgálata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Például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token ring, process pool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stb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…</a:t>
            </a:r>
            <a:endParaRPr lang="hu-HU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/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404040"/>
              </a:buClr>
              <a:buFont typeface="Arial"/>
              <a:buChar char="•"/>
            </a:pPr>
            <a:r>
              <a:rPr lang="en-US" b="1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RefactorErl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utomatizált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refaktorálás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energiafogyasztás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minimalizálása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érdekében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3"/>
          <p:cNvSpPr/>
          <p:nvPr/>
        </p:nvSpPr>
        <p:spPr>
          <a:xfrm>
            <a:off x="447840" y="44640"/>
            <a:ext cx="7975724" cy="86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200" b="1" strike="noStrike" cap="all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Eredmények</a:t>
            </a:r>
            <a:r>
              <a:rPr lang="en-US" sz="3200" b="1" strike="noStrike" cap="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3200" b="1" strike="noStrike" cap="all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és</a:t>
            </a:r>
            <a:r>
              <a:rPr lang="en-US" sz="3200" b="1" strike="noStrike" cap="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3200" b="1" strike="noStrike" cap="all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Tervek</a:t>
            </a:r>
            <a:r>
              <a:rPr lang="en-US" sz="3200" b="1" strike="noStrike" cap="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 </a:t>
            </a:r>
            <a:r>
              <a:rPr lang="en-US" sz="3200" b="1" strike="noStrike" cap="all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jövőre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1043640" y="1412640"/>
            <a:ext cx="4419000" cy="14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4400" b="1" strike="noStrike" cap="all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KÖSZÖNjük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4400" b="1" strike="noStrike" cap="all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FIGYELMET!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11880" y="5953320"/>
            <a:ext cx="4679640" cy="77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0" anchor="ctr"/>
          <a:lstStyle/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 projekt az Európai Unió támogatásával, az Európai Szociális Alap társfinanszírozásával valósul meg (EFOP-3.6.3-VEKOP-16-2017-00002).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457200" y="1434960"/>
            <a:ext cx="6626352" cy="4690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120">
              <a:lnSpc>
                <a:spcPct val="100000"/>
              </a:lnSpc>
              <a:buClr>
                <a:srgbClr val="404040"/>
              </a:buClr>
              <a:buFont typeface="Arial"/>
              <a:buChar char="•"/>
            </a:pPr>
            <a:r>
              <a:rPr lang="en-US" sz="2000" b="1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Környezettudatosság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Egyre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fontosabb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Sz</a:t>
            </a:r>
            <a:r>
              <a:rPr lang="hu-HU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ámítógépes eszközök esetén 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Minél kisebb energiafogyasztás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404040"/>
              </a:buClr>
              <a:buFont typeface="Arial"/>
              <a:buChar char="•"/>
            </a:pPr>
            <a:r>
              <a:rPr lang="en-US" sz="2000" b="1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Miért</a:t>
            </a:r>
            <a:r>
              <a:rPr lang="en-US" sz="2000" b="1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b="1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az</a:t>
            </a:r>
            <a:r>
              <a:rPr lang="en-US" sz="2000" b="1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b="1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Erlang</a:t>
            </a:r>
            <a:r>
              <a:rPr lang="en-US" sz="2000" b="1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?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Nép</a:t>
            </a:r>
            <a:r>
              <a:rPr lang="hu-H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szerűbb nyelvek – sok kutatás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hu-HU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C++, Java, </a:t>
            </a:r>
            <a:r>
              <a:rPr lang="hu-HU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Haskell</a:t>
            </a:r>
            <a:endParaRPr lang="hu-HU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Erlang</a:t>
            </a:r>
            <a:endParaRPr lang="hu-HU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Széleskörűen használt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Még nem volt ilyen jellegű kutatás</a:t>
            </a:r>
            <a:r>
              <a:rPr lang="hu-H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404040"/>
              </a:buClr>
              <a:buFont typeface="Arial"/>
              <a:buChar char="•"/>
            </a:pPr>
            <a:r>
              <a:rPr lang="en-US" sz="2000" b="1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Green computing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447840" y="44640"/>
            <a:ext cx="5923440" cy="86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200" b="1" strike="noStrike" cap="all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Motiváció</a:t>
            </a:r>
            <a:r>
              <a:rPr lang="en-US" sz="3200" b="1" strike="noStrike" cap="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lang="en-US" sz="3200" b="1" strike="noStrike" cap="all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Fogalmak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3"/>
          <p:cNvSpPr/>
          <p:nvPr/>
        </p:nvSpPr>
        <p:spPr>
          <a:xfrm>
            <a:off x="3575160" y="1434960"/>
            <a:ext cx="5110920" cy="4690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457200" y="1434960"/>
            <a:ext cx="4244110" cy="4801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120">
              <a:lnSpc>
                <a:spcPct val="100000"/>
              </a:lnSpc>
              <a:buClr>
                <a:srgbClr val="404040"/>
              </a:buClr>
              <a:buFont typeface="Arial"/>
              <a:buChar char="•"/>
            </a:pPr>
            <a:r>
              <a:rPr lang="en-US" b="1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RAPL</a:t>
            </a:r>
          </a:p>
          <a:p>
            <a:pPr marL="743040" lvl="1" indent="-285120">
              <a:buClr>
                <a:srgbClr val="404040"/>
              </a:buClr>
              <a:buFont typeface="Arial"/>
              <a:buChar char="•"/>
            </a:pP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Intel</a:t>
            </a:r>
          </a:p>
          <a:p>
            <a:pPr marL="743040" lvl="1" indent="-285120">
              <a:buClr>
                <a:srgbClr val="404040"/>
              </a:buClr>
              <a:buFont typeface="Arial"/>
              <a:buChar char="•"/>
            </a:pPr>
            <a:r>
              <a:rPr lang="en-US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lang="en-US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apl-read.c</a:t>
            </a:r>
            <a:endParaRPr lang="en-US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120">
              <a:buClr>
                <a:srgbClr val="404040"/>
              </a:buClr>
              <a:buFont typeface="Arial"/>
              <a:buChar char="•"/>
            </a:pP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lang="hu-HU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ódszerek</a:t>
            </a:r>
            <a:endParaRPr lang="hu-HU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00240" lvl="2" indent="-285120">
              <a:buClr>
                <a:srgbClr val="404040"/>
              </a:buClr>
              <a:buFont typeface="Arial"/>
              <a:buChar char="•"/>
            </a:pPr>
            <a:r>
              <a:rPr lang="hu-HU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MSR</a:t>
            </a:r>
          </a:p>
          <a:p>
            <a:pPr marL="1200240" lvl="2" indent="-285120">
              <a:buClr>
                <a:srgbClr val="404040"/>
              </a:buClr>
              <a:buFont typeface="Arial"/>
              <a:buChar char="•"/>
            </a:pPr>
            <a:r>
              <a:rPr lang="hu-HU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perf_event</a:t>
            </a:r>
            <a:endParaRPr lang="hu-HU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00240" lvl="2" indent="-285120">
              <a:buClr>
                <a:srgbClr val="404040"/>
              </a:buClr>
              <a:buFont typeface="Arial"/>
              <a:buChar char="•"/>
            </a:pPr>
            <a:r>
              <a:rPr lang="hu-HU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Sysfs</a:t>
            </a:r>
            <a:endParaRPr lang="hu-HU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120">
              <a:buClr>
                <a:srgbClr val="404040"/>
              </a:buClr>
              <a:buFont typeface="Arial"/>
              <a:buChar char="•"/>
            </a:pPr>
            <a:r>
              <a:rPr lang="hu-HU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Értékek</a:t>
            </a:r>
          </a:p>
          <a:p>
            <a:pPr marL="1200240" lvl="2" indent="-285120">
              <a:buClr>
                <a:srgbClr val="404040"/>
              </a:buClr>
              <a:buFont typeface="Arial"/>
              <a:buChar char="•"/>
            </a:pPr>
            <a:r>
              <a:rPr lang="hu-HU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PKG, PP0, PP1, DRAM</a:t>
            </a:r>
          </a:p>
          <a:p>
            <a:pPr marL="915120" lvl="2">
              <a:buClr>
                <a:srgbClr val="404040"/>
              </a:buClr>
            </a:pPr>
            <a:endParaRPr lang="en-US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404040"/>
              </a:buClr>
              <a:buFont typeface="Arial"/>
              <a:buChar char="•"/>
            </a:pPr>
            <a:r>
              <a:rPr lang="en-US" b="1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Erlang</a:t>
            </a:r>
            <a:r>
              <a:rPr lang="en-US" b="1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hu-HU" b="1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keretrendszer</a:t>
            </a:r>
          </a:p>
          <a:p>
            <a:pPr marL="743040" lvl="1" indent="-285120">
              <a:buClr>
                <a:srgbClr val="404040"/>
              </a:buClr>
              <a:buFont typeface="Arial"/>
              <a:buChar char="•"/>
            </a:pPr>
            <a:r>
              <a:rPr lang="hu-HU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Kommunikál a mérőprogrammal</a:t>
            </a:r>
          </a:p>
          <a:p>
            <a:pPr marL="743040" lvl="1" indent="-285120">
              <a:buClr>
                <a:srgbClr val="404040"/>
              </a:buClr>
              <a:buFont typeface="Arial"/>
              <a:buChar char="•"/>
            </a:pPr>
            <a:r>
              <a:rPr lang="hu-HU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Mérni kívánt függvény futtatása</a:t>
            </a:r>
          </a:p>
          <a:p>
            <a:pPr marL="743040" lvl="1" indent="-285120">
              <a:buClr>
                <a:srgbClr val="404040"/>
              </a:buClr>
              <a:buFont typeface="Arial"/>
              <a:buChar char="•"/>
            </a:pPr>
            <a:r>
              <a:rPr lang="hu-HU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Mért adatok összegyűjtése</a:t>
            </a:r>
            <a:endParaRPr lang="en-US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447840" y="44640"/>
            <a:ext cx="5707440" cy="86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200" b="1" strike="noStrike" cap="all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Mérési</a:t>
            </a:r>
            <a:r>
              <a:rPr lang="en-US" sz="2400" b="1" strike="noStrike" cap="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3200" b="1" strike="noStrike" cap="all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Módszer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4" name="Tartalom helye 6"/>
          <p:cNvPicPr/>
          <p:nvPr/>
        </p:nvPicPr>
        <p:blipFill>
          <a:blip r:embed="rId2"/>
          <a:srcRect l="22329" t="7720" r="26974" b="4630"/>
          <a:stretch/>
        </p:blipFill>
        <p:spPr>
          <a:xfrm>
            <a:off x="4649760" y="1555033"/>
            <a:ext cx="4494240" cy="4369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3575160" y="1434960"/>
            <a:ext cx="5110920" cy="4690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" name="CustomShape 2"/>
          <p:cNvSpPr/>
          <p:nvPr/>
        </p:nvSpPr>
        <p:spPr>
          <a:xfrm>
            <a:off x="457200" y="1434960"/>
            <a:ext cx="7370064" cy="4690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120">
              <a:lnSpc>
                <a:spcPct val="100000"/>
              </a:lnSpc>
              <a:buClr>
                <a:srgbClr val="404040"/>
              </a:buClr>
              <a:buFont typeface="Arial"/>
              <a:buChar char="•"/>
            </a:pPr>
            <a:r>
              <a:rPr lang="hu-HU" sz="2000" b="1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lang="en-US" sz="2000" b="1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érési</a:t>
            </a:r>
            <a:r>
              <a:rPr lang="en-US" sz="2000" b="1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b="1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módszertan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10 db mérés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Minimális és maximális értékek eldobása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Futási idő mérése</a:t>
            </a:r>
          </a:p>
          <a:p>
            <a:pPr lvl="1"/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404040"/>
              </a:buClr>
              <a:buFont typeface="Arial"/>
              <a:buChar char="•"/>
            </a:pPr>
            <a:r>
              <a:rPr lang="en-US" sz="2000" b="1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Vizualizáció</a:t>
            </a:r>
            <a:r>
              <a:rPr lang="en-US" sz="2000" b="1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txt-ben</a:t>
            </a:r>
            <a:r>
              <a:rPr lang="hu-HU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tárolt  adatok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Python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Matplotlib</a:t>
            </a:r>
            <a:endParaRPr lang="hu-HU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LaTeX</a:t>
            </a:r>
            <a:r>
              <a:rPr lang="hu-HU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-be exportálás</a:t>
            </a:r>
          </a:p>
        </p:txBody>
      </p:sp>
      <p:sp>
        <p:nvSpPr>
          <p:cNvPr id="87" name="CustomShape 3"/>
          <p:cNvSpPr/>
          <p:nvPr/>
        </p:nvSpPr>
        <p:spPr>
          <a:xfrm>
            <a:off x="447840" y="44640"/>
            <a:ext cx="4411440" cy="86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200" b="1" strike="noStrike" cap="all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Adatfeldolgozás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D6D125B8-E048-4890-A7B2-B854A4DC2B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839" y="2585834"/>
            <a:ext cx="4784241" cy="40666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3575160" y="1434960"/>
            <a:ext cx="5110920" cy="4690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7" name="CustomShape 3"/>
          <p:cNvSpPr/>
          <p:nvPr/>
        </p:nvSpPr>
        <p:spPr>
          <a:xfrm>
            <a:off x="447840" y="44640"/>
            <a:ext cx="8696160" cy="86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hu-HU" sz="3200" b="1" strike="noStrike" cap="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Adatfeldolgozás </a:t>
            </a:r>
            <a:r>
              <a:rPr lang="hu-HU" sz="3200" b="1" cap="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összefoglalás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" name="Kép 17">
            <a:extLst>
              <a:ext uri="{FF2B5EF4-FFF2-40B4-BE49-F238E27FC236}">
                <a16:creationId xmlns:a16="http://schemas.microsoft.com/office/drawing/2014/main" id="{1D723288-0846-4E5F-8D3A-2263DAEE23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" y="2074822"/>
            <a:ext cx="8782050" cy="4452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10236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457200" y="1434960"/>
            <a:ext cx="8199120" cy="4801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120">
              <a:buClr>
                <a:srgbClr val="404040"/>
              </a:buClr>
              <a:buFont typeface="Arial"/>
              <a:buChar char="•"/>
            </a:pPr>
            <a:r>
              <a:rPr lang="hu-HU" sz="2400" b="1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Magasabb rendű függvények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map, </a:t>
            </a:r>
            <a:r>
              <a:rPr lang="hu-HU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foldr</a:t>
            </a:r>
            <a:r>
              <a:rPr lang="hu-HU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lang="hu-HU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foldl</a:t>
            </a:r>
            <a:r>
              <a:rPr lang="hu-HU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filter</a:t>
            </a:r>
          </a:p>
          <a:p>
            <a:pPr marL="285840" indent="-285120">
              <a:buClr>
                <a:srgbClr val="404040"/>
              </a:buClr>
              <a:buFont typeface="Arial"/>
              <a:buChar char="•"/>
            </a:pPr>
            <a:r>
              <a:rPr lang="hu-HU" sz="2400" b="1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Különböző adatszerkezetek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Lista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Tömb</a:t>
            </a:r>
          </a:p>
          <a:p>
            <a:pPr marL="285840" indent="-285120">
              <a:buClr>
                <a:srgbClr val="404040"/>
              </a:buClr>
              <a:buFont typeface="Arial"/>
              <a:buChar char="•"/>
            </a:pPr>
            <a:r>
              <a:rPr lang="hu-HU" sz="2400" b="1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Párhuzamosítás</a:t>
            </a:r>
            <a:endParaRPr lang="en-US" sz="2400" b="1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Brute force</a:t>
            </a:r>
            <a:endParaRPr lang="hu-HU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Process pool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Folyamatok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sz</a:t>
            </a:r>
            <a:r>
              <a:rPr lang="hu-HU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ámának</a:t>
            </a:r>
            <a:r>
              <a:rPr lang="hu-HU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vizsgálata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Több mag használata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b="1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Algoritmusok</a:t>
            </a:r>
            <a:r>
              <a:rPr lang="hu-HU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hu-HU" sz="2400" b="1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kiválasztása ez alapján</a:t>
            </a:r>
            <a:endParaRPr lang="en-US" sz="2400" b="1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447840" y="44640"/>
            <a:ext cx="5707440" cy="86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hu-HU" sz="3200" b="1" strike="noStrike" cap="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Vizsgálat tárgya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890211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3575160" y="1434960"/>
            <a:ext cx="5110920" cy="4690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2" name="CustomShape 2"/>
          <p:cNvSpPr/>
          <p:nvPr/>
        </p:nvSpPr>
        <p:spPr>
          <a:xfrm>
            <a:off x="457200" y="1434960"/>
            <a:ext cx="3007440" cy="4690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3" name="CustomShape 3"/>
          <p:cNvSpPr/>
          <p:nvPr/>
        </p:nvSpPr>
        <p:spPr>
          <a:xfrm>
            <a:off x="447840" y="44639"/>
            <a:ext cx="7781400" cy="93441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800" b="1" strike="noStrike" cap="all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Mért</a:t>
            </a:r>
            <a:r>
              <a:rPr lang="en-US" sz="2800" b="1" strike="noStrike" cap="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800" b="1" strike="noStrike" cap="all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Algoritmusok</a:t>
            </a:r>
            <a:r>
              <a:rPr lang="en-US" sz="2800" b="1" strike="noStrike" cap="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N </a:t>
            </a:r>
            <a:r>
              <a:rPr lang="en-US" sz="2800" b="1" strike="noStrike" cap="all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királynő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4" name="Kép 93"/>
          <p:cNvPicPr/>
          <p:nvPr/>
        </p:nvPicPr>
        <p:blipFill>
          <a:blip r:embed="rId2"/>
          <a:stretch/>
        </p:blipFill>
        <p:spPr>
          <a:xfrm>
            <a:off x="1097280" y="1325880"/>
            <a:ext cx="7131960" cy="5348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3575160" y="1434960"/>
            <a:ext cx="5110920" cy="4690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6" name="CustomShape 2"/>
          <p:cNvSpPr/>
          <p:nvPr/>
        </p:nvSpPr>
        <p:spPr>
          <a:xfrm>
            <a:off x="457200" y="1434960"/>
            <a:ext cx="3007440" cy="4690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7" name="CustomShape 3"/>
          <p:cNvSpPr/>
          <p:nvPr/>
        </p:nvSpPr>
        <p:spPr>
          <a:xfrm>
            <a:off x="96859" y="62640"/>
            <a:ext cx="9194924" cy="86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800" b="1" strike="noStrike" cap="all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Mért</a:t>
            </a:r>
            <a:r>
              <a:rPr lang="en-US" sz="2800" b="1" strike="noStrike" cap="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800" b="1" strike="noStrike" cap="all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Algoritmusok</a:t>
            </a:r>
            <a:r>
              <a:rPr lang="en-US" sz="2800" b="1" strike="noStrike" cap="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</a:t>
            </a:r>
            <a:r>
              <a:rPr lang="en-US" sz="2800" b="1" strike="noStrike" cap="all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Ritkamátrix-szorzás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8" name="Kép 97"/>
          <p:cNvPicPr/>
          <p:nvPr/>
        </p:nvPicPr>
        <p:blipFill>
          <a:blip r:embed="rId2"/>
          <a:stretch/>
        </p:blipFill>
        <p:spPr>
          <a:xfrm>
            <a:off x="914400" y="1280160"/>
            <a:ext cx="7314840" cy="5486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2"/>
          <p:cNvSpPr/>
          <p:nvPr/>
        </p:nvSpPr>
        <p:spPr>
          <a:xfrm>
            <a:off x="447839" y="44640"/>
            <a:ext cx="8557616" cy="86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hu-HU" sz="2800" b="1" strike="noStrike" cap="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Különböző</a:t>
            </a:r>
            <a:r>
              <a:rPr lang="hu-HU" sz="2400" b="1" strike="noStrike" cap="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hu-HU" sz="2800" b="1" strike="noStrike" cap="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párhuzamosítási</a:t>
            </a:r>
            <a:r>
              <a:rPr lang="hu-HU" sz="2400" b="1" strike="noStrike" cap="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hu-HU" sz="2800" b="1" strike="noStrike" cap="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módszerek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1" name="Kép 100"/>
          <p:cNvPicPr/>
          <p:nvPr/>
        </p:nvPicPr>
        <p:blipFill>
          <a:blip r:embed="rId2"/>
          <a:stretch/>
        </p:blipFill>
        <p:spPr>
          <a:xfrm>
            <a:off x="818346" y="1274618"/>
            <a:ext cx="7605217" cy="5583382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317</TotalTime>
  <Words>259</Words>
  <Application>Microsoft Office PowerPoint</Application>
  <PresentationFormat>Diavetítés a képernyőre (4:3 oldalarány)</PresentationFormat>
  <Paragraphs>87</Paragraphs>
  <Slides>12</Slides>
  <Notes>2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2</vt:i4>
      </vt:variant>
      <vt:variant>
        <vt:lpstr>Diacímek</vt:lpstr>
      </vt:variant>
      <vt:variant>
        <vt:i4>12</vt:i4>
      </vt:variant>
    </vt:vector>
  </HeadingPairs>
  <TitlesOfParts>
    <vt:vector size="20" baseType="lpstr">
      <vt:lpstr>Arial</vt:lpstr>
      <vt:lpstr>Calibri</vt:lpstr>
      <vt:lpstr>DejaVu Sans</vt:lpstr>
      <vt:lpstr>Symbol</vt:lpstr>
      <vt:lpstr>Times New Roman</vt:lpstr>
      <vt:lpstr>Wingdings</vt:lpstr>
      <vt:lpstr>Office Theme</vt:lpstr>
      <vt:lpstr>Office Theme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>novak.adam@gmail.com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Asdfsdafa dsfasd asdf</dc:title>
  <dc:subject/>
  <dc:creator>Ádám Novák</dc:creator>
  <dc:description/>
  <cp:lastModifiedBy>Áron Mészáros</cp:lastModifiedBy>
  <cp:revision>62</cp:revision>
  <dcterms:created xsi:type="dcterms:W3CDTF">2014-03-03T11:13:53Z</dcterms:created>
  <dcterms:modified xsi:type="dcterms:W3CDTF">2018-04-12T18:17:55Z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novak.adam@gmail.com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2</vt:i4>
  </property>
  <property fmtid="{D5CDD505-2E9C-101B-9397-08002B2CF9AE}" pid="9" name="PresentationFormat">
    <vt:lpwstr>Diavetítés a képernyőre (4:3 oldalarány)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9</vt:i4>
  </property>
</Properties>
</file>