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9" r:id="rId13"/>
    <p:sldId id="271" r:id="rId14"/>
    <p:sldId id="273" r:id="rId15"/>
    <p:sldId id="274" r:id="rId16"/>
    <p:sldId id="275" r:id="rId17"/>
    <p:sldId id="277" r:id="rId18"/>
    <p:sldId id="279" r:id="rId19"/>
    <p:sldId id="280" r:id="rId20"/>
    <p:sldId id="282" r:id="rId21"/>
    <p:sldId id="285" r:id="rId22"/>
    <p:sldId id="284" r:id="rId23"/>
    <p:sldId id="287" r:id="rId24"/>
    <p:sldId id="289" r:id="rId25"/>
    <p:sldId id="288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FE6A-B4C9-4308-850B-0FAFED46CB93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9839-B798-4756-A3FF-C466F5462C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08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9839-B798-4756-A3FF-C466F5462C5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95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3F5B60-51A6-4DCA-A23C-0B75B4DE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87FF546-2897-4BA4-AFE5-B3DEB6B6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922D33-9211-4987-9B76-8433DCAC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B51C11-8DF1-4A21-94C5-40156D5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2506EB-32E9-4A5D-867B-857BC664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7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BB4EC6-1829-4E8B-BC52-4AEA8E4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24D1D3-1695-4BBC-AEE3-60894B3E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7E1466-7426-4676-A907-9CB32CB9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EACF97-566D-4C70-9E38-4D1EF9A3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0E391E-D0F7-4675-A56F-E8416FA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81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FE131E-E08E-4414-8E31-3523F0AB4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76A9E73-EBBA-47C3-AFDE-E2CEA104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1D99BF-C394-46B5-8692-A5D86464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2A6D6D-98BA-45E1-A07A-05E1BEB8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E2A6FC-8E46-426E-B14E-4DC1C8C5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9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3974BE-0FC4-4F23-91BB-E9E79AB2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73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latin typeface="Gill Sans MT" panose="020B0502020104020203" pitchFamily="34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FBA056-7BA3-47C2-8BB6-EC0621C4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173" y="1825625"/>
            <a:ext cx="10515600" cy="4351338"/>
          </a:xfrm>
        </p:spPr>
        <p:txBody>
          <a:bodyPr/>
          <a:lstStyle>
            <a:lvl1pPr>
              <a:defRPr>
                <a:latin typeface="Gill Sans MT" panose="020B0502020104020203" pitchFamily="34" charset="-18"/>
              </a:defRPr>
            </a:lvl1pPr>
            <a:lvl2pPr>
              <a:defRPr>
                <a:latin typeface="Gill Sans MT" panose="020B0502020104020203" pitchFamily="34" charset="-18"/>
              </a:defRPr>
            </a:lvl2pPr>
            <a:lvl3pPr>
              <a:defRPr>
                <a:latin typeface="Gill Sans MT" panose="020B0502020104020203" pitchFamily="34" charset="-18"/>
              </a:defRPr>
            </a:lvl3pPr>
            <a:lvl4pPr>
              <a:defRPr>
                <a:latin typeface="Gill Sans MT" panose="020B0502020104020203" pitchFamily="34" charset="-18"/>
              </a:defRPr>
            </a:lvl4pPr>
            <a:lvl5pPr>
              <a:defRPr>
                <a:latin typeface="Gill Sans MT" panose="020B0502020104020203" pitchFamily="34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CE01EF-C05E-4215-B4E7-06938325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21292D-AD87-429D-ABC7-C8B256EC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7E6591-CA41-4FDC-9AE5-59F97BF0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7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ECB507-6020-416E-93BC-99AC73E1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8B97DB-18F0-49B2-BB15-3A2971F6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-1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EAC3DD-6857-4776-9CFB-5FC4688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DC45D9-4342-4B51-99F3-02444324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A27784-8BCB-44C3-8863-3F914E2A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9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9CCE8-6BA4-433A-B895-4F19711B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6BF782-8A4D-465A-929D-945607CCA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9D0364-8095-4215-83E0-B1078C2D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48C96-6F8F-40DC-9435-869543C8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90485DB-156F-48A0-B668-37BC6A2F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ADAAC4-C9B7-4B63-8D9C-2397535F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63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A9A6D-2AAC-403B-9A1E-853883B0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B27052-B321-4E54-8257-513A12E3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06C520-46B0-49DF-8870-638C54DD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52FB473-8D24-4D1B-B7FA-35DF1369B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F5ACF2F-2588-4414-BF98-67F64963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26054A4-8ECF-438A-B44B-997FD46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4A15204-AC49-460B-99CD-AD9B7C4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16E8D52-CDBA-4971-825B-4F77E6A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5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53562-C181-4175-8A08-BFBD1E43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7C08152-FE7C-49D7-AA84-C297CA80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8E5711E-F8A9-47C2-ADE0-0B43661B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3319B85-53D7-4A18-B7E6-03A46503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88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8F85121-6BDA-4653-8E5A-60D6E62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CCEF03-7FEA-4E60-987C-EBB0BD0E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3DA45D6-2D85-4979-99E8-002F5C1A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8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D95934-9640-4FB0-AA38-38CD36B7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FF469F-82E9-46C6-9C21-60ADFA9C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7DD7FD-7496-43E3-9323-51BCB121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B25159-178F-471B-A77F-C0EAC07F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D0A682-A30F-4EEE-8649-08D93233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60462F-14F4-4253-B88B-0970185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95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5ABA2-58E6-4736-BAE3-D3A32CD6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1474F7-4FD7-4750-B92F-5570873C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DA04E20-7F66-4FB8-BE40-92717E88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3C4E2D-B5D5-42C5-9372-AC5B516C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F5D3A8-10FD-44E8-B947-EC3E7ACC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21DCBB-21F2-4ED5-AA88-971B8DD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1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bg1"/>
            </a:gs>
            <a:gs pos="88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95D4962-12F8-48BF-BE7E-B802A405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106698-C18B-4961-ABC3-B00CED79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1336B7-8EF6-45FA-9D15-A928C324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3BAB-8CE7-4A79-8C39-C5ACA97AE611}" type="datetimeFigureOut">
              <a:rPr lang="hu-HU" smtClean="0"/>
              <a:t>2019.02.17.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C7A12E-63CA-46AE-A5B8-EAFB58188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8EEA61-16F8-4EC7-AFCD-1C85D98E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4CC7-98EB-4F8E-AF1E-29856DFB150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2742A07-5F8C-4E1D-A050-D8F19B574CF6}"/>
              </a:ext>
            </a:extLst>
          </p:cNvPr>
          <p:cNvSpPr/>
          <p:nvPr userDrawn="1"/>
        </p:nvSpPr>
        <p:spPr>
          <a:xfrm>
            <a:off x="0" y="0"/>
            <a:ext cx="1055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F91468B-3E85-4FD3-A711-276086D8231D}"/>
              </a:ext>
            </a:extLst>
          </p:cNvPr>
          <p:cNvSpPr/>
          <p:nvPr userDrawn="1"/>
        </p:nvSpPr>
        <p:spPr>
          <a:xfrm rot="5400000">
            <a:off x="6043246" y="709246"/>
            <a:ext cx="105508" cy="121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45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accent6">
              <a:lumMod val="75000"/>
            </a:schemeClr>
          </a:solidFill>
          <a:latin typeface="Gill Sans MT" panose="020B0502020104020203" pitchFamily="34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77CC8-CC13-4522-8F3F-2B76FC4E0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249"/>
            <a:ext cx="9144000" cy="18077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Towards an energy efficient computation in Erlang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584D9A-D6CA-4E0E-9605-833E89C0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3560"/>
            <a:ext cx="9144000" cy="1262032"/>
          </a:xfrm>
        </p:spPr>
        <p:txBody>
          <a:bodyPr>
            <a:normAutofit/>
          </a:bodyPr>
          <a:lstStyle/>
          <a:p>
            <a:r>
              <a:rPr lang="hu-HU" sz="3000" dirty="0"/>
              <a:t>Áron Attila Mészáros</a:t>
            </a:r>
          </a:p>
          <a:p>
            <a:r>
              <a:rPr lang="hu-HU" sz="3000" dirty="0"/>
              <a:t>Gergely Nagy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13A31B9-7793-4009-9ED7-8C54FC9C15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08" y="3685592"/>
            <a:ext cx="1427584" cy="1427584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D2C3C9A4-D940-455E-93AC-3943F812D4C9}"/>
              </a:ext>
            </a:extLst>
          </p:cNvPr>
          <p:cNvSpPr/>
          <p:nvPr/>
        </p:nvSpPr>
        <p:spPr>
          <a:xfrm>
            <a:off x="4425061" y="5113176"/>
            <a:ext cx="3341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/>
              <a:t>ELTE IK, Computer Science </a:t>
            </a:r>
            <a:r>
              <a:rPr lang="hu-HU" sz="2000" dirty="0" err="1"/>
              <a:t>BSc</a:t>
            </a:r>
            <a:endParaRPr lang="hu-HU" sz="2000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E74603F-9533-4E95-8DFA-CB1145E4EB44}"/>
              </a:ext>
            </a:extLst>
          </p:cNvPr>
          <p:cNvSpPr/>
          <p:nvPr/>
        </p:nvSpPr>
        <p:spPr>
          <a:xfrm>
            <a:off x="5382208" y="5794311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Gill Sans MT" panose="020B0502020104020203" pitchFamily="34" charset="-18"/>
              </a:rPr>
              <a:t>STCS 2019</a:t>
            </a:r>
          </a:p>
        </p:txBody>
      </p:sp>
    </p:spTree>
    <p:extLst>
      <p:ext uri="{BB962C8B-B14F-4D97-AF65-F5344CB8AC3E}">
        <p14:creationId xmlns:p14="http://schemas.microsoft.com/office/powerpoint/2010/main" val="8134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map - results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0159" r="8821" b="3426"/>
          <a:stretch/>
        </p:blipFill>
        <p:spPr>
          <a:xfrm>
            <a:off x="0" y="890615"/>
            <a:ext cx="8354585" cy="5967385"/>
          </a:xfrm>
        </p:spPr>
      </p:pic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Best:</a:t>
            </a:r>
          </a:p>
          <a:p>
            <a:pPr lvl="1"/>
            <a:r>
              <a:rPr lang="en-US" dirty="0" smtClean="0"/>
              <a:t>List comprehension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 smtClean="0"/>
              <a:t>Worst:</a:t>
            </a:r>
          </a:p>
          <a:p>
            <a:pPr lvl="1"/>
            <a:r>
              <a:rPr lang="en-US" dirty="0" smtClean="0"/>
              <a:t>List comprehension with unnamed function</a:t>
            </a:r>
          </a:p>
          <a:p>
            <a:pPr lvl="1"/>
            <a:r>
              <a:rPr lang="en-US" dirty="0" smtClean="0"/>
              <a:t>All map implementations</a:t>
            </a:r>
          </a:p>
          <a:p>
            <a:r>
              <a:rPr lang="en-US" sz="2400" dirty="0" smtClean="0"/>
              <a:t>Ranking is same based on energy and time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10753" y="652404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3424518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10984" r="8624" b="4606"/>
          <a:stretch/>
        </p:blipFill>
        <p:spPr>
          <a:xfrm>
            <a:off x="2250141" y="656582"/>
            <a:ext cx="8080955" cy="612970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map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6140825" y="641695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1838077" y="328324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t="9139" r="8425" b="1860"/>
          <a:stretch/>
        </p:blipFill>
        <p:spPr>
          <a:xfrm>
            <a:off x="0" y="890616"/>
            <a:ext cx="7864726" cy="6002760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filter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Best:</a:t>
            </a:r>
          </a:p>
          <a:p>
            <a:pPr lvl="1"/>
            <a:r>
              <a:rPr lang="en-US" dirty="0" smtClean="0"/>
              <a:t>List comprehension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 smtClean="0"/>
              <a:t>Worst:</a:t>
            </a:r>
          </a:p>
          <a:p>
            <a:pPr lvl="1"/>
            <a:r>
              <a:rPr lang="en-US" dirty="0" smtClean="0"/>
              <a:t>List comprehension with unnamed function</a:t>
            </a:r>
          </a:p>
          <a:p>
            <a:pPr lvl="1"/>
            <a:r>
              <a:rPr lang="en-US" dirty="0" smtClean="0"/>
              <a:t>All map implementations</a:t>
            </a:r>
          </a:p>
          <a:p>
            <a:r>
              <a:rPr lang="en-US" sz="2400" dirty="0" smtClean="0"/>
              <a:t>Ranking is same based on energy and time</a:t>
            </a:r>
          </a:p>
          <a:p>
            <a:r>
              <a:rPr lang="en-US" sz="2400" dirty="0" smtClean="0"/>
              <a:t>Same trends as with map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10753" y="652404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3424518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9549" r="8657" b="2067"/>
          <a:stretch/>
        </p:blipFill>
        <p:spPr>
          <a:xfrm>
            <a:off x="2199426" y="761999"/>
            <a:ext cx="8255887" cy="6096001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filter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6140825" y="641695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1838077" y="328324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10586" r="8355" b="1443"/>
          <a:stretch/>
        </p:blipFill>
        <p:spPr>
          <a:xfrm>
            <a:off x="0" y="824753"/>
            <a:ext cx="8237434" cy="6033247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map </a:t>
            </a:r>
            <a:r>
              <a:rPr lang="en-US" b="1" dirty="0"/>
              <a:t>∘</a:t>
            </a:r>
            <a:r>
              <a:rPr lang="en-US" dirty="0"/>
              <a:t> filter</a:t>
            </a:r>
            <a:r>
              <a:rPr lang="en-US" dirty="0" smtClean="0"/>
              <a:t>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Best:</a:t>
            </a:r>
          </a:p>
          <a:p>
            <a:pPr lvl="1"/>
            <a:r>
              <a:rPr lang="en-US" dirty="0" smtClean="0"/>
              <a:t>List comprehension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 smtClean="0"/>
              <a:t>Worst:</a:t>
            </a:r>
          </a:p>
          <a:p>
            <a:pPr lvl="1"/>
            <a:r>
              <a:rPr lang="en-US" dirty="0" smtClean="0"/>
              <a:t>Filter then map</a:t>
            </a:r>
          </a:p>
          <a:p>
            <a:pPr lvl="1"/>
            <a:r>
              <a:rPr lang="en-US" dirty="0" smtClean="0"/>
              <a:t>Own HOF implementation</a:t>
            </a:r>
          </a:p>
          <a:p>
            <a:r>
              <a:rPr lang="en-US" sz="2400" dirty="0" smtClean="0"/>
              <a:t>Ranking is same based on energy and time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10753" y="652404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3424518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HOFs - Findings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higher order function calls to a simple recursive function or list comprehension reduces energy consumption and runtime</a:t>
            </a:r>
          </a:p>
          <a:p>
            <a:r>
              <a:rPr lang="en-US" dirty="0" smtClean="0"/>
              <a:t>Eliminating the HOF is not enough, we need to eliminate the called function as well to minimize energy consumption.</a:t>
            </a:r>
          </a:p>
          <a:p>
            <a:r>
              <a:rPr lang="en-US" dirty="0" smtClean="0"/>
              <a:t>This is consistent with previous findings (N-queens)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Investigating  different ways to store key-value pairs</a:t>
            </a:r>
          </a:p>
          <a:p>
            <a:pPr lvl="1"/>
            <a:r>
              <a:rPr lang="en-US" dirty="0" smtClean="0"/>
              <a:t>list of tuples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</a:t>
            </a:r>
            <a:endParaRPr lang="en-US" dirty="0" smtClean="0"/>
          </a:p>
          <a:p>
            <a:r>
              <a:rPr lang="en-US" dirty="0" smtClean="0"/>
              <a:t>Measuring different operations on those data structures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uilding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1040" r="8827" b="3049"/>
          <a:stretch/>
        </p:blipFill>
        <p:spPr>
          <a:xfrm>
            <a:off x="0" y="1156447"/>
            <a:ext cx="8313058" cy="5701553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building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Dicts</a:t>
            </a:r>
            <a:r>
              <a:rPr lang="en-US" sz="2400" dirty="0" smtClean="0"/>
              <a:t> are really expensive to build</a:t>
            </a:r>
            <a:endParaRPr lang="en-US" sz="2400" dirty="0"/>
          </a:p>
          <a:p>
            <a:r>
              <a:rPr lang="en-US" sz="2400" dirty="0" smtClean="0"/>
              <a:t>Lists are the cheapest</a:t>
            </a:r>
          </a:p>
          <a:p>
            <a:r>
              <a:rPr lang="en-US" sz="2400" dirty="0" smtClean="0"/>
              <a:t>Building a map from a list of tuples is cheaper than building the map directly</a:t>
            </a:r>
            <a:endParaRPr lang="en-US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3110753" y="652404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3424518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" y="722966"/>
            <a:ext cx="6269511" cy="4637928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find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671482" y="5450541"/>
            <a:ext cx="9439653" cy="125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Finding with pattern matching is faster, but consumes more energy</a:t>
            </a:r>
          </a:p>
          <a:p>
            <a:r>
              <a:rPr lang="en-US" sz="2400" dirty="0" smtClean="0"/>
              <a:t>Using the find function consumes the least energy but is slower</a:t>
            </a:r>
          </a:p>
          <a:p>
            <a:endParaRPr lang="en-US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2375648" y="5036386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273490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9" y="-1"/>
            <a:ext cx="5925671" cy="4634777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8928848" y="430041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 rot="16200000">
            <a:off x="5794023" y="213272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5788"/>
            <a:ext cx="6749885" cy="4634753"/>
          </a:xfr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57" y="402595"/>
            <a:ext cx="5797392" cy="42671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find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752347" y="5564736"/>
            <a:ext cx="9439653" cy="1258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Finding in a </a:t>
            </a:r>
            <a:r>
              <a:rPr lang="en-US" sz="2400" dirty="0" err="1" smtClean="0"/>
              <a:t>dict</a:t>
            </a:r>
            <a:r>
              <a:rPr lang="en-US" sz="2400" dirty="0" smtClean="0"/>
              <a:t> is similar to finding in a map,</a:t>
            </a:r>
          </a:p>
          <a:p>
            <a:r>
              <a:rPr lang="en-US" sz="2400" dirty="0" smtClean="0"/>
              <a:t>Maps are quicker</a:t>
            </a:r>
          </a:p>
          <a:p>
            <a:r>
              <a:rPr lang="en-US" sz="2400" dirty="0" smtClean="0"/>
              <a:t>Energy consumption may be better for maps (cannot construct large enough </a:t>
            </a:r>
            <a:r>
              <a:rPr lang="en-US" sz="2400" dirty="0" err="1" smtClean="0"/>
              <a:t>dicts</a:t>
            </a:r>
            <a:r>
              <a:rPr lang="en-US" sz="2400" dirty="0" smtClean="0"/>
              <a:t>)</a:t>
            </a:r>
          </a:p>
          <a:p>
            <a:endParaRPr lang="en-US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2671482" y="5081209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273490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8928848" y="430041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 rot="16200000">
            <a:off x="5794023" y="213272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14D91-6F9F-41BE-B375-FC177716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8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cap="small" dirty="0" err="1"/>
              <a:t>Motivation</a:t>
            </a:r>
            <a:endParaRPr lang="hu-HU" sz="5400" cap="small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498361-C993-4296-8375-ACFA7476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780" y="1825625"/>
            <a:ext cx="10515600" cy="4351338"/>
          </a:xfrm>
        </p:spPr>
        <p:txBody>
          <a:bodyPr/>
          <a:lstStyle/>
          <a:p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awareness</a:t>
            </a:r>
            <a:endParaRPr lang="hu-HU" dirty="0"/>
          </a:p>
          <a:p>
            <a:pPr lvl="1"/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conservation</a:t>
            </a:r>
            <a:r>
              <a:rPr lang="hu-HU" dirty="0"/>
              <a:t>, </a:t>
            </a:r>
            <a:r>
              <a:rPr lang="hu-HU" dirty="0" err="1" smtClean="0"/>
              <a:t>minimi</a:t>
            </a:r>
            <a:r>
              <a:rPr lang="en-US" dirty="0" smtClean="0"/>
              <a:t>z</a:t>
            </a:r>
            <a:r>
              <a:rPr lang="hu-HU" dirty="0" smtClean="0"/>
              <a:t>ing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consumption</a:t>
            </a:r>
            <a:endParaRPr lang="hu-HU" dirty="0"/>
          </a:p>
          <a:p>
            <a:pPr lvl="1"/>
            <a:r>
              <a:rPr lang="hu-HU" dirty="0" err="1"/>
              <a:t>Even</a:t>
            </a:r>
            <a:r>
              <a:rPr lang="hu-HU" dirty="0"/>
              <a:t> in </a:t>
            </a:r>
            <a:r>
              <a:rPr lang="hu-HU" dirty="0" err="1"/>
              <a:t>computers</a:t>
            </a:r>
            <a:endParaRPr lang="hu-HU" dirty="0"/>
          </a:p>
          <a:p>
            <a:pPr lvl="1"/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computing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Erlang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– </a:t>
            </a:r>
            <a:r>
              <a:rPr lang="hu-HU" dirty="0" err="1"/>
              <a:t>lots</a:t>
            </a:r>
            <a:r>
              <a:rPr lang="hu-HU" dirty="0"/>
              <a:t> of </a:t>
            </a:r>
            <a:r>
              <a:rPr lang="hu-HU" dirty="0" err="1" smtClean="0"/>
              <a:t>research</a:t>
            </a:r>
            <a:r>
              <a:rPr lang="en-US" dirty="0" smtClean="0"/>
              <a:t> (e.g. C++, Java, Haskell)</a:t>
            </a:r>
            <a:endParaRPr lang="hu-HU" dirty="0"/>
          </a:p>
          <a:p>
            <a:pPr lvl="1"/>
            <a:r>
              <a:rPr lang="hu-HU" dirty="0" err="1"/>
              <a:t>Erlang</a:t>
            </a:r>
            <a:endParaRPr lang="hu-HU" dirty="0"/>
          </a:p>
          <a:p>
            <a:pPr lvl="2"/>
            <a:r>
              <a:rPr lang="hu-HU" dirty="0" err="1"/>
              <a:t>Widely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industry</a:t>
            </a:r>
            <a:endParaRPr lang="hu-HU" dirty="0"/>
          </a:p>
          <a:p>
            <a:pPr lvl="2"/>
            <a:r>
              <a:rPr lang="hu-HU" dirty="0"/>
              <a:t>No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 </a:t>
            </a:r>
            <a:r>
              <a:rPr lang="hu-HU" dirty="0" err="1"/>
              <a:t>yet</a:t>
            </a:r>
            <a:endParaRPr lang="hu-HU" dirty="0"/>
          </a:p>
        </p:txBody>
      </p:sp>
      <p:pic>
        <p:nvPicPr>
          <p:cNvPr id="4" name="Picture 4" descr="Image result for erlang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89" y="5100988"/>
            <a:ext cx="1227581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++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60" y="4345848"/>
            <a:ext cx="429566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jav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26" y="4285176"/>
            <a:ext cx="604247" cy="6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Logo of Haske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02" y="4424963"/>
            <a:ext cx="459887" cy="3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10061" r="8507" b="2326"/>
          <a:stretch/>
        </p:blipFill>
        <p:spPr>
          <a:xfrm>
            <a:off x="-1" y="766476"/>
            <a:ext cx="8373035" cy="61268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find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proplists:get_value</a:t>
            </a:r>
            <a:r>
              <a:rPr lang="en-US" sz="2400" dirty="0" smtClean="0"/>
              <a:t> is inefficient, even a simple recursive find is better</a:t>
            </a:r>
          </a:p>
          <a:p>
            <a:r>
              <a:rPr lang="en-US" sz="2400" dirty="0" err="1" smtClean="0"/>
              <a:t>lists:keyfind</a:t>
            </a:r>
            <a:r>
              <a:rPr lang="en-US" sz="2400" dirty="0" smtClean="0"/>
              <a:t> is better</a:t>
            </a:r>
          </a:p>
          <a:p>
            <a:r>
              <a:rPr lang="en-US" sz="2400" dirty="0" smtClean="0"/>
              <a:t>Compared to maps all are worse (expected, because of complexity differences)</a:t>
            </a:r>
            <a:endParaRPr lang="en-US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3110753" y="652404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3424518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 r="6897"/>
          <a:stretch/>
        </p:blipFill>
        <p:spPr>
          <a:xfrm>
            <a:off x="6202328" y="475128"/>
            <a:ext cx="5747625" cy="419461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26"/>
            <a:ext cx="6373906" cy="501435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delete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671482" y="5450541"/>
            <a:ext cx="9439653" cy="125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Deleting with </a:t>
            </a:r>
            <a:r>
              <a:rPr lang="en-US" sz="2400" dirty="0" err="1" smtClean="0"/>
              <a:t>maps:without</a:t>
            </a:r>
            <a:r>
              <a:rPr lang="en-US" sz="2400" dirty="0" smtClean="0"/>
              <a:t> is the slowest, but consumes the least energy</a:t>
            </a:r>
          </a:p>
          <a:p>
            <a:endParaRPr lang="en-US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2375648" y="5036386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273490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8928848" y="430041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 rot="16200000">
            <a:off x="5794023" y="213272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9108" r="6607" b="-811"/>
          <a:stretch/>
        </p:blipFill>
        <p:spPr>
          <a:xfrm>
            <a:off x="0" y="1460765"/>
            <a:ext cx="8360737" cy="543261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delete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Deleting from a </a:t>
            </a:r>
            <a:r>
              <a:rPr lang="en-US" sz="2400" dirty="0" err="1" smtClean="0"/>
              <a:t>dict</a:t>
            </a:r>
            <a:r>
              <a:rPr lang="en-US" sz="2400" dirty="0" smtClean="0"/>
              <a:t> is worse than deleting from a map</a:t>
            </a:r>
          </a:p>
          <a:p>
            <a:r>
              <a:rPr lang="en-US" sz="2400" dirty="0" smtClean="0"/>
              <a:t>Complexity difference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10753" y="652404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3424518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9730" r="8599" b="3142"/>
          <a:stretch/>
        </p:blipFill>
        <p:spPr>
          <a:xfrm>
            <a:off x="0" y="857469"/>
            <a:ext cx="7924800" cy="600053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delete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36470" y="1325562"/>
            <a:ext cx="3874665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Deleting from list is much worse than all previous examples</a:t>
            </a:r>
          </a:p>
          <a:p>
            <a:r>
              <a:rPr lang="en-US" sz="2400" dirty="0" smtClean="0"/>
              <a:t>Complexity difference</a:t>
            </a:r>
          </a:p>
          <a:p>
            <a:r>
              <a:rPr lang="en-US" sz="2400" dirty="0" smtClean="0"/>
              <a:t>No conclusive difference between the two ways to delete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10753" y="6524043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 rot="16200000">
            <a:off x="-412065" y="3424518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950" y="0"/>
            <a:ext cx="10515600" cy="890615"/>
          </a:xfrm>
        </p:spPr>
        <p:txBody>
          <a:bodyPr/>
          <a:lstStyle/>
          <a:p>
            <a:r>
              <a:rPr lang="en-US" dirty="0" smtClean="0"/>
              <a:t>update - results</a:t>
            </a:r>
            <a:endParaRPr lang="en-US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33951" y="1325562"/>
            <a:ext cx="7790850" cy="53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Results for updating an element in out dictionaries show</a:t>
            </a:r>
            <a:r>
              <a:rPr lang="en-US" sz="2400" dirty="0"/>
              <a:t> </a:t>
            </a:r>
            <a:r>
              <a:rPr lang="en-US" sz="2400" dirty="0" smtClean="0"/>
              <a:t>the same patterns as deleting an element.</a:t>
            </a:r>
          </a:p>
          <a:p>
            <a:r>
              <a:rPr lang="en-US" sz="2400" dirty="0" smtClean="0"/>
              <a:t>Maps are the most efficient</a:t>
            </a:r>
          </a:p>
          <a:p>
            <a:r>
              <a:rPr lang="en-US" sz="2400" dirty="0" err="1" smtClean="0"/>
              <a:t>Dicts</a:t>
            </a:r>
            <a:r>
              <a:rPr lang="en-US" sz="2400" dirty="0" smtClean="0"/>
              <a:t> are in the middle</a:t>
            </a:r>
          </a:p>
          <a:p>
            <a:r>
              <a:rPr lang="en-US" sz="2400" dirty="0" smtClean="0"/>
              <a:t>Lists perform the worst</a:t>
            </a:r>
          </a:p>
        </p:txBody>
      </p:sp>
    </p:spTree>
    <p:extLst>
      <p:ext uri="{BB962C8B-B14F-4D97-AF65-F5344CB8AC3E}">
        <p14:creationId xmlns:p14="http://schemas.microsoft.com/office/powerpoint/2010/main" val="11852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- findings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differences between the data structures can be attributed to different representations</a:t>
            </a:r>
          </a:p>
          <a:p>
            <a:r>
              <a:rPr lang="en-US" dirty="0" smtClean="0"/>
              <a:t>Interesting findings are:</a:t>
            </a:r>
          </a:p>
          <a:p>
            <a:pPr lvl="1"/>
            <a:r>
              <a:rPr lang="en-US" dirty="0" smtClean="0"/>
              <a:t>We should use </a:t>
            </a:r>
            <a:r>
              <a:rPr lang="en-US" dirty="0" err="1" smtClean="0"/>
              <a:t>lists:keyfind</a:t>
            </a:r>
            <a:r>
              <a:rPr lang="en-US" dirty="0" smtClean="0"/>
              <a:t> instead of </a:t>
            </a:r>
            <a:r>
              <a:rPr lang="en-US" dirty="0" err="1" smtClean="0"/>
              <a:t>proplists:get_value</a:t>
            </a:r>
            <a:endParaRPr lang="en-US" dirty="0" smtClean="0"/>
          </a:p>
          <a:p>
            <a:pPr lvl="1"/>
            <a:r>
              <a:rPr lang="en-US" dirty="0" smtClean="0"/>
              <a:t>With maps the quickest solution is not always the more efficient</a:t>
            </a:r>
          </a:p>
          <a:p>
            <a:pPr lvl="2"/>
            <a:r>
              <a:rPr lang="en-US" dirty="0" smtClean="0"/>
              <a:t>More investigation is needed, because measured values are so small</a:t>
            </a:r>
          </a:p>
          <a:p>
            <a:r>
              <a:rPr lang="en-US" dirty="0" smtClean="0"/>
              <a:t>Refactoring may be possible between different implementations of functions on the same data structure</a:t>
            </a:r>
          </a:p>
          <a:p>
            <a:r>
              <a:rPr lang="en-US" dirty="0" smtClean="0"/>
              <a:t>Based on the cost to build every data structure we may be able to  decide how many of each operation is needed until it is worth building a different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2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for measuring energy consumption</a:t>
            </a:r>
          </a:p>
          <a:p>
            <a:r>
              <a:rPr lang="en-US" dirty="0" smtClean="0"/>
              <a:t>Higher order functions have an overhead</a:t>
            </a:r>
          </a:p>
          <a:p>
            <a:pPr lvl="1"/>
            <a:r>
              <a:rPr lang="en-US" dirty="0" smtClean="0"/>
              <a:t>It may be eliminated by rewriting the calls to higher order functions with recursion or list comprehensions</a:t>
            </a:r>
          </a:p>
          <a:p>
            <a:pPr lvl="1"/>
            <a:r>
              <a:rPr lang="en-US" dirty="0" smtClean="0"/>
              <a:t>Function calls should also be eliminated</a:t>
            </a:r>
          </a:p>
          <a:p>
            <a:r>
              <a:rPr lang="en-US" dirty="0" err="1" smtClean="0"/>
              <a:t>Erlang</a:t>
            </a:r>
            <a:r>
              <a:rPr lang="en-US" dirty="0" smtClean="0"/>
              <a:t> built-in functions on the same data structures can have significant differences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87948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Investigating the cost of spawning processes and sending messages</a:t>
            </a:r>
          </a:p>
          <a:p>
            <a:r>
              <a:rPr lang="en-US" dirty="0" smtClean="0"/>
              <a:t>Measuring different algorithmic skeletons for parallelization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refactorings</a:t>
            </a:r>
            <a:r>
              <a:rPr lang="en-US" dirty="0" smtClean="0"/>
              <a:t> based on our findings using </a:t>
            </a:r>
            <a:r>
              <a:rPr lang="en-US" dirty="0" err="1" smtClean="0"/>
              <a:t>RefactorErl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7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  Thank you for your attention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4653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9DEF30-FE40-4D2D-991F-C730BB60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en-US" dirty="0" smtClean="0"/>
              <a:t>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031F2A-6D54-4A68-8A15-473FAC61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for measuring energy consumption</a:t>
            </a:r>
            <a:endParaRPr lang="en-US" dirty="0" smtClean="0"/>
          </a:p>
          <a:p>
            <a:r>
              <a:rPr lang="en-US" dirty="0" smtClean="0"/>
              <a:t>Measuring complex algorithms</a:t>
            </a:r>
          </a:p>
          <a:p>
            <a:pPr lvl="1"/>
            <a:r>
              <a:rPr lang="en-US" dirty="0" smtClean="0"/>
              <a:t>N-queens</a:t>
            </a:r>
          </a:p>
          <a:p>
            <a:pPr lvl="1"/>
            <a:r>
              <a:rPr lang="en-US" dirty="0" smtClean="0"/>
              <a:t>Sparse matrix multiplication</a:t>
            </a:r>
          </a:p>
          <a:p>
            <a:r>
              <a:rPr lang="en-US" dirty="0" smtClean="0"/>
              <a:t>Special attention to:</a:t>
            </a:r>
          </a:p>
          <a:p>
            <a:pPr lvl="1"/>
            <a:r>
              <a:rPr lang="en-US" dirty="0" smtClean="0"/>
              <a:t>Lists vs arrays</a:t>
            </a:r>
          </a:p>
          <a:p>
            <a:pPr lvl="1"/>
            <a:r>
              <a:rPr lang="en-US" dirty="0" smtClean="0"/>
              <a:t>Higher order functions</a:t>
            </a:r>
          </a:p>
          <a:p>
            <a:pPr lvl="1"/>
            <a:r>
              <a:rPr lang="en-US" dirty="0" smtClean="0"/>
              <a:t>Parallelization (parallel map)</a:t>
            </a:r>
            <a:endParaRPr lang="en-US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35" y="1031207"/>
            <a:ext cx="1453899" cy="145389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88" y="2960354"/>
            <a:ext cx="4676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goals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Improve</a:t>
            </a:r>
            <a:r>
              <a:rPr lang="hu-HU" dirty="0" smtClean="0"/>
              <a:t> </a:t>
            </a:r>
            <a:r>
              <a:rPr lang="hu-HU" dirty="0" err="1" smtClean="0"/>
              <a:t>methodology</a:t>
            </a:r>
            <a:endParaRPr lang="en-US" dirty="0" smtClean="0"/>
          </a:p>
          <a:p>
            <a:r>
              <a:rPr lang="en-US" dirty="0" smtClean="0"/>
              <a:t>Directly measure language elements</a:t>
            </a:r>
            <a:endParaRPr lang="hu-HU" dirty="0"/>
          </a:p>
          <a:p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structures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endParaRPr lang="hu-HU" dirty="0"/>
          </a:p>
          <a:p>
            <a:r>
              <a:rPr lang="en-US" dirty="0"/>
              <a:t>F</a:t>
            </a:r>
            <a:r>
              <a:rPr lang="hu-HU" dirty="0" err="1" smtClean="0"/>
              <a:t>urther</a:t>
            </a:r>
            <a:r>
              <a:rPr lang="hu-HU" dirty="0" smtClean="0"/>
              <a:t> </a:t>
            </a:r>
            <a:r>
              <a:rPr lang="hu-HU" dirty="0" err="1" smtClean="0"/>
              <a:t>inspect</a:t>
            </a:r>
            <a:r>
              <a:rPr lang="en-US" dirty="0" smtClean="0"/>
              <a:t>ion of parallelization</a:t>
            </a:r>
          </a:p>
          <a:p>
            <a:pPr lvl="1"/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Sending messages</a:t>
            </a:r>
            <a:endParaRPr lang="hu-HU" dirty="0"/>
          </a:p>
          <a:p>
            <a:r>
              <a:rPr lang="en-US" dirty="0" smtClean="0"/>
              <a:t>Refactoring </a:t>
            </a:r>
            <a:r>
              <a:rPr lang="en-US" dirty="0"/>
              <a:t>in order to </a:t>
            </a:r>
            <a:r>
              <a:rPr lang="en-US" dirty="0" smtClean="0"/>
              <a:t>minimize </a:t>
            </a:r>
            <a:r>
              <a:rPr lang="en-US" dirty="0"/>
              <a:t>energy</a:t>
            </a:r>
            <a:r>
              <a:rPr lang="hu-HU" dirty="0"/>
              <a:t> </a:t>
            </a:r>
            <a:r>
              <a:rPr lang="en-US" dirty="0"/>
              <a:t>consumption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84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measure energy consumption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3173" y="1690688"/>
            <a:ext cx="10515600" cy="4351338"/>
          </a:xfrm>
        </p:spPr>
        <p:txBody>
          <a:bodyPr/>
          <a:lstStyle/>
          <a:p>
            <a:r>
              <a:rPr lang="hu-HU" dirty="0" err="1"/>
              <a:t>Running</a:t>
            </a:r>
            <a:r>
              <a:rPr lang="hu-HU" dirty="0"/>
              <a:t> </a:t>
            </a:r>
            <a:r>
              <a:rPr lang="hu-HU" dirty="0" err="1"/>
              <a:t>Avarage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Limit (RAPL)</a:t>
            </a:r>
          </a:p>
          <a:p>
            <a:pPr lvl="1"/>
            <a:r>
              <a:rPr lang="hu-HU" dirty="0"/>
              <a:t>Intel</a:t>
            </a:r>
          </a:p>
          <a:p>
            <a:pPr lvl="1"/>
            <a:r>
              <a:rPr lang="hu-HU" dirty="0" err="1"/>
              <a:t>Methods</a:t>
            </a:r>
            <a:r>
              <a:rPr lang="hu-HU" dirty="0"/>
              <a:t>: </a:t>
            </a:r>
            <a:endParaRPr lang="en-US" dirty="0" smtClean="0"/>
          </a:p>
          <a:p>
            <a:pPr lvl="2"/>
            <a:r>
              <a:rPr lang="hu-HU" dirty="0" smtClean="0"/>
              <a:t>MSR</a:t>
            </a:r>
            <a:endParaRPr lang="en-US" dirty="0"/>
          </a:p>
          <a:p>
            <a:pPr lvl="2"/>
            <a:r>
              <a:rPr lang="hu-HU" dirty="0" err="1" smtClean="0"/>
              <a:t>perf_event</a:t>
            </a:r>
            <a:r>
              <a:rPr lang="hu-HU" dirty="0" smtClean="0"/>
              <a:t>,</a:t>
            </a:r>
            <a:endParaRPr lang="en-US" dirty="0" smtClean="0"/>
          </a:p>
          <a:p>
            <a:pPr lvl="2"/>
            <a:r>
              <a:rPr lang="hu-HU" dirty="0" err="1" smtClean="0"/>
              <a:t>sysfs</a:t>
            </a:r>
            <a:endParaRPr lang="hu-HU" dirty="0"/>
          </a:p>
          <a:p>
            <a:pPr lvl="1"/>
            <a:r>
              <a:rPr lang="hu-HU" dirty="0" err="1"/>
              <a:t>Domains</a:t>
            </a:r>
            <a:r>
              <a:rPr lang="hu-HU" dirty="0"/>
              <a:t>: </a:t>
            </a:r>
          </a:p>
          <a:p>
            <a:pPr lvl="2"/>
            <a:r>
              <a:rPr lang="hu-HU" dirty="0"/>
              <a:t>PKG – </a:t>
            </a:r>
            <a:r>
              <a:rPr lang="hu-HU" dirty="0" err="1"/>
              <a:t>package</a:t>
            </a:r>
            <a:endParaRPr lang="hu-HU" dirty="0"/>
          </a:p>
          <a:p>
            <a:pPr lvl="2"/>
            <a:r>
              <a:rPr lang="hu-HU" dirty="0"/>
              <a:t>PP0 – </a:t>
            </a:r>
            <a:r>
              <a:rPr lang="hu-HU" dirty="0" err="1"/>
              <a:t>core</a:t>
            </a:r>
            <a:endParaRPr lang="hu-HU" dirty="0"/>
          </a:p>
          <a:p>
            <a:pPr lvl="2"/>
            <a:r>
              <a:rPr lang="hu-HU" dirty="0"/>
              <a:t>PP1 – </a:t>
            </a:r>
            <a:r>
              <a:rPr lang="hu-HU" dirty="0" err="1"/>
              <a:t>uncore</a:t>
            </a:r>
            <a:endParaRPr lang="hu-HU" dirty="0"/>
          </a:p>
          <a:p>
            <a:pPr lvl="2"/>
            <a:r>
              <a:rPr lang="hu-HU" dirty="0" smtClean="0"/>
              <a:t>DRAM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37" y="2430305"/>
            <a:ext cx="6905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01CF0-7AC4-47CD-BE35-B8F7E60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Erlang</a:t>
            </a:r>
            <a:r>
              <a:rPr lang="en-US" dirty="0" smtClean="0"/>
              <a:t> framework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F200D4-9EB9-41D8-884E-D4142929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program to read RAPL values</a:t>
            </a:r>
          </a:p>
          <a:p>
            <a:r>
              <a:rPr lang="en-US" dirty="0" err="1"/>
              <a:t>Erlang</a:t>
            </a:r>
            <a:r>
              <a:rPr lang="en-US" dirty="0"/>
              <a:t> module to run measured </a:t>
            </a:r>
            <a:r>
              <a:rPr lang="en-US" dirty="0" smtClean="0"/>
              <a:t>functions</a:t>
            </a:r>
            <a:endParaRPr lang="en-US" dirty="0" smtClean="0"/>
          </a:p>
          <a:p>
            <a:pPr lvl="1"/>
            <a:r>
              <a:rPr lang="en-US" dirty="0" smtClean="0"/>
              <a:t>Communication via ports</a:t>
            </a:r>
          </a:p>
          <a:p>
            <a:pPr lvl="1"/>
            <a:r>
              <a:rPr lang="en-US" dirty="0" smtClean="0"/>
              <a:t>Runs the functions</a:t>
            </a:r>
          </a:p>
          <a:p>
            <a:pPr lvl="1"/>
            <a:r>
              <a:rPr lang="en-US" dirty="0" smtClean="0"/>
              <a:t>Tells the C program when to measure</a:t>
            </a:r>
          </a:p>
          <a:p>
            <a:r>
              <a:rPr lang="en-US" dirty="0" smtClean="0"/>
              <a:t>Python GUI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TkInter</a:t>
            </a:r>
            <a:endParaRPr lang="en-US" dirty="0" smtClean="0"/>
          </a:p>
          <a:p>
            <a:pPr lvl="1"/>
            <a:r>
              <a:rPr lang="en-US" dirty="0" smtClean="0"/>
              <a:t>Setup measurement</a:t>
            </a:r>
          </a:p>
          <a:p>
            <a:pPr lvl="1"/>
            <a:r>
              <a:rPr lang="en-US" dirty="0" smtClean="0"/>
              <a:t>Helps with organizing the measurements</a:t>
            </a:r>
          </a:p>
          <a:p>
            <a:pPr lvl="1"/>
            <a:r>
              <a:rPr lang="en-US" dirty="0" smtClean="0"/>
              <a:t>Visualizing results</a:t>
            </a:r>
          </a:p>
        </p:txBody>
      </p:sp>
      <p:pic>
        <p:nvPicPr>
          <p:cNvPr id="5" name="Tartalom helye 6"/>
          <p:cNvPicPr/>
          <p:nvPr/>
        </p:nvPicPr>
        <p:blipFill>
          <a:blip r:embed="rId2"/>
          <a:srcRect l="22329" t="7720" r="26974" b="4630"/>
          <a:stretch/>
        </p:blipFill>
        <p:spPr>
          <a:xfrm>
            <a:off x="7536395" y="1586927"/>
            <a:ext cx="4494240" cy="4369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1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36E7D5-896F-4B7F-B973-C16C664D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Processing</a:t>
            </a:r>
            <a:r>
              <a:rPr lang="hu-HU" dirty="0"/>
              <a:t> 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A0CFD4-B705-4C2D-A8E1-4FE7E012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endParaRPr lang="hu-HU" dirty="0"/>
          </a:p>
          <a:p>
            <a:pPr lvl="1"/>
            <a:r>
              <a:rPr lang="en-US" dirty="0" smtClean="0"/>
              <a:t>Everything is measured 10 times</a:t>
            </a:r>
            <a:endParaRPr lang="hu-HU" dirty="0"/>
          </a:p>
          <a:p>
            <a:pPr lvl="1"/>
            <a:r>
              <a:rPr lang="hu-HU" dirty="0" err="1"/>
              <a:t>Discarding</a:t>
            </a:r>
            <a:r>
              <a:rPr lang="hu-HU" dirty="0"/>
              <a:t> </a:t>
            </a:r>
            <a:r>
              <a:rPr lang="hu-HU" dirty="0" err="1"/>
              <a:t>minimal</a:t>
            </a:r>
            <a:r>
              <a:rPr lang="hu-HU" dirty="0"/>
              <a:t> and </a:t>
            </a:r>
            <a:r>
              <a:rPr lang="hu-HU" dirty="0" err="1"/>
              <a:t>maximal</a:t>
            </a:r>
            <a:r>
              <a:rPr lang="hu-HU" dirty="0"/>
              <a:t> </a:t>
            </a:r>
            <a:r>
              <a:rPr lang="hu-HU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Calculate average energy consumed</a:t>
            </a:r>
            <a:endParaRPr lang="hu-HU" dirty="0"/>
          </a:p>
          <a:p>
            <a:pPr lvl="1"/>
            <a:r>
              <a:rPr lang="en-US" dirty="0" smtClean="0"/>
              <a:t>Also m</a:t>
            </a:r>
            <a:r>
              <a:rPr lang="hu-HU" dirty="0" err="1" smtClean="0"/>
              <a:t>easuring</a:t>
            </a:r>
            <a:r>
              <a:rPr lang="hu-HU" dirty="0" smtClean="0"/>
              <a:t> </a:t>
            </a:r>
            <a:r>
              <a:rPr lang="hu-HU" dirty="0" err="1"/>
              <a:t>runtime</a:t>
            </a:r>
            <a:endParaRPr lang="hu-HU" dirty="0"/>
          </a:p>
          <a:p>
            <a:r>
              <a:rPr lang="hu-HU" dirty="0" err="1" smtClean="0"/>
              <a:t>Visuali</a:t>
            </a:r>
            <a:r>
              <a:rPr lang="en-US" dirty="0" smtClean="0"/>
              <a:t>z</a:t>
            </a:r>
            <a:r>
              <a:rPr lang="hu-HU" dirty="0" err="1" smtClean="0"/>
              <a:t>ation</a:t>
            </a:r>
            <a:r>
              <a:rPr lang="hu-HU" dirty="0" smtClean="0"/>
              <a:t> </a:t>
            </a:r>
            <a:endParaRPr lang="hu-HU" dirty="0"/>
          </a:p>
          <a:p>
            <a:pPr lvl="1"/>
            <a:r>
              <a:rPr lang="hu-HU" dirty="0"/>
              <a:t>Python – </a:t>
            </a:r>
            <a:r>
              <a:rPr lang="hu-HU" dirty="0" err="1"/>
              <a:t>matplotlib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F1CDF2-FEEF-4191-B740-A2C41EA7F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28" y="3447375"/>
            <a:ext cx="7132149" cy="27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or the result is a function</a:t>
            </a:r>
          </a:p>
          <a:p>
            <a:r>
              <a:rPr lang="en-US" dirty="0" smtClean="0"/>
              <a:t>Integral part of functional programming languages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lvl="1"/>
            <a:r>
              <a:rPr lang="en-US" dirty="0" smtClean="0"/>
              <a:t>fold</a:t>
            </a:r>
          </a:p>
          <a:p>
            <a:r>
              <a:rPr lang="en-US" dirty="0" smtClean="0"/>
              <a:t>We wanted to find the cost of passing functions as a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HOFs - Measurements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named or unnamed  function</a:t>
            </a:r>
          </a:p>
          <a:p>
            <a:r>
              <a:rPr lang="en-US" dirty="0" smtClean="0"/>
              <a:t>Using HOF or list comprehension or recursion</a:t>
            </a:r>
          </a:p>
          <a:p>
            <a:r>
              <a:rPr lang="en-US" dirty="0" smtClean="0"/>
              <a:t>Implementing our own higher order functions</a:t>
            </a:r>
          </a:p>
          <a:p>
            <a:r>
              <a:rPr lang="en-US" dirty="0" smtClean="0"/>
              <a:t>Measured: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b="1" dirty="0"/>
              <a:t>∘</a:t>
            </a:r>
            <a:r>
              <a:rPr lang="en-US" dirty="0" smtClean="0"/>
              <a:t> filter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28" y="4237784"/>
            <a:ext cx="3752850" cy="3905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28" y="3789316"/>
            <a:ext cx="3800475" cy="381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328" y="4695777"/>
            <a:ext cx="7115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307</TotalTime>
  <Words>913</Words>
  <Application>Microsoft Office PowerPoint</Application>
  <PresentationFormat>Szélesvásznú</PresentationFormat>
  <Paragraphs>200</Paragraphs>
  <Slides>28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Office-téma</vt:lpstr>
      <vt:lpstr>  Towards an energy efficient computation in Erlang</vt:lpstr>
      <vt:lpstr>Motivation</vt:lpstr>
      <vt:lpstr>Previous Work</vt:lpstr>
      <vt:lpstr>New goals</vt:lpstr>
      <vt:lpstr>How to measure energy consumption</vt:lpstr>
      <vt:lpstr>Erlang framework</vt:lpstr>
      <vt:lpstr>Processing Data</vt:lpstr>
      <vt:lpstr>Higher order functions</vt:lpstr>
      <vt:lpstr>HOFs - Measurements</vt:lpstr>
      <vt:lpstr>map - results</vt:lpstr>
      <vt:lpstr>map - results</vt:lpstr>
      <vt:lpstr>filter - results</vt:lpstr>
      <vt:lpstr>filter - results</vt:lpstr>
      <vt:lpstr>map ∘ filter - results</vt:lpstr>
      <vt:lpstr>HOFs - Findings</vt:lpstr>
      <vt:lpstr>Data structures</vt:lpstr>
      <vt:lpstr>building - results</vt:lpstr>
      <vt:lpstr>find - results</vt:lpstr>
      <vt:lpstr>find - results</vt:lpstr>
      <vt:lpstr>find - results</vt:lpstr>
      <vt:lpstr>delete - results</vt:lpstr>
      <vt:lpstr>delete - results</vt:lpstr>
      <vt:lpstr>delete - results</vt:lpstr>
      <vt:lpstr>update - results</vt:lpstr>
      <vt:lpstr>Data structures - findings</vt:lpstr>
      <vt:lpstr>Conclusions</vt:lpstr>
      <vt:lpstr>Future work</vt:lpstr>
      <vt:lpstr>  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Áron Mészáros</dc:creator>
  <cp:lastModifiedBy>Geri</cp:lastModifiedBy>
  <cp:revision>46</cp:revision>
  <dcterms:created xsi:type="dcterms:W3CDTF">2019-02-16T10:17:47Z</dcterms:created>
  <dcterms:modified xsi:type="dcterms:W3CDTF">2019-02-17T23:23:58Z</dcterms:modified>
</cp:coreProperties>
</file>