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59" r:id="rId3"/>
    <p:sldId id="262" r:id="rId4"/>
    <p:sldId id="264" r:id="rId5"/>
    <p:sldId id="265" r:id="rId6"/>
    <p:sldId id="266" r:id="rId7"/>
    <p:sldId id="268" r:id="rId8"/>
    <p:sldId id="269" r:id="rId9"/>
    <p:sldId id="270" r:id="rId10"/>
    <p:sldId id="272" r:id="rId11"/>
    <p:sldId id="274" r:id="rId12"/>
    <p:sldId id="275" r:id="rId13"/>
    <p:sldId id="276" r:id="rId14"/>
    <p:sldId id="277" r:id="rId15"/>
    <p:sldId id="279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90" r:id="rId25"/>
    <p:sldId id="291" r:id="rId26"/>
    <p:sldId id="292" r:id="rId27"/>
    <p:sldId id="293" r:id="rId28"/>
    <p:sldId id="294" r:id="rId29"/>
    <p:sldId id="25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5332" autoAdjust="0"/>
  </p:normalViewPr>
  <p:slideViewPr>
    <p:cSldViewPr snapToObjects="1">
      <p:cViewPr varScale="1">
        <p:scale>
          <a:sx n="83" d="100"/>
          <a:sy n="83" d="100"/>
        </p:scale>
        <p:origin x="141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t>2019.02.22.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389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0890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9742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5242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4363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95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2848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8007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320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5397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9289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2311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6619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8311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97802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1419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2260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2182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153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12540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26894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389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6827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8175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5873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4414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1047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2778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160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2019.02.22.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  <p:sp>
        <p:nvSpPr>
          <p:cNvPr id="7" name="Cím 1"/>
          <p:cNvSpPr txBox="1">
            <a:spLocks/>
          </p:cNvSpPr>
          <p:nvPr userDrawn="1"/>
        </p:nvSpPr>
        <p:spPr>
          <a:xfrm>
            <a:off x="447989" y="44624"/>
            <a:ext cx="441204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47989" y="44624"/>
            <a:ext cx="4700075" cy="936104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2019.02.22.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2019.02.22.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  <p:sp>
        <p:nvSpPr>
          <p:cNvPr id="7" name="Cím 1"/>
          <p:cNvSpPr txBox="1">
            <a:spLocks/>
          </p:cNvSpPr>
          <p:nvPr userDrawn="1"/>
        </p:nvSpPr>
        <p:spPr>
          <a:xfrm>
            <a:off x="447989" y="44624"/>
            <a:ext cx="441204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02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2019.02.22.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2019.02.22.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5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>
            <a:off x="447989" y="1628800"/>
            <a:ext cx="5111750" cy="46910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7" name="Kép helye 2"/>
          <p:cNvSpPr>
            <a:spLocks noGrp="1"/>
          </p:cNvSpPr>
          <p:nvPr>
            <p:ph type="pic" idx="13"/>
          </p:nvPr>
        </p:nvSpPr>
        <p:spPr>
          <a:xfrm>
            <a:off x="5724128" y="1633102"/>
            <a:ext cx="3240360" cy="46910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617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2019.02.22.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447989" y="44624"/>
            <a:ext cx="4412043" cy="864096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877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2019.02.22.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4419600" cy="1143000"/>
          </a:xfrm>
        </p:spPr>
        <p:txBody>
          <a:bodyPr anchor="t">
            <a:noAutofit/>
          </a:bodyPr>
          <a:lstStyle>
            <a:lvl1pPr algn="l">
              <a:defRPr sz="44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hu-HU" dirty="0" smtClean="0"/>
              <a:t>Prezentáció Címe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495800" y="3886200"/>
            <a:ext cx="4343400" cy="914400"/>
          </a:xfrm>
        </p:spPr>
        <p:txBody>
          <a:bodyPr wrap="square" anchor="t"/>
          <a:lstStyle>
            <a:lvl1pPr marL="514350" indent="-514350" algn="l">
              <a:spcAft>
                <a:spcPts val="600"/>
              </a:spcAft>
              <a:buFontTx/>
              <a:buNone/>
              <a:defRPr cap="all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</a:lstStyle>
          <a:p>
            <a:pPr lvl="0"/>
            <a:r>
              <a:rPr lang="hu-HU" dirty="0" smtClean="0"/>
              <a:t>Click to edit Alcím</a:t>
            </a:r>
          </a:p>
          <a:p>
            <a:pPr lvl="0"/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47989" y="44624"/>
            <a:ext cx="441204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0DD05FFA-4383-4574-9830-A5FF25BE8406}" type="datetimeFigureOut">
              <a:rPr lang="hu-HU" smtClean="0"/>
              <a:pPr/>
              <a:t>2019.02.22.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70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 cap="all" baseline="0">
          <a:solidFill>
            <a:schemeClr val="bg1"/>
          </a:solidFill>
          <a:latin typeface="Gill Sans MT" panose="020B0502020104020203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512" y="2219057"/>
            <a:ext cx="8784976" cy="1856341"/>
          </a:xfrm>
        </p:spPr>
        <p:txBody>
          <a:bodyPr/>
          <a:lstStyle/>
          <a:p>
            <a:r>
              <a:rPr lang="en-US" sz="4000" dirty="0">
                <a:latin typeface="Gill Sans MT" panose="020B0502020104020203" pitchFamily="34" charset="0"/>
              </a:rPr>
              <a:t>Towards an energy efficient computation in </a:t>
            </a:r>
            <a:r>
              <a:rPr lang="en-US" sz="4000" dirty="0" err="1">
                <a:latin typeface="Gill Sans MT" panose="020B0502020104020203" pitchFamily="34" charset="0"/>
              </a:rPr>
              <a:t>Erlang</a:t>
            </a:r>
            <a:endParaRPr lang="hu-HU" sz="4000" dirty="0">
              <a:latin typeface="Gill Sans MT" panose="020B0502020104020203" pitchFamily="34" charset="0"/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0" y="1117921"/>
            <a:ext cx="91440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0" y="-22101"/>
            <a:ext cx="9144000" cy="1597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5" r="2210" b="6081"/>
          <a:stretch/>
        </p:blipFill>
        <p:spPr>
          <a:xfrm>
            <a:off x="5004048" y="116632"/>
            <a:ext cx="1665581" cy="118484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578" y="176852"/>
            <a:ext cx="1580388" cy="1398270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860128" y="931185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EFOP-3.6.2-16-2017-00013</a:t>
            </a:r>
          </a:p>
        </p:txBody>
      </p:sp>
      <p:sp>
        <p:nvSpPr>
          <p:cNvPr id="9" name="Téglalap 8"/>
          <p:cNvSpPr/>
          <p:nvPr/>
        </p:nvSpPr>
        <p:spPr>
          <a:xfrm>
            <a:off x="179512" y="4514344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Gill Sans MT" panose="020B0502020104020203" pitchFamily="34" charset="0"/>
              </a:rPr>
              <a:t>Áron</a:t>
            </a:r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0"/>
              </a:rPr>
              <a:t> Attila </a:t>
            </a:r>
            <a:r>
              <a:rPr lang="en-US" sz="2400" dirty="0" err="1">
                <a:solidFill>
                  <a:schemeClr val="bg1"/>
                </a:solidFill>
                <a:latin typeface="Gill Sans MT" panose="020B0502020104020203" pitchFamily="34" charset="0"/>
              </a:rPr>
              <a:t>Mészáros</a:t>
            </a:r>
            <a:endParaRPr lang="en-US" sz="24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Gill Sans MT" panose="020B0502020104020203" pitchFamily="34" charset="0"/>
              </a:rPr>
              <a:t>Gergely</a:t>
            </a:r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Nagy</a:t>
            </a:r>
            <a:endParaRPr lang="hu-HU" sz="2400" dirty="0" smtClean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Melinda T</a:t>
            </a:r>
            <a:r>
              <a:rPr lang="hu-HU" sz="2400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óth</a:t>
            </a:r>
            <a:endParaRPr lang="hu-HU" sz="2400" dirty="0" smtClean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r>
              <a:rPr lang="hu-HU" sz="2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István Bozó</a:t>
            </a:r>
            <a:endParaRPr lang="en-US" sz="2400" dirty="0" smtClean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77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10159" r="8821" b="3426"/>
          <a:stretch/>
        </p:blipFill>
        <p:spPr>
          <a:xfrm>
            <a:off x="0" y="1340768"/>
            <a:ext cx="7018653" cy="5013176"/>
          </a:xfrm>
        </p:spPr>
      </p:pic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6876257" y="1435100"/>
            <a:ext cx="2267744" cy="50182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Recursion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 comp.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 comp. with fun.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Graph is the same based on energy and runtime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small" dirty="0" smtClean="0"/>
              <a:t>Map - results</a:t>
            </a:r>
            <a:endParaRPr lang="hu-HU" sz="32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2750577" y="6169278"/>
            <a:ext cx="15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size</a:t>
            </a:r>
            <a:endParaRPr lang="en-US" dirty="0"/>
          </a:p>
        </p:txBody>
      </p:sp>
      <p:sp>
        <p:nvSpPr>
          <p:cNvPr id="7" name="Szövegdoboz 6"/>
          <p:cNvSpPr txBox="1"/>
          <p:nvPr/>
        </p:nvSpPr>
        <p:spPr>
          <a:xfrm rot="16200000">
            <a:off x="-696096" y="3466476"/>
            <a:ext cx="159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Energy (J)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0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small" dirty="0" smtClean="0"/>
              <a:t>Map - results</a:t>
            </a:r>
            <a:endParaRPr lang="hu-HU" sz="3200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" t="10984" r="8624" b="4606"/>
          <a:stretch/>
        </p:blipFill>
        <p:spPr>
          <a:xfrm>
            <a:off x="777654" y="1355563"/>
            <a:ext cx="7178973" cy="5445514"/>
          </a:xfrm>
        </p:spPr>
      </p:pic>
      <p:sp>
        <p:nvSpPr>
          <p:cNvPr id="6" name="Szövegdoboz 5"/>
          <p:cNvSpPr txBox="1"/>
          <p:nvPr/>
        </p:nvSpPr>
        <p:spPr>
          <a:xfrm>
            <a:off x="4225193" y="6552012"/>
            <a:ext cx="152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size</a:t>
            </a:r>
            <a:endParaRPr lang="en-US" dirty="0"/>
          </a:p>
        </p:txBody>
      </p:sp>
      <p:sp>
        <p:nvSpPr>
          <p:cNvPr id="7" name="Szövegdoboz 6"/>
          <p:cNvSpPr txBox="1"/>
          <p:nvPr/>
        </p:nvSpPr>
        <p:spPr>
          <a:xfrm rot="16200000">
            <a:off x="308177" y="3475989"/>
            <a:ext cx="13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Energy (J)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3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artalom hely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3" t="9139" r="8425" b="1860"/>
          <a:stretch/>
        </p:blipFill>
        <p:spPr>
          <a:xfrm>
            <a:off x="0" y="1265103"/>
            <a:ext cx="7020272" cy="5358229"/>
          </a:xfrm>
          <a:prstGeom prst="rect">
            <a:avLst/>
          </a:prstGeom>
        </p:spPr>
      </p:pic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6876257" y="1435100"/>
            <a:ext cx="2267744" cy="50182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Same results as with map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small" dirty="0" smtClean="0"/>
              <a:t>Filter - results</a:t>
            </a:r>
            <a:endParaRPr lang="hu-HU" sz="32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2987824" y="6302894"/>
            <a:ext cx="15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size</a:t>
            </a:r>
            <a:endParaRPr lang="en-US" dirty="0"/>
          </a:p>
        </p:txBody>
      </p:sp>
      <p:sp>
        <p:nvSpPr>
          <p:cNvPr id="7" name="Szövegdoboz 6"/>
          <p:cNvSpPr txBox="1"/>
          <p:nvPr/>
        </p:nvSpPr>
        <p:spPr>
          <a:xfrm rot="16200000">
            <a:off x="-696096" y="3466476"/>
            <a:ext cx="159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Energy (J)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5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" t="9549" r="8657" b="2067"/>
          <a:stretch/>
        </p:blipFill>
        <p:spPr>
          <a:xfrm>
            <a:off x="787213" y="1265954"/>
            <a:ext cx="7416824" cy="5476452"/>
          </a:xfrm>
        </p:spPr>
      </p:pic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small" dirty="0" smtClean="0"/>
              <a:t>Filter - results</a:t>
            </a:r>
            <a:endParaRPr lang="hu-HU" sz="32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4225193" y="6552012"/>
            <a:ext cx="152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size</a:t>
            </a:r>
            <a:endParaRPr lang="en-US" dirty="0"/>
          </a:p>
        </p:txBody>
      </p:sp>
      <p:sp>
        <p:nvSpPr>
          <p:cNvPr id="7" name="Szövegdoboz 6"/>
          <p:cNvSpPr txBox="1"/>
          <p:nvPr/>
        </p:nvSpPr>
        <p:spPr>
          <a:xfrm rot="16200000">
            <a:off x="308177" y="3475989"/>
            <a:ext cx="13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Energy (J)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1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0" t="10586" r="8355" b="1443"/>
          <a:stretch/>
        </p:blipFill>
        <p:spPr>
          <a:xfrm>
            <a:off x="-11335" y="1304912"/>
            <a:ext cx="7041321" cy="5157192"/>
          </a:xfrm>
        </p:spPr>
      </p:pic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6876257" y="1435100"/>
            <a:ext cx="2267744" cy="50182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Larger differences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HOF iterates  over the list twice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47989" y="44624"/>
            <a:ext cx="6428268" cy="864096"/>
          </a:xfrm>
        </p:spPr>
        <p:txBody>
          <a:bodyPr>
            <a:normAutofit/>
          </a:bodyPr>
          <a:lstStyle/>
          <a:p>
            <a:r>
              <a:rPr lang="en-US" sz="4400" cap="small" dirty="0" smtClean="0"/>
              <a:t>Map </a:t>
            </a:r>
            <a:r>
              <a:rPr lang="en-US" sz="4400" dirty="0" smtClean="0"/>
              <a:t>∘ </a:t>
            </a:r>
            <a:r>
              <a:rPr lang="en-US" sz="4400" cap="small" dirty="0" smtClean="0"/>
              <a:t>filter</a:t>
            </a:r>
            <a:r>
              <a:rPr lang="en-US" sz="4400" dirty="0" smtClean="0"/>
              <a:t> </a:t>
            </a:r>
            <a:r>
              <a:rPr lang="en-US" sz="4400" cap="small" dirty="0" smtClean="0"/>
              <a:t>- results</a:t>
            </a:r>
            <a:endParaRPr lang="hu-HU" sz="32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2750577" y="6169278"/>
            <a:ext cx="15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size</a:t>
            </a:r>
            <a:endParaRPr lang="en-US" dirty="0"/>
          </a:p>
        </p:txBody>
      </p:sp>
      <p:sp>
        <p:nvSpPr>
          <p:cNvPr id="7" name="Szövegdoboz 6"/>
          <p:cNvSpPr txBox="1"/>
          <p:nvPr/>
        </p:nvSpPr>
        <p:spPr>
          <a:xfrm rot="16200000">
            <a:off x="-696096" y="3466476"/>
            <a:ext cx="159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Energy (J)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6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8064896" cy="50182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Refactoring higher order function calls to a simple recursive function or list comprehension reduces energy consumption and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Eliminating the HOF is not enough, we need to eliminate the called function as well to minimize energy consumption.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consistent with previous findings (N-queens)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47989" y="44624"/>
            <a:ext cx="5636179" cy="864096"/>
          </a:xfrm>
        </p:spPr>
        <p:txBody>
          <a:bodyPr>
            <a:normAutofit/>
          </a:bodyPr>
          <a:lstStyle/>
          <a:p>
            <a:r>
              <a:rPr lang="en-US" sz="4400" cap="small" dirty="0" smtClean="0"/>
              <a:t>HOFs - findings</a:t>
            </a:r>
            <a:endParaRPr lang="hu-HU" sz="3200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93" y="4362138"/>
            <a:ext cx="3332671" cy="39043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360" y="4347960"/>
            <a:ext cx="4281098" cy="404616"/>
          </a:xfrm>
          <a:prstGeom prst="rect">
            <a:avLst/>
          </a:prstGeom>
        </p:spPr>
      </p:pic>
      <p:sp>
        <p:nvSpPr>
          <p:cNvPr id="6" name="Jobbra nyíl 5"/>
          <p:cNvSpPr/>
          <p:nvPr/>
        </p:nvSpPr>
        <p:spPr>
          <a:xfrm rot="5400000">
            <a:off x="3501774" y="5184114"/>
            <a:ext cx="723172" cy="280780"/>
          </a:xfrm>
          <a:prstGeom prst="rightArrow">
            <a:avLst>
              <a:gd name="adj1" fmla="val 29874"/>
              <a:gd name="adj2" fmla="val 80189"/>
            </a:avLst>
          </a:prstGeom>
          <a:solidFill>
            <a:srgbClr val="2349AC"/>
          </a:solidFill>
          <a:ln>
            <a:solidFill>
              <a:srgbClr val="2349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1997" y="5949280"/>
            <a:ext cx="3482725" cy="41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8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8064896" cy="50182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Investigating  different ways to store key-value pairs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 of tuples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dict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Measuring different operations on those data structures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building the data structure</a:t>
            </a: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47989" y="44624"/>
            <a:ext cx="7580395" cy="864096"/>
          </a:xfrm>
        </p:spPr>
        <p:txBody>
          <a:bodyPr>
            <a:normAutofit/>
          </a:bodyPr>
          <a:lstStyle/>
          <a:p>
            <a:r>
              <a:rPr lang="en-US" sz="4400" cap="small" dirty="0" smtClean="0"/>
              <a:t>Data structures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40880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artalom helye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" t="11040" r="8827" b="3049"/>
          <a:stretch/>
        </p:blipFill>
        <p:spPr>
          <a:xfrm>
            <a:off x="0" y="1638447"/>
            <a:ext cx="7020272" cy="4814889"/>
          </a:xfrm>
        </p:spPr>
      </p:pic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6876257" y="1435100"/>
            <a:ext cx="2267744" cy="50182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Dicts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Lists are 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Building a list then map is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cheaper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 building map directly 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47989" y="44624"/>
            <a:ext cx="6068227" cy="864096"/>
          </a:xfrm>
        </p:spPr>
        <p:txBody>
          <a:bodyPr>
            <a:normAutofit/>
          </a:bodyPr>
          <a:lstStyle/>
          <a:p>
            <a:r>
              <a:rPr lang="en-US" sz="4400" cap="small" dirty="0" smtClean="0"/>
              <a:t>Building - results</a:t>
            </a:r>
            <a:endParaRPr lang="hu-HU" sz="32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2750577" y="6169278"/>
            <a:ext cx="15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size</a:t>
            </a:r>
            <a:endParaRPr lang="en-US" dirty="0"/>
          </a:p>
        </p:txBody>
      </p:sp>
      <p:sp>
        <p:nvSpPr>
          <p:cNvPr id="7" name="Szövegdoboz 6"/>
          <p:cNvSpPr txBox="1"/>
          <p:nvPr/>
        </p:nvSpPr>
        <p:spPr>
          <a:xfrm rot="16200000">
            <a:off x="-696096" y="3466476"/>
            <a:ext cx="159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Energy (J)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7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10061" r="8507" b="2326"/>
          <a:stretch/>
        </p:blipFill>
        <p:spPr>
          <a:xfrm>
            <a:off x="-85615" y="1435100"/>
            <a:ext cx="6997768" cy="5120559"/>
          </a:xfrm>
          <a:prstGeom prst="rect">
            <a:avLst/>
          </a:prstGeom>
        </p:spPr>
      </p:pic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6876257" y="1435100"/>
            <a:ext cx="2267744" cy="50182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proplists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b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get_value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vs </a:t>
            </a:r>
            <a:b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lists:keyfind</a:t>
            </a:r>
            <a:endParaRPr lang="en-US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47989" y="44624"/>
            <a:ext cx="6068227" cy="864096"/>
          </a:xfrm>
        </p:spPr>
        <p:txBody>
          <a:bodyPr>
            <a:normAutofit/>
          </a:bodyPr>
          <a:lstStyle/>
          <a:p>
            <a:r>
              <a:rPr lang="en-US" sz="4400" cap="small" dirty="0" smtClean="0"/>
              <a:t>Find - results</a:t>
            </a:r>
            <a:endParaRPr lang="hu-HU" sz="32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2750577" y="6169278"/>
            <a:ext cx="15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size</a:t>
            </a:r>
            <a:endParaRPr lang="en-US" dirty="0"/>
          </a:p>
        </p:txBody>
      </p:sp>
      <p:sp>
        <p:nvSpPr>
          <p:cNvPr id="7" name="Szövegdoboz 6"/>
          <p:cNvSpPr txBox="1"/>
          <p:nvPr/>
        </p:nvSpPr>
        <p:spPr>
          <a:xfrm rot="16200000">
            <a:off x="-696096" y="3466476"/>
            <a:ext cx="159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Energy (J)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1" y="1218173"/>
            <a:ext cx="4427984" cy="3275642"/>
          </a:xfrm>
        </p:spPr>
      </p:pic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99051" y="5301208"/>
            <a:ext cx="9044950" cy="115212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Finding with pattern matching is faster, but consumes more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the find function consumes the least energy but is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Needs more testing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47989" y="44624"/>
            <a:ext cx="6068227" cy="864096"/>
          </a:xfrm>
        </p:spPr>
        <p:txBody>
          <a:bodyPr>
            <a:normAutofit/>
          </a:bodyPr>
          <a:lstStyle/>
          <a:p>
            <a:r>
              <a:rPr lang="en-US" sz="4400" cap="small" dirty="0" smtClean="0"/>
              <a:t>Find - results</a:t>
            </a:r>
            <a:endParaRPr lang="hu-HU" sz="32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835696" y="4173377"/>
            <a:ext cx="1517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 size</a:t>
            </a:r>
            <a:endParaRPr lang="en-US" sz="1400" dirty="0"/>
          </a:p>
        </p:txBody>
      </p:sp>
      <p:sp>
        <p:nvSpPr>
          <p:cNvPr id="7" name="Szövegdoboz 6"/>
          <p:cNvSpPr txBox="1"/>
          <p:nvPr/>
        </p:nvSpPr>
        <p:spPr>
          <a:xfrm rot="16200000">
            <a:off x="-696096" y="2558090"/>
            <a:ext cx="159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Energy (J)</a:t>
            </a:r>
            <a:endParaRPr lang="en-US" sz="1400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584" y="1200661"/>
            <a:ext cx="4282335" cy="3349438"/>
          </a:xfrm>
          <a:prstGeom prst="rect">
            <a:avLst/>
          </a:prstGeom>
        </p:spPr>
      </p:pic>
      <p:sp>
        <p:nvSpPr>
          <p:cNvPr id="11" name="Szövegdoboz 10"/>
          <p:cNvSpPr txBox="1"/>
          <p:nvPr/>
        </p:nvSpPr>
        <p:spPr>
          <a:xfrm>
            <a:off x="6396077" y="4328316"/>
            <a:ext cx="1448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 size</a:t>
            </a:r>
            <a:endParaRPr lang="en-US" sz="1400" dirty="0"/>
          </a:p>
        </p:txBody>
      </p:sp>
      <p:sp>
        <p:nvSpPr>
          <p:cNvPr id="12" name="Szövegdoboz 11"/>
          <p:cNvSpPr txBox="1"/>
          <p:nvPr/>
        </p:nvSpPr>
        <p:spPr>
          <a:xfrm rot="16200000">
            <a:off x="3983272" y="2469235"/>
            <a:ext cx="130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 (s)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0892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7272808" cy="50182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Environmental awareness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Energy conservation, minimizing energy consumption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 in computers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Green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computing</a:t>
            </a:r>
            <a:endParaRPr lang="hu-H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Why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Erlang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Popular languages – lots of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</a:t>
            </a:r>
            <a:b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e.g. C++, Java, Haskell)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Erlang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Widely used in the industry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such research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yet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cap="small" dirty="0" err="1"/>
              <a:t>Motivation</a:t>
            </a:r>
            <a:endParaRPr lang="hu-HU" sz="3200" dirty="0"/>
          </a:p>
        </p:txBody>
      </p:sp>
      <p:pic>
        <p:nvPicPr>
          <p:cNvPr id="5" name="Picture 8" descr="Image result for c++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501008"/>
            <a:ext cx="429566" cy="48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java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702" y="3440336"/>
            <a:ext cx="604247" cy="60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Logo of Haskel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678" y="3580123"/>
            <a:ext cx="459887" cy="32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erlang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338" y="4711468"/>
            <a:ext cx="1227581" cy="107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9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Kép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667" y="1155232"/>
            <a:ext cx="4782870" cy="3520415"/>
          </a:xfrm>
          <a:prstGeom prst="rect">
            <a:avLst/>
          </a:prstGeom>
        </p:spPr>
      </p:pic>
      <p:pic>
        <p:nvPicPr>
          <p:cNvPr id="13" name="Tartalom helye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" y="1158490"/>
            <a:ext cx="4726885" cy="3245677"/>
          </a:xfrm>
        </p:spPr>
      </p:pic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99051" y="5301208"/>
            <a:ext cx="9044950" cy="1152128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Finding in a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dict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similar to finding in a map,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Maps are quicker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Energy consumption may be better for maps (cannot construct large enough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dicts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47989" y="44624"/>
            <a:ext cx="6068227" cy="864096"/>
          </a:xfrm>
        </p:spPr>
        <p:txBody>
          <a:bodyPr>
            <a:normAutofit/>
          </a:bodyPr>
          <a:lstStyle/>
          <a:p>
            <a:r>
              <a:rPr lang="en-US" sz="4400" cap="small" dirty="0" smtClean="0"/>
              <a:t>Find - results</a:t>
            </a:r>
            <a:endParaRPr lang="hu-HU" sz="32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835696" y="4173377"/>
            <a:ext cx="1517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 size</a:t>
            </a:r>
            <a:endParaRPr lang="en-US" sz="1400" dirty="0"/>
          </a:p>
        </p:txBody>
      </p:sp>
      <p:sp>
        <p:nvSpPr>
          <p:cNvPr id="7" name="Szövegdoboz 6"/>
          <p:cNvSpPr txBox="1"/>
          <p:nvPr/>
        </p:nvSpPr>
        <p:spPr>
          <a:xfrm rot="16200000">
            <a:off x="-696096" y="2558090"/>
            <a:ext cx="159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Energy (J)</a:t>
            </a:r>
            <a:endParaRPr lang="en-US" sz="14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6352319" y="4477389"/>
            <a:ext cx="1448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 size</a:t>
            </a:r>
            <a:endParaRPr lang="en-US" sz="1400" dirty="0"/>
          </a:p>
        </p:txBody>
      </p:sp>
      <p:sp>
        <p:nvSpPr>
          <p:cNvPr id="12" name="Szövegdoboz 11"/>
          <p:cNvSpPr txBox="1"/>
          <p:nvPr/>
        </p:nvSpPr>
        <p:spPr>
          <a:xfrm rot="16200000">
            <a:off x="3983272" y="2469235"/>
            <a:ext cx="130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 (s)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6038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" t="9730" r="8599" b="3142"/>
          <a:stretch/>
        </p:blipFill>
        <p:spPr>
          <a:xfrm>
            <a:off x="0" y="1512928"/>
            <a:ext cx="6525717" cy="4941168"/>
          </a:xfrm>
          <a:prstGeom prst="rect">
            <a:avLst/>
          </a:prstGeom>
        </p:spPr>
      </p:pic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6444208" y="1435100"/>
            <a:ext cx="2699793" cy="50182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conclusive difference between the two ways to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Much worse than deleting from a map (as expected)</a:t>
            </a: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47989" y="44624"/>
            <a:ext cx="6068227" cy="864096"/>
          </a:xfrm>
        </p:spPr>
        <p:txBody>
          <a:bodyPr>
            <a:normAutofit/>
          </a:bodyPr>
          <a:lstStyle/>
          <a:p>
            <a:r>
              <a:rPr lang="en-US" sz="4400" cap="small" dirty="0" smtClean="0"/>
              <a:t>Delete - results</a:t>
            </a:r>
            <a:endParaRPr lang="hu-HU" sz="32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2750577" y="6169278"/>
            <a:ext cx="15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size</a:t>
            </a:r>
            <a:endParaRPr lang="en-US" dirty="0"/>
          </a:p>
        </p:txBody>
      </p:sp>
      <p:sp>
        <p:nvSpPr>
          <p:cNvPr id="7" name="Szövegdoboz 6"/>
          <p:cNvSpPr txBox="1"/>
          <p:nvPr/>
        </p:nvSpPr>
        <p:spPr>
          <a:xfrm rot="16200000">
            <a:off x="-696096" y="3466476"/>
            <a:ext cx="159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Energy (J)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" t="9108" r="6607" b="-811"/>
          <a:stretch/>
        </p:blipFill>
        <p:spPr>
          <a:xfrm>
            <a:off x="-25136" y="2194615"/>
            <a:ext cx="6685368" cy="4343995"/>
          </a:xfrm>
          <a:prstGeom prst="rect">
            <a:avLst/>
          </a:prstGeom>
        </p:spPr>
      </p:pic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6444208" y="1435100"/>
            <a:ext cx="2699793" cy="50182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Deleting from a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worse than deleting from a map</a:t>
            </a: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47989" y="44624"/>
            <a:ext cx="6068227" cy="864096"/>
          </a:xfrm>
        </p:spPr>
        <p:txBody>
          <a:bodyPr>
            <a:normAutofit/>
          </a:bodyPr>
          <a:lstStyle/>
          <a:p>
            <a:r>
              <a:rPr lang="en-US" sz="4400" cap="small" dirty="0" smtClean="0"/>
              <a:t>Delete - results</a:t>
            </a:r>
            <a:endParaRPr lang="hu-HU" sz="32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2750577" y="6169278"/>
            <a:ext cx="15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size</a:t>
            </a:r>
            <a:endParaRPr lang="en-US" dirty="0"/>
          </a:p>
        </p:txBody>
      </p:sp>
      <p:sp>
        <p:nvSpPr>
          <p:cNvPr id="7" name="Szövegdoboz 6"/>
          <p:cNvSpPr txBox="1"/>
          <p:nvPr/>
        </p:nvSpPr>
        <p:spPr>
          <a:xfrm rot="16200000">
            <a:off x="-696096" y="3466476"/>
            <a:ext cx="159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Energy (J)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4" r="6897"/>
          <a:stretch/>
        </p:blipFill>
        <p:spPr>
          <a:xfrm>
            <a:off x="4293910" y="1505610"/>
            <a:ext cx="4850090" cy="3539596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" y="1399926"/>
            <a:ext cx="4481667" cy="3525728"/>
          </a:xfrm>
          <a:prstGeom prst="rect">
            <a:avLst/>
          </a:prstGeom>
        </p:spPr>
      </p:pic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99051" y="5301208"/>
            <a:ext cx="9044950" cy="115212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Deleting with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maps:without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the slowest, but consumes the least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Needs more testing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47989" y="44624"/>
            <a:ext cx="6068227" cy="864096"/>
          </a:xfrm>
        </p:spPr>
        <p:txBody>
          <a:bodyPr>
            <a:normAutofit/>
          </a:bodyPr>
          <a:lstStyle/>
          <a:p>
            <a:r>
              <a:rPr lang="en-US" sz="4400" cap="small" dirty="0" smtClean="0"/>
              <a:t>Delete </a:t>
            </a:r>
            <a:r>
              <a:rPr lang="en-US" sz="4400" cap="small" dirty="0" smtClean="0"/>
              <a:t>- results</a:t>
            </a:r>
            <a:endParaRPr lang="hu-HU" sz="32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691680" y="4771765"/>
            <a:ext cx="1517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 size</a:t>
            </a:r>
            <a:endParaRPr lang="en-US" sz="1400" dirty="0"/>
          </a:p>
        </p:txBody>
      </p:sp>
      <p:sp>
        <p:nvSpPr>
          <p:cNvPr id="7" name="Szövegdoboz 6"/>
          <p:cNvSpPr txBox="1"/>
          <p:nvPr/>
        </p:nvSpPr>
        <p:spPr>
          <a:xfrm rot="16200000">
            <a:off x="-696096" y="2558090"/>
            <a:ext cx="159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Energy (J)</a:t>
            </a:r>
            <a:endParaRPr lang="en-US" sz="14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6492944" y="4805654"/>
            <a:ext cx="1448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 size</a:t>
            </a:r>
            <a:endParaRPr lang="en-US" sz="1400" dirty="0"/>
          </a:p>
        </p:txBody>
      </p:sp>
      <p:sp>
        <p:nvSpPr>
          <p:cNvPr id="12" name="Szövegdoboz 11"/>
          <p:cNvSpPr txBox="1"/>
          <p:nvPr/>
        </p:nvSpPr>
        <p:spPr>
          <a:xfrm rot="16200000">
            <a:off x="3795515" y="2721074"/>
            <a:ext cx="130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 (s)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242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8064896" cy="50182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 for updating an element in out dictionaries show the same patterns as deleting an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Maps are the most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Dicts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in the middle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Lists perform the worst</a:t>
            </a: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47989" y="44624"/>
            <a:ext cx="7580395" cy="864096"/>
          </a:xfrm>
        </p:spPr>
        <p:txBody>
          <a:bodyPr>
            <a:normAutofit/>
          </a:bodyPr>
          <a:lstStyle/>
          <a:p>
            <a:r>
              <a:rPr lang="en-US" sz="4400" cap="small" dirty="0" smtClean="0"/>
              <a:t>Update - results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47362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8064896" cy="50182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of the differences between the data structures can be attributed to different representations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Interesting findings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should use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lists:keyfind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instead of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proplists:get_value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maps the quickest solution is not always the more efficient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investigation is needed, because measured values are so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small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47989" y="44624"/>
            <a:ext cx="7580395" cy="864096"/>
          </a:xfrm>
        </p:spPr>
        <p:txBody>
          <a:bodyPr>
            <a:normAutofit fontScale="90000"/>
          </a:bodyPr>
          <a:lstStyle/>
          <a:p>
            <a:r>
              <a:rPr lang="en-US" sz="4400" cap="small" dirty="0" smtClean="0"/>
              <a:t>Data structures - findings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9200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8064896" cy="50182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Refactoring may be possible between different implementations of functions on the same data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the cost to build every data structure we may be able to  decide how many of each operation is needed until it is worth building a different data structure</a:t>
            </a: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47989" y="44624"/>
            <a:ext cx="7580395" cy="864096"/>
          </a:xfrm>
        </p:spPr>
        <p:txBody>
          <a:bodyPr>
            <a:normAutofit fontScale="90000"/>
          </a:bodyPr>
          <a:lstStyle/>
          <a:p>
            <a:r>
              <a:rPr lang="en-US" sz="4400" cap="small" dirty="0" smtClean="0"/>
              <a:t>Data structures - findings</a:t>
            </a:r>
            <a:endParaRPr lang="hu-HU" sz="3200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41" y="3911834"/>
            <a:ext cx="4629610" cy="38126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4"/>
          <a:srcRect b="19781"/>
          <a:stretch/>
        </p:blipFill>
        <p:spPr>
          <a:xfrm>
            <a:off x="457141" y="5358795"/>
            <a:ext cx="4244269" cy="349493"/>
          </a:xfrm>
          <a:prstGeom prst="rect">
            <a:avLst/>
          </a:prstGeom>
        </p:spPr>
      </p:pic>
      <p:sp>
        <p:nvSpPr>
          <p:cNvPr id="6" name="Jobbra nyíl 5"/>
          <p:cNvSpPr/>
          <p:nvPr/>
        </p:nvSpPr>
        <p:spPr>
          <a:xfrm rot="5400000">
            <a:off x="2068147" y="4679932"/>
            <a:ext cx="723172" cy="280780"/>
          </a:xfrm>
          <a:prstGeom prst="rightArrow">
            <a:avLst>
              <a:gd name="adj1" fmla="val 29874"/>
              <a:gd name="adj2" fmla="val 80189"/>
            </a:avLst>
          </a:prstGeom>
          <a:solidFill>
            <a:srgbClr val="2349AC"/>
          </a:solidFill>
          <a:ln>
            <a:solidFill>
              <a:srgbClr val="2349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8064896" cy="50182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 for measuring energy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Higher order functions have an overhead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be eliminated by rewriting the calls to higher order functions with recursion or list comprehensions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 calls should also be eliminated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Erlang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built-in functions on the same data structures can have significant differences in performance</a:t>
            </a: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47989" y="44624"/>
            <a:ext cx="7580395" cy="864096"/>
          </a:xfrm>
        </p:spPr>
        <p:txBody>
          <a:bodyPr>
            <a:normAutofit/>
          </a:bodyPr>
          <a:lstStyle/>
          <a:p>
            <a:r>
              <a:rPr lang="en-US" sz="4400" cap="small" dirty="0" smtClean="0"/>
              <a:t>Conclusions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903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8064896" cy="50182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Investigating the cost of spawning processes and sending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Measuring different algorithmic skeletons for parallelization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Creating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refactorings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based on our findings using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RefactorErl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47989" y="44624"/>
            <a:ext cx="7580395" cy="864096"/>
          </a:xfrm>
        </p:spPr>
        <p:txBody>
          <a:bodyPr>
            <a:normAutofit/>
          </a:bodyPr>
          <a:lstStyle/>
          <a:p>
            <a:r>
              <a:rPr lang="en-US" sz="4400" cap="small" dirty="0" smtClean="0"/>
              <a:t>Future work</a:t>
            </a:r>
            <a:endParaRPr lang="hu-HU" sz="3200" dirty="0"/>
          </a:p>
        </p:txBody>
      </p:sp>
      <p:pic>
        <p:nvPicPr>
          <p:cNvPr id="1026" name="Picture 2" descr="http://plc.inf.elte.hu/erlang/images/refactorerl_word_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752" y="4077072"/>
            <a:ext cx="3744416" cy="206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3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72480" y="2245505"/>
            <a:ext cx="4419600" cy="2232248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THANK YOU FOR YOUR ATTENTION!</a:t>
            </a:r>
            <a:endParaRPr lang="hu-HU" dirty="0">
              <a:latin typeface="Gill Sans MT" panose="020B0502020104020203" pitchFamily="34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5004048" y="263388"/>
            <a:ext cx="3960441" cy="1653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470" y="390975"/>
            <a:ext cx="1580388" cy="139827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5" r="2210" b="6081"/>
          <a:stretch/>
        </p:blipFill>
        <p:spPr>
          <a:xfrm>
            <a:off x="5220074" y="341746"/>
            <a:ext cx="1665581" cy="1184843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872480" y="6237312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Gill Sans MT" panose="020B0502020104020203" pitchFamily="34" charset="0"/>
              </a:rPr>
              <a:t>EFOP-3.6.2-16-2017-00013</a:t>
            </a:r>
          </a:p>
        </p:txBody>
      </p:sp>
    </p:spTree>
    <p:extLst>
      <p:ext uri="{BB962C8B-B14F-4D97-AF65-F5344CB8AC3E}">
        <p14:creationId xmlns:p14="http://schemas.microsoft.com/office/powerpoint/2010/main" val="376552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6696744" cy="50182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 for measuring energy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Measuring complex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N-queens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Sparse matrix multiplication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Special attention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Lists vs arrays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Higher order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Parallelization (parallel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  <a:r>
              <a:rPr lang="hu-H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token</a:t>
            </a:r>
            <a:r>
              <a:rPr lang="hu-H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ring)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small" dirty="0" smtClean="0"/>
              <a:t>Previous work</a:t>
            </a:r>
            <a:endParaRPr lang="hu-HU" sz="3200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060848"/>
            <a:ext cx="1453899" cy="1453899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4725144"/>
            <a:ext cx="46767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8064896" cy="50182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 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Directly measure language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Measure data structures independently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Further inspection of parallelization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Spawning processes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Sending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Refactoring in order to minimize energy consumption</a:t>
            </a: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small" dirty="0" smtClean="0"/>
              <a:t>New goals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5742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0" y="1435100"/>
            <a:ext cx="8064896" cy="50182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Running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Avarage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Power Limit (RAPL)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perf_event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sysfs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Domains: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PKG – package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PP0 – core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PP1 –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uncore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DRAM</a:t>
            </a: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251520" y="44624"/>
            <a:ext cx="8892479" cy="1008112"/>
          </a:xfrm>
        </p:spPr>
        <p:txBody>
          <a:bodyPr>
            <a:noAutofit/>
          </a:bodyPr>
          <a:lstStyle/>
          <a:p>
            <a:r>
              <a:rPr lang="en-US" sz="3600" cap="small" dirty="0" smtClean="0"/>
              <a:t>How to measure energy consumption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492896"/>
            <a:ext cx="5924060" cy="34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1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4896544" cy="501823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 program to read RAPL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Erlang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module to run measured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 via 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Runs the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Tells the C program when to measure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GUI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TkInter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Setup measurement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Helps with organizing the measurements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Visualizing results</a:t>
            </a: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47989" y="44624"/>
            <a:ext cx="6428267" cy="864096"/>
          </a:xfrm>
        </p:spPr>
        <p:txBody>
          <a:bodyPr>
            <a:normAutofit fontScale="90000"/>
          </a:bodyPr>
          <a:lstStyle/>
          <a:p>
            <a:r>
              <a:rPr lang="en-US" sz="4400" cap="small" dirty="0" smtClean="0"/>
              <a:t>Framework for </a:t>
            </a:r>
            <a:r>
              <a:rPr lang="en-US" sz="4400" cap="small" dirty="0" err="1" smtClean="0"/>
              <a:t>Erlang</a:t>
            </a:r>
            <a:endParaRPr lang="hu-HU" sz="3200" dirty="0"/>
          </a:p>
        </p:txBody>
      </p:sp>
      <p:pic>
        <p:nvPicPr>
          <p:cNvPr id="5" name="Tartalom helye 6"/>
          <p:cNvPicPr/>
          <p:nvPr/>
        </p:nvPicPr>
        <p:blipFill>
          <a:blip r:embed="rId3"/>
          <a:srcRect l="22329" t="7720" r="26974" b="4630"/>
          <a:stretch/>
        </p:blipFill>
        <p:spPr>
          <a:xfrm>
            <a:off x="5150320" y="1907057"/>
            <a:ext cx="3878528" cy="40743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853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8064896" cy="50182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Everything is measured 10 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Discarding minimal and maximal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 average energy consumed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Also measuring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runtime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47989" y="44624"/>
            <a:ext cx="5348147" cy="864096"/>
          </a:xfrm>
        </p:spPr>
        <p:txBody>
          <a:bodyPr>
            <a:normAutofit/>
          </a:bodyPr>
          <a:lstStyle/>
          <a:p>
            <a:r>
              <a:rPr lang="en-US" sz="4400" cap="small" dirty="0" smtClean="0"/>
              <a:t>Methodology</a:t>
            </a:r>
            <a:endParaRPr lang="hu-HU" sz="3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FF1CDF2-FEEF-4191-B740-A2C41EA7F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23748"/>
            <a:ext cx="7132149" cy="272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6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8064896" cy="50182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Higher order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Important part of functional languages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wanted to find the cost of passing functions as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structures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List, map, dictionary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the cost of creating these data structures?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the cost of operations?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small" dirty="0" smtClean="0"/>
              <a:t>Measurements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119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8064896" cy="50182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Passing named or unnamed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HOF, list comprehension or 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Implementing our own higher order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Measured: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 ∘ filter</a:t>
            </a: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47989" y="44624"/>
            <a:ext cx="7580395" cy="864096"/>
          </a:xfrm>
        </p:spPr>
        <p:txBody>
          <a:bodyPr>
            <a:normAutofit/>
          </a:bodyPr>
          <a:lstStyle/>
          <a:p>
            <a:r>
              <a:rPr lang="en-US" sz="4400" cap="small" dirty="0" smtClean="0"/>
              <a:t>Higher order functions</a:t>
            </a:r>
            <a:endParaRPr lang="hu-HU" sz="32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5162525"/>
            <a:ext cx="3752850" cy="39052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714057"/>
            <a:ext cx="3800475" cy="38100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5620518"/>
            <a:ext cx="71151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7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GYE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1758</TotalTime>
  <Words>869</Words>
  <Application>Microsoft Office PowerPoint</Application>
  <PresentationFormat>Diavetítés a képernyőre (4:3 oldalarány)</PresentationFormat>
  <Paragraphs>216</Paragraphs>
  <Slides>29</Slides>
  <Notes>29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3" baseType="lpstr">
      <vt:lpstr>Arial</vt:lpstr>
      <vt:lpstr>Calibri</vt:lpstr>
      <vt:lpstr>Gill Sans MT</vt:lpstr>
      <vt:lpstr>Office-téma</vt:lpstr>
      <vt:lpstr>Towards an energy efficient computation in Erlang</vt:lpstr>
      <vt:lpstr>Motivation</vt:lpstr>
      <vt:lpstr>Previous work</vt:lpstr>
      <vt:lpstr>New goals</vt:lpstr>
      <vt:lpstr>How to measure energy consumption</vt:lpstr>
      <vt:lpstr>Framework for Erlang</vt:lpstr>
      <vt:lpstr>Methodology</vt:lpstr>
      <vt:lpstr>Measurements</vt:lpstr>
      <vt:lpstr>Higher order functions</vt:lpstr>
      <vt:lpstr>Map - results</vt:lpstr>
      <vt:lpstr>Map - results</vt:lpstr>
      <vt:lpstr>Filter - results</vt:lpstr>
      <vt:lpstr>Filter - results</vt:lpstr>
      <vt:lpstr>Map ∘ filter - results</vt:lpstr>
      <vt:lpstr>HOFs - findings</vt:lpstr>
      <vt:lpstr>Data structures</vt:lpstr>
      <vt:lpstr>Building - results</vt:lpstr>
      <vt:lpstr>Find - results</vt:lpstr>
      <vt:lpstr>Find - results</vt:lpstr>
      <vt:lpstr>Find - results</vt:lpstr>
      <vt:lpstr>Delete - results</vt:lpstr>
      <vt:lpstr>Delete - results</vt:lpstr>
      <vt:lpstr>Delete - results</vt:lpstr>
      <vt:lpstr>Update - results</vt:lpstr>
      <vt:lpstr>Data structures - findings</vt:lpstr>
      <vt:lpstr>Data structures - findings</vt:lpstr>
      <vt:lpstr>Conclusions</vt:lpstr>
      <vt:lpstr>Future work</vt:lpstr>
      <vt:lpstr>THANK YOU FOR YOUR ATTENTION!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Geri</cp:lastModifiedBy>
  <cp:revision>70</cp:revision>
  <dcterms:created xsi:type="dcterms:W3CDTF">2014-03-03T11:13:53Z</dcterms:created>
  <dcterms:modified xsi:type="dcterms:W3CDTF">2019-02-23T08:42:41Z</dcterms:modified>
</cp:coreProperties>
</file>