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8F"/>
    <a:srgbClr val="64B4E6"/>
    <a:srgbClr val="196797"/>
    <a:srgbClr val="1E80BC"/>
    <a:srgbClr val="CCE6F7"/>
    <a:srgbClr val="2087C6"/>
    <a:srgbClr val="8FC9ED"/>
    <a:srgbClr val="338965"/>
    <a:srgbClr val="66A68C"/>
    <a:srgbClr val="33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1912" y="920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B384-FEB3-43DF-A000-B024C90CE3AF}" type="datetimeFigureOut">
              <a:rPr lang="en-US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1562-46A8-4FD1-85C0-3C545AFD7F3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www.cdc.gov/ncbddd/autism/data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[7] ASD Data and Statistics, </a:t>
            </a:r>
            <a:r>
              <a:rPr lang="en-US" dirty="0">
                <a:hlinkClick r:id="rId3"/>
              </a:rPr>
              <a:t>https://www.cdc.gov/ncbddd/autism/data.htm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/>
              <a:t>Lynn Newman, Mary Wagner, Anne-Marie </a:t>
            </a:r>
            <a:r>
              <a:rPr lang="en-US" dirty="0" err="1"/>
              <a:t>Knockey</a:t>
            </a:r>
            <a:r>
              <a:rPr lang="en-US" dirty="0"/>
              <a:t>, Camille </a:t>
            </a:r>
            <a:r>
              <a:rPr lang="en-US" dirty="0" err="1"/>
              <a:t>Marder</a:t>
            </a:r>
            <a:r>
              <a:rPr lang="en-US" dirty="0"/>
              <a:t>, Katherine</a:t>
            </a:r>
            <a:endParaRPr lang="en-US" dirty="0">
              <a:cs typeface="Calibri"/>
            </a:endParaRPr>
          </a:p>
          <a:p>
            <a:r>
              <a:rPr lang="en-US" dirty="0"/>
              <a:t>Nagle, Debra Shaver, Xin Wei, Renee </a:t>
            </a:r>
            <a:r>
              <a:rPr lang="en-US" dirty="0" err="1"/>
              <a:t>Cameto</a:t>
            </a:r>
            <a:r>
              <a:rPr lang="en-US" dirty="0"/>
              <a:t>, </a:t>
            </a:r>
            <a:r>
              <a:rPr lang="en-US" dirty="0" err="1"/>
              <a:t>Elidia</a:t>
            </a:r>
            <a:r>
              <a:rPr lang="en-US" dirty="0"/>
              <a:t> Contreras, Kate Ferguson,</a:t>
            </a:r>
            <a:endParaRPr lang="en-US" dirty="0">
              <a:cs typeface="Calibri"/>
            </a:endParaRPr>
          </a:p>
          <a:p>
            <a:r>
              <a:rPr lang="en-US" dirty="0"/>
              <a:t>Sarah Greene, and Meredith </a:t>
            </a:r>
            <a:r>
              <a:rPr lang="en-US" dirty="0" err="1"/>
              <a:t>Schwarting</a:t>
            </a:r>
            <a:r>
              <a:rPr lang="en-US" dirty="0"/>
              <a:t>. 2011. The post-high school outcomes</a:t>
            </a:r>
            <a:endParaRPr lang="en-US" dirty="0">
              <a:cs typeface="Calibri"/>
            </a:endParaRPr>
          </a:p>
          <a:p>
            <a:r>
              <a:rPr lang="en-US" dirty="0"/>
              <a:t>of young adults with disabilities up to 8 years after high school. A report from</a:t>
            </a:r>
            <a:endParaRPr lang="en-US" dirty="0">
              <a:cs typeface="Calibri"/>
            </a:endParaRPr>
          </a:p>
          <a:p>
            <a:r>
              <a:rPr lang="en-US" dirty="0"/>
              <a:t>the National Longitudinal Transition Study- 2 (MLTS2).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(From white paper) </a:t>
            </a:r>
            <a:r>
              <a:rPr lang="en-US" dirty="0"/>
              <a:t>The Autism and Developmental Disabilities Monitoring (ADDM)</a:t>
            </a:r>
            <a:endParaRPr lang="en-US" dirty="0">
              <a:cs typeface="Calibri"/>
            </a:endParaRPr>
          </a:p>
          <a:p>
            <a:r>
              <a:rPr lang="en-US" dirty="0"/>
              <a:t>network of the Centers for Disease Control and Prevention (CDC)</a:t>
            </a:r>
            <a:endParaRPr lang="en-US" dirty="0">
              <a:cs typeface="Calibri"/>
            </a:endParaRPr>
          </a:p>
          <a:p>
            <a:r>
              <a:rPr lang="en-US" dirty="0"/>
              <a:t>estimated that about 1 in 59 children in the USA has been diagnosed</a:t>
            </a:r>
            <a:endParaRPr lang="en-US" dirty="0">
              <a:cs typeface="Calibri"/>
            </a:endParaRPr>
          </a:p>
          <a:p>
            <a:r>
              <a:rPr lang="en-US" dirty="0"/>
              <a:t>with Autism Spectrum Disorder (ASD)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1562-46A8-4FD1-85C0-3C545AFD7F3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9BD3A50-C358-4C34-BF6F-4FC6AF5DD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2768" y="430709"/>
            <a:ext cx="18803419" cy="2409996"/>
          </a:xfrm>
          <a:prstGeom prst="roundRect">
            <a:avLst>
              <a:gd name="adj" fmla="val 7182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2000" dirty="0" err="1" smtClean="0">
                <a:solidFill>
                  <a:schemeClr val="tx1"/>
                </a:solidFill>
                <a:latin typeface="Yu Mincho Demibold"/>
                <a:ea typeface="Yu Mincho Demibold"/>
                <a:cs typeface="Calibri Light"/>
              </a:rPr>
              <a:t>LifeSplit</a:t>
            </a:r>
            <a:endParaRPr lang="en-US" sz="7200" dirty="0">
              <a:solidFill>
                <a:schemeClr val="tx1"/>
              </a:solidFill>
              <a:latin typeface="Yu Mincho Demibold"/>
              <a:ea typeface="Yu Mincho Demibold"/>
              <a:cs typeface="Calibri Light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xmlns="" id="{D984B0D5-DDCD-45B2-952D-78CA6411F952}"/>
              </a:ext>
            </a:extLst>
          </p:cNvPr>
          <p:cNvSpPr txBox="1">
            <a:spLocks/>
          </p:cNvSpPr>
          <p:nvPr/>
        </p:nvSpPr>
        <p:spPr>
          <a:xfrm>
            <a:off x="4094039" y="2942538"/>
            <a:ext cx="18722856" cy="867532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Yu Mincho Demibold"/>
                <a:ea typeface="Yu Mincho Demibold"/>
                <a:cs typeface="Calibri Light"/>
              </a:rPr>
              <a:t>Bradley Hoefel, Joe Gildner, </a:t>
            </a:r>
            <a:r>
              <a:rPr lang="en-US" sz="4000" dirty="0" smtClean="0">
                <a:latin typeface="Yu Mincho Demibold"/>
                <a:ea typeface="Yu Mincho Demibold"/>
                <a:cs typeface="Calibri Light"/>
              </a:rPr>
              <a:t>Daniel Wilson</a:t>
            </a:r>
            <a:endParaRPr lang="en-US" sz="4000" dirty="0">
              <a:latin typeface="Yu Mincho Demibold"/>
              <a:ea typeface="Yu Mincho Demibold"/>
              <a:cs typeface="Calibri Ligh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935327" y="4999323"/>
            <a:ext cx="15433562" cy="7912344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 smtClean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is a time management application for daily activities inspired by the PC </a:t>
            </a:r>
            <a:r>
              <a:rPr lang="en-US" sz="3200" dirty="0" err="1">
                <a:solidFill>
                  <a:srgbClr val="FFFFFF"/>
                </a:solidFill>
                <a:ea typeface="Segoe UI"/>
                <a:cs typeface="Segoe UI"/>
              </a:rPr>
              <a:t>speedrunning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 software </a:t>
            </a:r>
            <a:r>
              <a:rPr lang="en-US" sz="3200" dirty="0" err="1">
                <a:solidFill>
                  <a:srgbClr val="FFFFFF"/>
                </a:solidFill>
                <a:ea typeface="Segoe UI"/>
                <a:cs typeface="Segoe UI"/>
              </a:rPr>
              <a:t>LiveSplit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. </a:t>
            </a:r>
            <a:endParaRPr lang="en-US" sz="3200" dirty="0" smtClean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LifeSplit’s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primary goal is to give its users a better idea of how long certain daily activities take them, so they can better plan out their day. </a:t>
            </a:r>
            <a:endParaRPr lang="en-US" sz="3200" dirty="0" smtClean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achieves this goal by having its users time how long a common task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takes.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The app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calculates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the average time a task takes, so the user can better understand how long their daily routine takes. </a:t>
            </a:r>
            <a:endParaRPr lang="en-US" sz="3200" dirty="0" smtClean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includes preset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tasks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and allows for unlimited custom tasks defined by the user.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Users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can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compare how long a task takes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them to the average time of the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Segoe UI"/>
              </a:rPr>
              <a:t>app’s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user base through global average task times. </a:t>
            </a:r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935566" y="4985798"/>
            <a:ext cx="5485594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Vision</a:t>
            </a:r>
            <a:endParaRPr lang="en-US" sz="6000" dirty="0">
              <a:cs typeface="Calibri"/>
            </a:endParaRPr>
          </a:p>
        </p:txBody>
      </p:sp>
      <p:sp>
        <p:nvSpPr>
          <p:cNvPr id="45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945445" y="13970001"/>
            <a:ext cx="9256888" cy="12446000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Interactive timing system for everyday tasks.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0000"/>
              </a:solidFill>
              <a:ea typeface="Segoe UI"/>
              <a:cs typeface="Segoe U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Includes general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preset tasks for common routines. 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Task customization 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allows for unlimited user-defined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tasks.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Edit and delete existing tasks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.</a:t>
            </a:r>
          </a:p>
          <a:p>
            <a:pPr algn="just"/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GPS tracking for commute times or exercise routines.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Specify locations to automatically trigger splits.</a:t>
            </a: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Track progress with split times and average task times stored locally.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Compare times with the global average of all users for each preset task.</a:t>
            </a:r>
          </a:p>
          <a:p>
            <a:pPr marL="457200" indent="-457200" algn="just">
              <a:lnSpc>
                <a:spcPct val="200000"/>
              </a:lnSpc>
              <a:buFont typeface="Arial"/>
              <a:buChar char="•"/>
            </a:pPr>
            <a:endParaRPr lang="en-US" sz="3000" dirty="0" smtClean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2" name="Picture 21" descr="screensho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2" y="13845824"/>
            <a:ext cx="4426460" cy="8833548"/>
          </a:xfrm>
          <a:prstGeom prst="rect">
            <a:avLst/>
          </a:prstGeom>
        </p:spPr>
      </p:pic>
      <p:pic>
        <p:nvPicPr>
          <p:cNvPr id="23" name="Picture 22" descr="screensho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124" y="13855422"/>
            <a:ext cx="4353275" cy="8793616"/>
          </a:xfrm>
          <a:prstGeom prst="rect">
            <a:avLst/>
          </a:prstGeom>
        </p:spPr>
      </p:pic>
      <p:pic>
        <p:nvPicPr>
          <p:cNvPr id="24" name="Picture 23" descr="screenshot3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004" y="13863594"/>
            <a:ext cx="4497528" cy="8811679"/>
          </a:xfrm>
          <a:prstGeom prst="rect">
            <a:avLst/>
          </a:prstGeom>
        </p:spPr>
      </p:pic>
      <p:sp>
        <p:nvSpPr>
          <p:cNvPr id="47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17833624" y="4984750"/>
            <a:ext cx="8681154" cy="7937500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 smtClean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It’s easy to forget how much time we each spend every day performing simple tasks and routines. </a:t>
            </a:r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helps make users aware of the time they spend in these habits and pushes them to optimize their lives, making more time for the things that count.</a:t>
            </a: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Additionally, </a:t>
            </a:r>
            <a:r>
              <a:rPr lang="en-US" sz="3200" dirty="0" err="1" smtClean="0">
                <a:solidFill>
                  <a:srgbClr val="FFFFFF"/>
                </a:solidFill>
                <a:ea typeface="Segoe UI"/>
                <a:cs typeface="Segoe U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Segoe UI"/>
              </a:rPr>
              <a:t> encourages users to actively engage with their daily routines, making a competition out of the most mundane aspects of our lives. This helps bring a source of joy to what might be otherwise joyless activities.</a:t>
            </a:r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  <a:p>
            <a:pPr algn="just"/>
            <a:endParaRPr lang="en-US" sz="3200" dirty="0">
              <a:solidFill>
                <a:srgbClr val="FFFFFF"/>
              </a:solidFill>
              <a:ea typeface="Segoe UI"/>
              <a:cs typeface="Segoe UI"/>
            </a:endParaRPr>
          </a:p>
        </p:txBody>
      </p:sp>
      <p:sp>
        <p:nvSpPr>
          <p:cNvPr id="49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925691" y="27921408"/>
            <a:ext cx="7286976" cy="67495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cs typeface="Calibri"/>
              </a:rPr>
              <a:t>MySQL is used to store all user data including custom tasks, split times, and average  times.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ea typeface="Segoe U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ea typeface="Segoe UI"/>
                <a:cs typeface="Calibri"/>
              </a:rPr>
              <a:t>Firebase </a:t>
            </a:r>
            <a:r>
              <a:rPr lang="en-US" sz="3200" dirty="0" err="1" smtClean="0">
                <a:solidFill>
                  <a:srgbClr val="FFFFFF"/>
                </a:solidFill>
                <a:ea typeface="Segoe UI"/>
                <a:cs typeface="Calibri"/>
              </a:rPr>
              <a:t>Realtime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Calibri"/>
              </a:rPr>
              <a:t> Database stores global average times across all users for preset tasks allowing users to compare their results.</a:t>
            </a:r>
            <a:endParaRPr lang="en-US" sz="3200" dirty="0">
              <a:solidFill>
                <a:srgbClr val="FF0000"/>
              </a:solidFill>
              <a:ea typeface="Segoe UI"/>
              <a:cs typeface="Segoe UI"/>
            </a:endParaRPr>
          </a:p>
        </p:txBody>
      </p:sp>
      <p:sp>
        <p:nvSpPr>
          <p:cNvPr id="50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942624" y="13973167"/>
            <a:ext cx="5485594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Features</a:t>
            </a:r>
            <a:endParaRPr lang="en-US" sz="6000" dirty="0">
              <a:cs typeface="Calibri"/>
            </a:endParaRPr>
          </a:p>
        </p:txBody>
      </p:sp>
      <p:sp>
        <p:nvSpPr>
          <p:cNvPr id="51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922865" y="27869789"/>
            <a:ext cx="7289802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Data Management</a:t>
            </a:r>
            <a:endParaRPr lang="en-US" sz="6000" dirty="0">
              <a:cs typeface="Calibri"/>
            </a:endParaRPr>
          </a:p>
        </p:txBody>
      </p:sp>
      <p:sp>
        <p:nvSpPr>
          <p:cNvPr id="52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10095089" y="27904475"/>
            <a:ext cx="7286976" cy="67495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algn="just"/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algn="just"/>
            <a:r>
              <a:rPr lang="en-US" sz="3200" dirty="0" err="1" smtClean="0">
                <a:solidFill>
                  <a:srgbClr val="FFFFFF"/>
                </a:solidFill>
                <a:cs typeface="Calibri"/>
              </a:rPr>
              <a:t>LifeSplit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uses GPS location to enhance user experience: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Map visible on timing screen allows for navigation while driving while still timing tasks.</a:t>
            </a: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Specify locations on a map to trigger an automatic split </a:t>
            </a:r>
            <a:r>
              <a:rPr lang="mr-IN" sz="3200" dirty="0">
                <a:solidFill>
                  <a:srgbClr val="FFFFFF"/>
                </a:solidFill>
                <a:cs typeface="Calibri"/>
              </a:rPr>
              <a:t>–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useful for commute times or exercise routines. </a:t>
            </a:r>
            <a:endParaRPr lang="en-US" sz="3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3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19196757" y="27904476"/>
            <a:ext cx="7286976" cy="67495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Personal info stored remotely allowing for shared profile 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access across multiple devices.</a:t>
            </a: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cs typeface="Calibri"/>
              </a:rPr>
              <a:t>Better support for 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directly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comparing times with other </a:t>
            </a:r>
            <a:r>
              <a:rPr lang="en-US" sz="3200" dirty="0" smtClean="0">
                <a:solidFill>
                  <a:srgbClr val="FFFFFF"/>
                </a:solidFill>
                <a:cs typeface="Calibri"/>
              </a:rPr>
              <a:t>users.</a:t>
            </a:r>
            <a:endParaRPr lang="en-US" sz="3200" dirty="0">
              <a:solidFill>
                <a:srgbClr val="FFFFFF"/>
              </a:solidFill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ea typeface="Segoe U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ea typeface="Segoe UI"/>
                <a:cs typeface="Calibri"/>
              </a:rPr>
              <a:t>Average and best times for tasks </a:t>
            </a:r>
            <a:r>
              <a:rPr lang="en-US" sz="3200" dirty="0">
                <a:solidFill>
                  <a:srgbClr val="FFFFFF"/>
                </a:solidFill>
                <a:ea typeface="Segoe UI"/>
                <a:cs typeface="Calibri"/>
              </a:rPr>
              <a:t>displayed in task selection </a:t>
            </a:r>
            <a:r>
              <a:rPr lang="en-US" sz="3200" dirty="0" smtClean="0">
                <a:solidFill>
                  <a:srgbClr val="FFFFFF"/>
                </a:solidFill>
                <a:ea typeface="Segoe UI"/>
                <a:cs typeface="Calibri"/>
              </a:rPr>
              <a:t>menu.</a:t>
            </a:r>
            <a:endParaRPr lang="en-US" sz="3200" dirty="0">
              <a:solidFill>
                <a:srgbClr val="FFFFFF"/>
              </a:solidFill>
              <a:ea typeface="Segoe UI"/>
              <a:cs typeface="Calibri"/>
            </a:endParaRPr>
          </a:p>
        </p:txBody>
      </p:sp>
      <p:sp>
        <p:nvSpPr>
          <p:cNvPr id="54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11813821" y="23146208"/>
            <a:ext cx="3849511" cy="32697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>
              <a:solidFill>
                <a:srgbClr val="FFFFFF"/>
              </a:solidFill>
              <a:cs typeface="Calibri"/>
            </a:endParaRPr>
          </a:p>
          <a:p>
            <a:pPr algn="just"/>
            <a:r>
              <a:rPr lang="en-US" sz="3200" dirty="0" smtClean="0">
                <a:solidFill>
                  <a:srgbClr val="FFFFFF"/>
                </a:solidFill>
                <a:cs typeface="Calibri"/>
              </a:rPr>
              <a:t>Easy-to-use timer tracks each step in the task.</a:t>
            </a:r>
            <a:endParaRPr lang="en-US" sz="3200" dirty="0">
              <a:solidFill>
                <a:srgbClr val="FF0000"/>
              </a:solidFill>
              <a:ea typeface="Segoe UI"/>
              <a:cs typeface="Segoe UI"/>
            </a:endParaRPr>
          </a:p>
        </p:txBody>
      </p:sp>
      <p:sp>
        <p:nvSpPr>
          <p:cNvPr id="55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17257888" y="23171608"/>
            <a:ext cx="3849511" cy="32443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000" dirty="0">
              <a:solidFill>
                <a:srgbClr val="FF0000"/>
              </a:solidFill>
              <a:latin typeface="Calibri"/>
              <a:ea typeface="Segoe UI"/>
              <a:cs typeface="Segoe UI"/>
            </a:endParaRPr>
          </a:p>
          <a:p>
            <a:pPr algn="just"/>
            <a:r>
              <a:rPr lang="en-US" sz="3000" dirty="0" smtClean="0">
                <a:solidFill>
                  <a:srgbClr val="FFFFFF"/>
                </a:solidFill>
                <a:cs typeface="Calibri"/>
              </a:rPr>
              <a:t>Select from 5 preset tasks and an unlimited number of custom tasks.</a:t>
            </a:r>
            <a:endParaRPr lang="en-US" sz="3000" dirty="0">
              <a:solidFill>
                <a:srgbClr val="FF0000"/>
              </a:solidFill>
              <a:latin typeface="Calibri"/>
              <a:ea typeface="Segoe UI"/>
              <a:cs typeface="Segoe UI"/>
            </a:endParaRPr>
          </a:p>
        </p:txBody>
      </p:sp>
      <p:sp>
        <p:nvSpPr>
          <p:cNvPr id="56" name="Rectangle: Rounded Corners 30">
            <a:extLst>
              <a:ext uri="{FF2B5EF4-FFF2-40B4-BE49-F238E27FC236}">
                <a16:creationId xmlns:a16="http://schemas.microsoft.com/office/drawing/2014/main" xmlns="" id="{A4B335F9-EE09-46C1-AF55-BD079C384A10}"/>
              </a:ext>
            </a:extLst>
          </p:cNvPr>
          <p:cNvSpPr/>
          <p:nvPr/>
        </p:nvSpPr>
        <p:spPr>
          <a:xfrm>
            <a:off x="22676557" y="23171608"/>
            <a:ext cx="3849511" cy="3244391"/>
          </a:xfrm>
          <a:prstGeom prst="roundRect">
            <a:avLst>
              <a:gd name="adj" fmla="val 78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000" dirty="0" smtClean="0">
              <a:solidFill>
                <a:srgbClr val="FFFFFF"/>
              </a:solidFill>
              <a:cs typeface="Calibri"/>
            </a:endParaRPr>
          </a:p>
          <a:p>
            <a:pPr algn="just"/>
            <a:r>
              <a:rPr lang="en-US" sz="3200" dirty="0" smtClean="0">
                <a:solidFill>
                  <a:srgbClr val="FFFFFF"/>
                </a:solidFill>
                <a:cs typeface="Calibri"/>
              </a:rPr>
              <a:t>Create custom tasks with any number of steps.</a:t>
            </a:r>
            <a:endParaRPr lang="en-US" sz="3200" dirty="0">
              <a:solidFill>
                <a:srgbClr val="FF0000"/>
              </a:solidFill>
              <a:ea typeface="Segoe UI"/>
              <a:cs typeface="Segoe UI"/>
            </a:endParaRPr>
          </a:p>
        </p:txBody>
      </p:sp>
      <p:sp>
        <p:nvSpPr>
          <p:cNvPr id="59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10080977" y="27876846"/>
            <a:ext cx="7303911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GPS Integration</a:t>
            </a:r>
            <a:endParaRPr lang="en-US" sz="6000" dirty="0">
              <a:cs typeface="Calibri"/>
            </a:endParaRPr>
          </a:p>
        </p:txBody>
      </p:sp>
      <p:sp>
        <p:nvSpPr>
          <p:cNvPr id="60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19186876" y="27852857"/>
            <a:ext cx="7299679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Future Features</a:t>
            </a:r>
            <a:endParaRPr lang="en-US" sz="6000" dirty="0">
              <a:cs typeface="Calibri"/>
            </a:endParaRPr>
          </a:p>
        </p:txBody>
      </p:sp>
      <p:sp>
        <p:nvSpPr>
          <p:cNvPr id="61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17830799" y="4979448"/>
            <a:ext cx="5485594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Motivation</a:t>
            </a:r>
            <a:endParaRPr lang="en-US" sz="6000" dirty="0">
              <a:cs typeface="Calibri"/>
            </a:endParaRPr>
          </a:p>
        </p:txBody>
      </p:sp>
      <p:sp>
        <p:nvSpPr>
          <p:cNvPr id="62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11815704" y="23111522"/>
            <a:ext cx="3847629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Timing</a:t>
            </a:r>
            <a:endParaRPr lang="en-US" sz="6000" dirty="0">
              <a:cs typeface="Calibri"/>
            </a:endParaRPr>
          </a:p>
        </p:txBody>
      </p:sp>
      <p:sp>
        <p:nvSpPr>
          <p:cNvPr id="63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17259770" y="23108700"/>
            <a:ext cx="3847629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Menu</a:t>
            </a:r>
            <a:endParaRPr lang="en-US" sz="6000" dirty="0">
              <a:cs typeface="Calibri"/>
            </a:endParaRPr>
          </a:p>
        </p:txBody>
      </p:sp>
      <p:sp>
        <p:nvSpPr>
          <p:cNvPr id="64" name="Rectangle: Rounded Corners 32">
            <a:extLst>
              <a:ext uri="{FF2B5EF4-FFF2-40B4-BE49-F238E27FC236}">
                <a16:creationId xmlns:a16="http://schemas.microsoft.com/office/drawing/2014/main" xmlns="" id="{51E51308-9A03-426E-81F4-88A66D576971}"/>
              </a:ext>
            </a:extLst>
          </p:cNvPr>
          <p:cNvSpPr/>
          <p:nvPr/>
        </p:nvSpPr>
        <p:spPr>
          <a:xfrm>
            <a:off x="22678437" y="23108699"/>
            <a:ext cx="3847629" cy="949944"/>
          </a:xfrm>
          <a:prstGeom prst="roundRect">
            <a:avLst/>
          </a:prstGeom>
          <a:solidFill>
            <a:srgbClr val="232D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cs typeface="Calibri"/>
              </a:rPr>
              <a:t>Customize</a:t>
            </a:r>
            <a:endParaRPr lang="en-US" sz="6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558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LifeSplit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Wilson</cp:lastModifiedBy>
  <cp:revision>39</cp:revision>
  <dcterms:created xsi:type="dcterms:W3CDTF">2013-07-15T20:26:40Z</dcterms:created>
  <dcterms:modified xsi:type="dcterms:W3CDTF">2019-06-02T10:27:24Z</dcterms:modified>
</cp:coreProperties>
</file>