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1" r:id="rId2"/>
    <p:sldId id="261" r:id="rId3"/>
    <p:sldId id="272" r:id="rId4"/>
    <p:sldId id="263" r:id="rId5"/>
    <p:sldId id="273" r:id="rId6"/>
    <p:sldId id="274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7" r:id="rId15"/>
    <p:sldId id="279" r:id="rId16"/>
    <p:sldId id="278" r:id="rId17"/>
    <p:sldId id="280" r:id="rId18"/>
    <p:sldId id="282" r:id="rId19"/>
    <p:sldId id="281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51"/>
  </p:normalViewPr>
  <p:slideViewPr>
    <p:cSldViewPr snapToGrid="0" snapToObjects="1">
      <p:cViewPr varScale="1">
        <p:scale>
          <a:sx n="106" d="100"/>
          <a:sy n="106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CD34D-84CF-644C-9E7C-B0D4A4EAFA94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CCC34-2C0C-9344-A834-C154E01679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3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89D-EB88-5F4B-B55F-EB16D799F93F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3E88-D7DA-A84B-81DD-816F4D8DB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9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89D-EB88-5F4B-B55F-EB16D799F93F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3E88-D7DA-A84B-81DD-816F4D8DB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9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89D-EB88-5F4B-B55F-EB16D799F93F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3E88-D7DA-A84B-81DD-816F4D8DB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2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89D-EB88-5F4B-B55F-EB16D799F93F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3E88-D7DA-A84B-81DD-816F4D8DB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5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89D-EB88-5F4B-B55F-EB16D799F93F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3E88-D7DA-A84B-81DD-816F4D8DB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1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89D-EB88-5F4B-B55F-EB16D799F93F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3E88-D7DA-A84B-81DD-816F4D8DB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4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89D-EB88-5F4B-B55F-EB16D799F93F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3E88-D7DA-A84B-81DD-816F4D8DB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89D-EB88-5F4B-B55F-EB16D799F93F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3E88-D7DA-A84B-81DD-816F4D8DB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2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89D-EB88-5F4B-B55F-EB16D799F93F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3E88-D7DA-A84B-81DD-816F4D8DB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89D-EB88-5F4B-B55F-EB16D799F93F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3E88-D7DA-A84B-81DD-816F4D8DB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3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89D-EB88-5F4B-B55F-EB16D799F93F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3E88-D7DA-A84B-81DD-816F4D8DB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0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F89D-EB88-5F4B-B55F-EB16D799F93F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3E88-D7DA-A84B-81DD-816F4D8DB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5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50" y="1283359"/>
            <a:ext cx="116244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Science: what it’s good for, with examples</a:t>
            </a:r>
            <a:br>
              <a:rPr lang="en-US" sz="3200" b="1" dirty="0" smtClean="0"/>
            </a:br>
            <a:endParaRPr lang="en-US" sz="3200" b="1" dirty="0" smtClean="0"/>
          </a:p>
          <a:p>
            <a:pPr algn="ctr"/>
            <a:r>
              <a:rPr lang="en-US" sz="2400" dirty="0" smtClean="0"/>
              <a:t>Joe Hahn</a:t>
            </a:r>
            <a:endParaRPr lang="en-US" sz="2400" dirty="0"/>
          </a:p>
          <a:p>
            <a:pPr algn="ctr"/>
            <a:r>
              <a:rPr lang="en-US" sz="2400" dirty="0" smtClean="0"/>
              <a:t>Oracle Data Scientist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27 Nov 2018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2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315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104" y="2098535"/>
            <a:ext cx="9285171" cy="4920916"/>
          </a:xfrm>
          <a:prstGeom prst="rect">
            <a:avLst/>
          </a:prstGeom>
          <a:effectLst/>
        </p:spPr>
      </p:pic>
      <p:sp>
        <p:nvSpPr>
          <p:cNvPr id="4" name="TextBox 3"/>
          <p:cNvSpPr txBox="1"/>
          <p:nvPr/>
        </p:nvSpPr>
        <p:spPr>
          <a:xfrm>
            <a:off x="228430" y="94479"/>
            <a:ext cx="11624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once</a:t>
            </a:r>
            <a:r>
              <a:rPr lang="en-US" sz="2400" dirty="0" smtClean="0"/>
              <a:t> </a:t>
            </a:r>
            <a:r>
              <a:rPr lang="en-US" sz="2400" dirty="0"/>
              <a:t>ML model </a:t>
            </a:r>
            <a:r>
              <a:rPr lang="en-US" sz="2400" dirty="0" smtClean="0"/>
              <a:t>is trained, it is </a:t>
            </a:r>
            <a:r>
              <a:rPr lang="en-US" sz="2400" dirty="0"/>
              <a:t>then </a:t>
            </a:r>
            <a:r>
              <a:rPr lang="en-US" sz="2400" i="1" dirty="0"/>
              <a:t>tested </a:t>
            </a:r>
            <a:r>
              <a:rPr lang="en-US" sz="2400" dirty="0"/>
              <a:t>by </a:t>
            </a:r>
            <a:r>
              <a:rPr lang="en-US" sz="2400" dirty="0" smtClean="0"/>
              <a:t>comparing </a:t>
            </a:r>
            <a:r>
              <a:rPr lang="en-US" sz="2400" dirty="0" smtClean="0"/>
              <a:t>model </a:t>
            </a:r>
            <a:r>
              <a:rPr lang="en-US" sz="2400" dirty="0"/>
              <a:t>predictions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smtClean="0"/>
              <a:t>another sample of </a:t>
            </a:r>
            <a:r>
              <a:rPr lang="en-US" sz="2400" dirty="0"/>
              <a:t>historical </a:t>
            </a:r>
            <a:r>
              <a:rPr lang="en-US" sz="2400" b="1" i="1" dirty="0" smtClean="0"/>
              <a:t>x, </a:t>
            </a:r>
            <a:r>
              <a:rPr lang="en-US" sz="2400" i="1" dirty="0" smtClean="0"/>
              <a:t>y</a:t>
            </a:r>
            <a:r>
              <a:rPr lang="en-US" sz="2400" b="1" i="1" baseline="-25000" dirty="0" smtClean="0"/>
              <a:t> </a:t>
            </a:r>
            <a:r>
              <a:rPr lang="en-US" sz="2400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model achieves desired accuracy (say 95%), </a:t>
            </a:r>
            <a:r>
              <a:rPr lang="en-US" sz="2400" dirty="0" smtClean="0"/>
              <a:t>then</a:t>
            </a:r>
            <a:br>
              <a:rPr lang="en-US" sz="2400" dirty="0" smtClean="0"/>
            </a:br>
            <a:r>
              <a:rPr lang="en-US" sz="2400" dirty="0" smtClean="0"/>
              <a:t>business would </a:t>
            </a:r>
            <a:r>
              <a:rPr lang="en-US" sz="2400" i="1" dirty="0" smtClean="0"/>
              <a:t>productionize</a:t>
            </a:r>
            <a:r>
              <a:rPr lang="en-US" sz="2400" dirty="0" smtClean="0"/>
              <a:t> model ie make model available to rest of biz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70031" y="1543824"/>
            <a:ext cx="52234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productionizing i</a:t>
            </a:r>
            <a:r>
              <a:rPr lang="en-US" sz="2400" dirty="0" smtClean="0"/>
              <a:t>nsurance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his ML model is a </a:t>
            </a:r>
            <a:r>
              <a:rPr lang="en-US" sz="2400" i="1" dirty="0" smtClean="0"/>
              <a:t>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classifier generate two outputs: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redicted target variable </a:t>
            </a:r>
            <a:r>
              <a:rPr lang="en-US" sz="2400" i="1" dirty="0"/>
              <a:t>y</a:t>
            </a:r>
            <a:r>
              <a:rPr lang="en-US" sz="2400" i="1" baseline="-25000" dirty="0"/>
              <a:t>j</a:t>
            </a:r>
            <a:endParaRPr lang="en-US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onfidence score </a:t>
            </a:r>
            <a:r>
              <a:rPr lang="en-US" sz="2400" i="1" dirty="0" smtClean="0"/>
              <a:t>cs</a:t>
            </a:r>
            <a:r>
              <a:rPr lang="en-US" sz="2400" dirty="0" smtClean="0"/>
              <a:t> = measure of how certain (or not) model is about predicted </a:t>
            </a:r>
            <a:r>
              <a:rPr lang="en-US" sz="2400" i="1" dirty="0" smtClean="0"/>
              <a:t>y</a:t>
            </a:r>
            <a:r>
              <a:rPr lang="en-US" sz="2400" i="1" baseline="-25000" dirty="0" smtClean="0"/>
              <a:t>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productionized </a:t>
            </a:r>
            <a:r>
              <a:rPr lang="en-US" sz="2400" dirty="0"/>
              <a:t>model </a:t>
            </a:r>
            <a:r>
              <a:rPr lang="en-US" sz="2400" dirty="0" smtClean="0"/>
              <a:t>automates processing of those claims whose predictions have </a:t>
            </a:r>
            <a:r>
              <a:rPr lang="en-US" sz="2400" i="1" dirty="0" smtClean="0"/>
              <a:t>cs</a:t>
            </a:r>
            <a:r>
              <a:rPr lang="en-US" sz="2400" dirty="0" smtClean="0"/>
              <a:t> &gt; 80%</a:t>
            </a:r>
          </a:p>
        </p:txBody>
      </p:sp>
    </p:spTree>
    <p:extLst>
      <p:ext uri="{BB962C8B-B14F-4D97-AF65-F5344CB8AC3E}">
        <p14:creationId xmlns:p14="http://schemas.microsoft.com/office/powerpoint/2010/main" val="11257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0" y="1937084"/>
            <a:ext cx="9285171" cy="4920916"/>
          </a:xfrm>
          <a:prstGeom prst="rect">
            <a:avLst/>
          </a:prstGeom>
          <a:effectLst/>
        </p:spPr>
      </p:pic>
      <p:sp>
        <p:nvSpPr>
          <p:cNvPr id="4" name="TextBox 3"/>
          <p:cNvSpPr txBox="1"/>
          <p:nvPr/>
        </p:nvSpPr>
        <p:spPr>
          <a:xfrm>
            <a:off x="7543800" y="1447208"/>
            <a:ext cx="44614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main takeaway: </a:t>
            </a:r>
            <a:endParaRPr lang="en-US" sz="2400" b="1" i="1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of ML reduced caseload on expert panel </a:t>
            </a:r>
            <a:r>
              <a:rPr lang="en-US" sz="2400" dirty="0" smtClean="0"/>
              <a:t>to </a:t>
            </a:r>
            <a:r>
              <a:rPr lang="en-US" sz="2400" b="1" dirty="0"/>
              <a:t>7%</a:t>
            </a:r>
            <a:r>
              <a:rPr lang="en-US" sz="2400" dirty="0"/>
              <a:t> of the </a:t>
            </a:r>
            <a:r>
              <a:rPr lang="en-US" sz="2400" dirty="0" smtClean="0"/>
              <a:t>pre-ML caseload</a:t>
            </a:r>
            <a:br>
              <a:rPr lang="en-US" sz="2400" dirty="0" smtClean="0"/>
            </a:br>
            <a:endParaRPr lang="en-US" sz="24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will panel’s </a:t>
            </a:r>
            <a:r>
              <a:rPr lang="en-US" sz="2400" i="1" dirty="0" smtClean="0"/>
              <a:t>workload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(eg person-hours needed to manually process claims) </a:t>
            </a:r>
            <a:br>
              <a:rPr lang="en-US" sz="2400" dirty="0" smtClean="0"/>
            </a:br>
            <a:r>
              <a:rPr lang="en-US" sz="2400" dirty="0" smtClean="0"/>
              <a:t>also drop to 7%?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0830" y="246879"/>
            <a:ext cx="1162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productionized model </a:t>
            </a:r>
            <a:r>
              <a:rPr lang="en-US" sz="2400" dirty="0" smtClean="0"/>
              <a:t>auto-processes those </a:t>
            </a:r>
            <a:r>
              <a:rPr lang="en-US" sz="2400" dirty="0"/>
              <a:t>claims whose predictions have </a:t>
            </a:r>
            <a:r>
              <a:rPr lang="en-US" sz="2400" i="1" dirty="0"/>
              <a:t>cs</a:t>
            </a:r>
            <a:r>
              <a:rPr lang="en-US" sz="2400" dirty="0"/>
              <a:t> &gt; 80%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model </a:t>
            </a:r>
            <a:r>
              <a:rPr lang="en-US" sz="2400" dirty="0" smtClean="0"/>
              <a:t>auto-processes </a:t>
            </a:r>
            <a:r>
              <a:rPr lang="en-US" sz="2400" dirty="0"/>
              <a:t>93% </a:t>
            </a:r>
            <a:r>
              <a:rPr lang="en-US" sz="2400" dirty="0" smtClean="0"/>
              <a:t>of all claims, with </a:t>
            </a:r>
            <a:r>
              <a:rPr lang="en-US" sz="2400" dirty="0"/>
              <a:t>95% </a:t>
            </a:r>
            <a:r>
              <a:rPr lang="en-US" sz="2400" dirty="0" smtClean="0"/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diverts 7% remaining claims back to medical panel, for manual adjudication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3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872" y="226826"/>
            <a:ext cx="1179512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aside: Artificial </a:t>
            </a:r>
            <a:r>
              <a:rPr lang="en-US" sz="2400" b="1" dirty="0"/>
              <a:t>Intelligence (AI)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aybe 1</a:t>
            </a:r>
            <a:r>
              <a:rPr lang="en-US" sz="2400" dirty="0" smtClean="0"/>
              <a:t>% of business use cases are good candidates for an AI based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hat is AI?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nswer varies, depends on who you ask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me: algorithms whose output is indistinguishable from human-generated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xamples: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chatbot that uses Q&amp;A to triage calls to company helpdesk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algorithm that chooses words for smart speaker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odel that writes news summaries, snippets of original background music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hipping logistics, rideshare route </a:t>
            </a:r>
            <a:r>
              <a:rPr lang="en-US" sz="2400" dirty="0" smtClean="0"/>
              <a:t>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characteristics of an AI solution: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US" sz="2400" dirty="0" smtClean="0"/>
              <a:t>sually built on large neural networks that are cpu and memory intensive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uccess usually requires LOTS of training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AI model development requires highly skilled DS plus lots of development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n-US" sz="2400" dirty="0" smtClean="0"/>
              <a:t>ecommendation: only use AI for those 1% of use cases that truly merit AI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therwise use simple plain-vanilla analytics to solve the easy 80% of biz </a:t>
            </a:r>
            <a:r>
              <a:rPr lang="en-US" sz="2400" dirty="0" smtClean="0"/>
              <a:t>questions</a:t>
            </a:r>
            <a:endParaRPr lang="en-US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with ML model built &amp; productionized, for automating or optimizing the other 20%</a:t>
            </a:r>
          </a:p>
        </p:txBody>
      </p:sp>
    </p:spTree>
    <p:extLst>
      <p:ext uri="{BB962C8B-B14F-4D97-AF65-F5344CB8AC3E}">
        <p14:creationId xmlns:p14="http://schemas.microsoft.com/office/powerpoint/2010/main" val="31014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872" y="226826"/>
            <a:ext cx="117951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how to get started in AI </a:t>
            </a:r>
            <a:r>
              <a:rPr lang="en-US" sz="2400" dirty="0" smtClean="0"/>
              <a:t>via baby steps: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nstall Tensorflow on desktop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TF = sophisticated (and complicated!) library for building/training neural net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ctually install Keras (which runs on top of TF, makes TF somewhat less complicated)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earch for </a:t>
            </a:r>
            <a:r>
              <a:rPr lang="en-US" sz="2400" dirty="0"/>
              <a:t>online </a:t>
            </a:r>
            <a:r>
              <a:rPr lang="en-US" sz="2400" dirty="0" smtClean="0"/>
              <a:t>tutorial on how to build/train a </a:t>
            </a:r>
            <a:r>
              <a:rPr lang="en-US" sz="2400" i="1" dirty="0" smtClean="0"/>
              <a:t>multilayer perceptron </a:t>
            </a:r>
            <a:r>
              <a:rPr lang="en-US" sz="2400" dirty="0" smtClean="0"/>
              <a:t>(MLP), </a:t>
            </a:r>
            <a:br>
              <a:rPr lang="en-US" sz="2400" dirty="0" smtClean="0"/>
            </a:br>
            <a:r>
              <a:rPr lang="en-US" sz="2400" dirty="0" smtClean="0"/>
              <a:t>  to make predictions on data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s Hello World of neural nets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n</a:t>
            </a:r>
            <a:r>
              <a:rPr lang="en-US" sz="2400" dirty="0" smtClean="0"/>
              <a:t>ext step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good book on Keras/TF to build CNN, RNN, autoencoders, Q-learning etc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 like </a:t>
            </a:r>
            <a:r>
              <a:rPr lang="en-US" sz="2400" i="1" dirty="0" smtClean="0"/>
              <a:t>Deep Learning with Keras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igure out how to use </a:t>
            </a:r>
            <a:r>
              <a:rPr lang="en-US" sz="2400" i="1" dirty="0" smtClean="0"/>
              <a:t>tensorboard</a:t>
            </a:r>
            <a:r>
              <a:rPr lang="en-US" sz="2400" dirty="0" smtClean="0"/>
              <a:t> to avoid under/over fitting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n</a:t>
            </a:r>
            <a:r>
              <a:rPr lang="en-US" sz="2400" dirty="0" smtClean="0"/>
              <a:t>ext step: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rain your neural net using desktop’s GPU...see a speed boost?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TF wont talk to your GPU?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o above on GPU instance in Amazon cloud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go to AWS marketplace, search for </a:t>
            </a:r>
            <a:r>
              <a:rPr lang="en-US" sz="2400" i="1" dirty="0" smtClean="0"/>
              <a:t>Bitfusion Tensorflow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LSTM ex: </a:t>
            </a:r>
            <a:r>
              <a:rPr lang="en-US" sz="2400" dirty="0"/>
              <a:t>https://github.com/joehahn/tf-text-classification-demo</a:t>
            </a:r>
            <a:endParaRPr lang="en-US" sz="2400" dirty="0" smtClean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ost = $1/hour</a:t>
            </a:r>
          </a:p>
        </p:txBody>
      </p:sp>
    </p:spTree>
    <p:extLst>
      <p:ext uri="{BB962C8B-B14F-4D97-AF65-F5344CB8AC3E}">
        <p14:creationId xmlns:p14="http://schemas.microsoft.com/office/powerpoint/2010/main" val="18679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320" y="2455724"/>
            <a:ext cx="10128583" cy="4051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493" y="128911"/>
            <a:ext cx="11795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</a:t>
            </a:r>
            <a:r>
              <a:rPr lang="en-US" sz="2400" b="1" dirty="0" smtClean="0"/>
              <a:t>ersonal hobby horse: predictive maintenance for upstream oil &amp; gas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p</a:t>
            </a:r>
            <a:r>
              <a:rPr lang="en-US" sz="2400" i="1" dirty="0" smtClean="0"/>
              <a:t>redictive </a:t>
            </a:r>
            <a:r>
              <a:rPr lang="en-US" sz="2400" i="1" dirty="0"/>
              <a:t>maintenance</a:t>
            </a:r>
            <a:r>
              <a:rPr lang="en-US" sz="2400" dirty="0"/>
              <a:t> </a:t>
            </a:r>
            <a:r>
              <a:rPr lang="en-US" sz="2400" dirty="0" smtClean="0"/>
              <a:t>(PDM) </a:t>
            </a:r>
            <a:r>
              <a:rPr lang="en-US" sz="2400" dirty="0"/>
              <a:t>is the use of data </a:t>
            </a:r>
            <a:r>
              <a:rPr lang="en-US" sz="2400" dirty="0" smtClean="0"/>
              <a:t>+ ML algorithms </a:t>
            </a:r>
            <a:r>
              <a:rPr lang="en-US" sz="2400" dirty="0"/>
              <a:t>to optimize the utilization and servicing of high-value </a:t>
            </a:r>
            <a:r>
              <a:rPr lang="en-US" sz="2400" dirty="0" smtClean="0"/>
              <a:t>machinery </a:t>
            </a:r>
            <a:br>
              <a:rPr lang="en-US" sz="2400" dirty="0" smtClean="0"/>
            </a:br>
            <a:r>
              <a:rPr lang="en-US" sz="2400" dirty="0" smtClean="0"/>
              <a:t>    (eg factory robots, fleet of vehicles, network of oilwells etc)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</a:t>
            </a:r>
            <a:r>
              <a:rPr lang="en-US" sz="2400" dirty="0" smtClean="0"/>
              <a:t>o good blogs on this topic, no good books, very few journal articles, why?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robably because there is no useful public data on topic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nd is difficult problem...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493" y="2721505"/>
            <a:ext cx="41550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US" sz="2400" dirty="0" smtClean="0"/>
              <a:t>pstream oil &amp; gas is characterized by production losses due to unanticipated equipment failures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il/gas wells emit flood </a:t>
            </a:r>
            <a:br>
              <a:rPr lang="en-US" sz="2400" dirty="0" smtClean="0"/>
            </a:br>
            <a:r>
              <a:rPr lang="en-US" sz="2400" dirty="0" smtClean="0"/>
              <a:t>of </a:t>
            </a:r>
            <a:r>
              <a:rPr lang="en-US" sz="2400" i="1" dirty="0" smtClean="0"/>
              <a:t>telemetry</a:t>
            </a:r>
            <a:r>
              <a:rPr lang="en-US" sz="2400" dirty="0" smtClean="0"/>
              <a:t> ie sensor readings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nalytics teams in O&amp;G are overwhelmed by data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02019" y="6396335"/>
            <a:ext cx="594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urrently reactive, want to be predictive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3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42" y="-136870"/>
            <a:ext cx="6646843" cy="66468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209" y="0"/>
            <a:ext cx="595580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</a:t>
            </a:r>
            <a:r>
              <a:rPr lang="en-US" sz="2400" b="1" dirty="0" smtClean="0"/>
              <a:t>ata requirements for PDM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PDM requires </a:t>
            </a:r>
            <a:r>
              <a:rPr lang="en-US" sz="2400" i="1" dirty="0" smtClean="0"/>
              <a:t>two</a:t>
            </a:r>
            <a:r>
              <a:rPr lang="en-US" sz="2400" dirty="0" smtClean="0"/>
              <a:t> kinds of input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telemetry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state of each well over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n-US" sz="2400" dirty="0" smtClean="0"/>
              <a:t>epair logs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issues mitigated by SME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there is telemetry data online, </a:t>
            </a:r>
            <a:br>
              <a:rPr lang="en-US" sz="2400" dirty="0" smtClean="0"/>
            </a:br>
            <a:r>
              <a:rPr lang="en-US" sz="2400" dirty="0" smtClean="0"/>
              <a:t>but no telemetry AND repair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o build PDM demo, </a:t>
            </a:r>
            <a:br>
              <a:rPr lang="en-US" sz="2400" dirty="0" smtClean="0"/>
            </a:br>
            <a:r>
              <a:rPr lang="en-US" sz="2400" dirty="0" smtClean="0"/>
              <a:t>must generate </a:t>
            </a:r>
            <a:r>
              <a:rPr lang="en-US" sz="2400" i="1" dirty="0" smtClean="0"/>
              <a:t>mock data</a:t>
            </a:r>
            <a:br>
              <a:rPr lang="en-US" sz="2400" i="1" dirty="0" smtClean="0"/>
            </a:br>
            <a:endParaRPr lang="en-US" sz="2400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imple</a:t>
            </a:r>
            <a:r>
              <a:rPr lang="en-US" sz="2400" i="1" dirty="0" smtClean="0"/>
              <a:t> toy model </a:t>
            </a:r>
            <a:r>
              <a:rPr lang="en-US" sz="2400" dirty="0" smtClean="0"/>
              <a:t>for upstream O&amp;G: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1000 virtual wells emit mock pressure P, temp T, load L sensor readings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ells’ P,T,L settings random-walk away from sweet spot, become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9293" y="6241302"/>
            <a:ext cx="595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400" dirty="0" smtClean="0"/>
              <a:t>more </a:t>
            </a:r>
            <a:r>
              <a:rPr lang="en-US" sz="2400" dirty="0"/>
              <a:t>prone to various mock </a:t>
            </a:r>
            <a:r>
              <a:rPr lang="en-US" sz="2400" dirty="0" smtClean="0"/>
              <a:t>failures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61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37" y="-245154"/>
            <a:ext cx="6646843" cy="66468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208" y="360948"/>
            <a:ext cx="65453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simple</a:t>
            </a:r>
            <a:r>
              <a:rPr lang="en-US" sz="2400" i="1" dirty="0" smtClean="0"/>
              <a:t> toy model </a:t>
            </a:r>
            <a:r>
              <a:rPr lang="en-US" sz="2400" dirty="0" smtClean="0"/>
              <a:t>for upstream O&amp;G: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1000 virtual wells emit mock pressure P, temp T, load L sensor readings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ells’ P,T,L settings random-walk away from sweet spot, become more prone to 3 kinds of mock failures: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j</a:t>
            </a:r>
            <a:r>
              <a:rPr lang="en-US" sz="2400" dirty="0" smtClean="0"/>
              <a:t>ammed_rotor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racked_valve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broken_gear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ailed well’s production is zero until repaired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ool of 100 virtual repair technicians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n-US" sz="2400" dirty="0" smtClean="0"/>
              <a:t>epair requires 100 </a:t>
            </a:r>
            <a:r>
              <a:rPr lang="en-US" sz="2400" i="1" dirty="0" smtClean="0"/>
              <a:t>timesteps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to 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688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87" y="539846"/>
            <a:ext cx="7897693" cy="6318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208" y="360948"/>
            <a:ext cx="486092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initially 1000 simulated wells are operated in Run-To-Fail (RTF)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generates mock </a:t>
            </a:r>
            <a:br>
              <a:rPr lang="en-US" sz="2400" dirty="0" smtClean="0"/>
            </a:br>
            <a:r>
              <a:rPr lang="en-US" sz="2400" dirty="0" smtClean="0"/>
              <a:t>telemetry AND repair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hen train 3 binary classifiers on telemetry + repairs data, to predict: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f well suffers jammed_roter failure during next 400 timesteps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well suffers </a:t>
            </a:r>
            <a:r>
              <a:rPr lang="en-US" sz="2400" dirty="0" smtClean="0"/>
              <a:t>cracked_valve...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f broken_gear...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hen rerun sim in PDM mode: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US" sz="2400" dirty="0" smtClean="0"/>
              <a:t>se 3 ML models to send problematic wells into preventative maintenance before failing catastrophically</a:t>
            </a:r>
          </a:p>
        </p:txBody>
      </p:sp>
    </p:spTree>
    <p:extLst>
      <p:ext uri="{BB962C8B-B14F-4D97-AF65-F5344CB8AC3E}">
        <p14:creationId xmlns:p14="http://schemas.microsoft.com/office/powerpoint/2010/main" val="11643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473" y="2834640"/>
            <a:ext cx="10058400" cy="4023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37" y="0"/>
            <a:ext cx="9865896" cy="3946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" y="168442"/>
            <a:ext cx="3609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</a:t>
            </a:r>
            <a:r>
              <a:rPr lang="en-US" sz="2400" dirty="0" smtClean="0"/>
              <a:t>ey PDM parameter:</a:t>
            </a:r>
            <a:br>
              <a:rPr lang="en-US" sz="2400" dirty="0" smtClean="0"/>
            </a:br>
            <a:r>
              <a:rPr lang="en-US" sz="2400" dirty="0" smtClean="0"/>
              <a:t>preventative </a:t>
            </a:r>
            <a:r>
              <a:rPr lang="en-US" sz="2400" dirty="0" err="1" smtClean="0"/>
              <a:t>maint</a:t>
            </a:r>
            <a:r>
              <a:rPr lang="en-US" sz="2400" dirty="0" smtClean="0"/>
              <a:t>’ </a:t>
            </a:r>
            <a:r>
              <a:rPr lang="en-US" sz="2400" dirty="0"/>
              <a:t>downtime </a:t>
            </a:r>
            <a:r>
              <a:rPr lang="en-US" sz="2400" dirty="0" smtClean="0"/>
              <a:t>is assumed 25% of catastrophic fail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mimic benefit of  graceful shutdown for repairs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2232" y="3484692"/>
            <a:ext cx="80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PDM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88307" y="1302165"/>
            <a:ext cx="80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RTF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4137" y="4138862"/>
            <a:ext cx="3757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results (after much effort):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PDM boosted virtual wells efficiency </a:t>
            </a:r>
            <a:r>
              <a:rPr lang="en-US" sz="2400" b="1" i="1" dirty="0" smtClean="0"/>
              <a:t>measly 1.5%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PDM is hard!</a:t>
            </a:r>
          </a:p>
        </p:txBody>
      </p:sp>
    </p:spTree>
    <p:extLst>
      <p:ext uri="{BB962C8B-B14F-4D97-AF65-F5344CB8AC3E}">
        <p14:creationId xmlns:p14="http://schemas.microsoft.com/office/powerpoint/2010/main" val="1289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37" y="0"/>
            <a:ext cx="9865896" cy="3946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1" y="4704378"/>
            <a:ext cx="107682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production boost due to PDM is also sensitive to ratio of </a:t>
            </a:r>
            <a:br>
              <a:rPr lang="en-US" sz="2400" dirty="0" smtClean="0"/>
            </a:br>
            <a:r>
              <a:rPr lang="en-US" sz="2400" dirty="0" smtClean="0"/>
              <a:t>    preventative-maintenance-downtime/</a:t>
            </a:r>
            <a:r>
              <a:rPr lang="en-US" sz="2400" dirty="0" err="1" smtClean="0"/>
              <a:t>catastophic</a:t>
            </a:r>
            <a:r>
              <a:rPr lang="en-US" sz="2400" dirty="0" smtClean="0"/>
              <a:t>-fail-downtime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</a:t>
            </a:r>
            <a:r>
              <a:rPr lang="en-US" sz="2400" dirty="0" smtClean="0"/>
              <a:t>oost (if any) is small, few percent at most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note: 2% prod’ boost for firm producing </a:t>
            </a:r>
            <a:r>
              <a:rPr lang="en-US" sz="2400" dirty="0" err="1" smtClean="0"/>
              <a:t>Mbb</a:t>
            </a:r>
            <a:r>
              <a:rPr lang="en-US" sz="2400" dirty="0" smtClean="0"/>
              <a:t>/day ➡ $1M/day new revenue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8307" y="1302165"/>
            <a:ext cx="80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RTF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6417"/>
            <a:ext cx="11654590" cy="46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872" y="226826"/>
            <a:ext cx="116244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agenda: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hat does a data scientist 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hat skills should a data scientist have?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analytics &amp;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side: artificial intelligence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US" sz="2400" dirty="0" smtClean="0"/>
              <a:t>sing machine learning to perform predictive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976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37" y="0"/>
            <a:ext cx="9865896" cy="3946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1" y="4605355"/>
            <a:ext cx="10768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US" sz="2400" dirty="0" smtClean="0"/>
              <a:t>nanticipated benefit of PDM: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n-US" sz="2400" dirty="0" smtClean="0"/>
              <a:t>epair technicians workload dropped 10-20%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etailed blog post on above, Jan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open source code (Oracle permitting) May 2019 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88307" y="1302165"/>
            <a:ext cx="80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RTF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6417"/>
            <a:ext cx="11654590" cy="46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872" y="226826"/>
            <a:ext cx="1162444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w</a:t>
            </a:r>
            <a:r>
              <a:rPr lang="en-US" sz="2800" b="1" dirty="0" smtClean="0"/>
              <a:t>hat does a Data </a:t>
            </a:r>
            <a:r>
              <a:rPr lang="en-US" sz="2800" b="1" dirty="0"/>
              <a:t>S</a:t>
            </a:r>
            <a:r>
              <a:rPr lang="en-US" sz="2800" b="1" dirty="0" smtClean="0"/>
              <a:t>cientist (DS) do?</a:t>
            </a:r>
            <a:br>
              <a:rPr lang="en-US" sz="2800" b="1" dirty="0" smtClean="0"/>
            </a:b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 DS uses </a:t>
            </a:r>
            <a:r>
              <a:rPr lang="en-US" sz="2400" i="1" dirty="0" smtClean="0"/>
              <a:t>analytic methods </a:t>
            </a:r>
            <a:r>
              <a:rPr lang="en-US" sz="2400" dirty="0" smtClean="0"/>
              <a:t>(summarized later in slide #3) to</a:t>
            </a:r>
            <a:r>
              <a:rPr lang="en-US" sz="2400" dirty="0" smtClean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 firm’s (or client’s) awareness of its biz environment, ie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ho are your customers, what they want, </a:t>
            </a:r>
            <a:r>
              <a:rPr lang="en-US" sz="2400" dirty="0" smtClean="0"/>
              <a:t>whose stealing your customers etc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orecasting (expenses, future biz opportunities)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ake additional $ for employer or clients, by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xpanding firm’s customer base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ncrease customer loyalty, reduce customer attrition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reduce production costs</a:t>
            </a:r>
            <a:r>
              <a:rPr lang="en-US" sz="2400" dirty="0" smtClean="0"/>
              <a:t>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inimizing accidents or equipment failures that cause production downtime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ptimize business processes: reduce cost &amp; time-to-deliver</a:t>
            </a:r>
            <a:br>
              <a:rPr lang="en-US" sz="2400" dirty="0" smtClean="0"/>
            </a:b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n summary, a DS is there to: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know the biz and its environment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k</a:t>
            </a:r>
            <a:r>
              <a:rPr lang="en-US" sz="2400" dirty="0" smtClean="0"/>
              <a:t>now how to use data + algorithms to optimize the business</a:t>
            </a:r>
          </a:p>
        </p:txBody>
      </p:sp>
    </p:spTree>
    <p:extLst>
      <p:ext uri="{BB962C8B-B14F-4D97-AF65-F5344CB8AC3E}">
        <p14:creationId xmlns:p14="http://schemas.microsoft.com/office/powerpoint/2010/main" val="20516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872" y="226826"/>
            <a:ext cx="1162444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w</a:t>
            </a:r>
            <a:r>
              <a:rPr lang="en-US" sz="2800" b="1" dirty="0" smtClean="0"/>
              <a:t>hat skills should a Data </a:t>
            </a:r>
            <a:r>
              <a:rPr lang="en-US" sz="2800" b="1" dirty="0"/>
              <a:t>S</a:t>
            </a:r>
            <a:r>
              <a:rPr lang="en-US" sz="2800" b="1" dirty="0" smtClean="0"/>
              <a:t>cientist (DS) have?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wo types of DS: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GUI-based (?) DS </a:t>
            </a:r>
            <a:r>
              <a:rPr lang="en-US" sz="2400" dirty="0" smtClean="0"/>
              <a:t>that uses drag-n-drop tools like Tableau etc to explore/viz data,</a:t>
            </a:r>
            <a:br>
              <a:rPr lang="en-US" sz="2400" dirty="0" smtClean="0"/>
            </a:br>
            <a:r>
              <a:rPr lang="en-US" sz="2400" dirty="0" smtClean="0"/>
              <a:t>Azure etc to build data-prep workflows &amp; train ML models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en-US" sz="2400" dirty="0" smtClean="0"/>
              <a:t>ittle or no coding is </a:t>
            </a:r>
            <a:r>
              <a:rPr lang="en-US" sz="2400" dirty="0"/>
              <a:t>required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skilled hands, data prep &amp; model building can be </a:t>
            </a:r>
            <a:r>
              <a:rPr lang="en-US" sz="2400" i="1" dirty="0" smtClean="0"/>
              <a:t>very</a:t>
            </a:r>
            <a:r>
              <a:rPr lang="en-US" sz="2400" dirty="0" smtClean="0"/>
              <a:t> rapid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ools are well-suited for majority of biz problems that often have </a:t>
            </a:r>
            <a:br>
              <a:rPr lang="en-US" sz="2400" dirty="0" smtClean="0"/>
            </a:br>
            <a:r>
              <a:rPr lang="en-US" sz="2400" dirty="0" smtClean="0"/>
              <a:t>simple data-preps requirements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much data reside in databases, so all DS should know SQL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i="1" dirty="0"/>
              <a:t>programmatic DS </a:t>
            </a:r>
            <a:r>
              <a:rPr lang="en-US" sz="2400" dirty="0"/>
              <a:t>that uses code (often R or python) to munge/visualize data </a:t>
            </a:r>
            <a:br>
              <a:rPr lang="en-US" sz="2400" dirty="0"/>
            </a:br>
            <a:r>
              <a:rPr lang="en-US" sz="2400" dirty="0"/>
              <a:t>and build ML models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evelopment is slower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results in custom code tailored to particular biz prob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ome data preps are too complex to GUI tools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Big Data tools (Hadoop, Spark) are mostly driven by bash scripts + python/R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AI is mostly code driven (eg </a:t>
            </a:r>
            <a:r>
              <a:rPr lang="en-US" sz="2400" dirty="0"/>
              <a:t>Tensorflow)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76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872" y="226826"/>
            <a:ext cx="1162444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programmatic </a:t>
            </a:r>
            <a:r>
              <a:rPr lang="en-US" sz="2400" i="1" dirty="0"/>
              <a:t>DS </a:t>
            </a:r>
            <a:r>
              <a:rPr lang="en-US" sz="2400" dirty="0" smtClean="0"/>
              <a:t>should have these skills: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most data science happens on linux servers, on prem or in cloud, so know: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en-US" sz="2400" dirty="0" smtClean="0"/>
              <a:t>inux!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k</a:t>
            </a:r>
            <a:r>
              <a:rPr lang="en-US" sz="2400" dirty="0" smtClean="0"/>
              <a:t>now how to access servers securely using ssh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git: to push source code into cloud instance &amp; pull results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bash shell scripting is </a:t>
            </a:r>
            <a:r>
              <a:rPr lang="en-US" sz="2400" dirty="0" smtClean="0"/>
              <a:t>nice-to-have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uch data is in databases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SQL to query db tables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SQL scripting to export results back into db tables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Q: python or R?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A: python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lus these libraries: numpy, pandas, matplotlib, scikit-learn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Jupyter notebook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b</a:t>
            </a:r>
            <a:r>
              <a:rPr lang="en-US" sz="2400" dirty="0" smtClean="0"/>
              <a:t>rowser-based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great for developing/prototyping/debugging code in cloud (no desktop)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lots are inline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292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872" y="117693"/>
            <a:ext cx="11624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standout </a:t>
            </a:r>
            <a:r>
              <a:rPr lang="en-US" sz="2400" i="1" dirty="0"/>
              <a:t>DS </a:t>
            </a:r>
            <a:r>
              <a:rPr lang="en-US" sz="2400" dirty="0" smtClean="0"/>
              <a:t>will also have Big Data skills: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hat is Hadoop?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is collection of big data wrangling apps, the must-knows are: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HDFS = file system, for data storage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Hive = SQL query engine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Spark = generic data prep &amp; model building engine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Yarn = cluster’s job manager</a:t>
            </a:r>
            <a:br>
              <a:rPr lang="en-US" sz="2400" dirty="0" smtClean="0"/>
            </a:br>
            <a:endParaRPr lang="en-US" sz="24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ant to experiment with Hadoop?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en-US" sz="2400" dirty="0" smtClean="0"/>
              <a:t>aunch small EMR</a:t>
            </a:r>
            <a:r>
              <a:rPr lang="en-US" sz="2400" dirty="0"/>
              <a:t> </a:t>
            </a:r>
            <a:r>
              <a:rPr lang="en-US" sz="2400" dirty="0" smtClean="0"/>
              <a:t>cluster in AWS cloud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notes: </a:t>
            </a:r>
            <a:r>
              <a:rPr lang="en-US" sz="2400" dirty="0"/>
              <a:t>https://github.com/joehahn/exes-n-ohs/blob/master/aws.txt</a:t>
            </a:r>
            <a:endParaRPr lang="en-US" sz="2400" dirty="0" smtClean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en-US" sz="2400" dirty="0" smtClean="0"/>
              <a:t>oad csv data into HDFS (easy)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/>
              <a:t>q</a:t>
            </a:r>
            <a:r>
              <a:rPr lang="en-US" sz="2400" dirty="0" smtClean="0"/>
              <a:t>uery data using Hive (good job!)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/>
              <a:t>q</a:t>
            </a:r>
            <a:r>
              <a:rPr lang="en-US" sz="2400" dirty="0" smtClean="0"/>
              <a:t>uery data using Spark (stand proud!)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osts $1/hr</a:t>
            </a:r>
          </a:p>
        </p:txBody>
      </p:sp>
    </p:spTree>
    <p:extLst>
      <p:ext uri="{BB962C8B-B14F-4D97-AF65-F5344CB8AC3E}">
        <p14:creationId xmlns:p14="http://schemas.microsoft.com/office/powerpoint/2010/main" val="5241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872" y="226826"/>
            <a:ext cx="1162444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analytics, </a:t>
            </a:r>
            <a:r>
              <a:rPr lang="en-US" sz="2800" b="1" dirty="0" smtClean="0"/>
              <a:t>ML</a:t>
            </a:r>
            <a:r>
              <a:rPr lang="en-US" sz="2800" b="1" dirty="0" smtClean="0"/>
              <a:t>, </a:t>
            </a:r>
            <a:r>
              <a:rPr lang="en-US" sz="2800" b="1" dirty="0" smtClean="0"/>
              <a:t>and </a:t>
            </a:r>
            <a:r>
              <a:rPr lang="en-US" sz="2800" b="1" dirty="0" smtClean="0"/>
              <a:t>AI</a:t>
            </a:r>
            <a:r>
              <a:rPr lang="en-US" sz="2800" b="1" dirty="0" smtClean="0"/>
              <a:t>...</a:t>
            </a:r>
            <a:r>
              <a:rPr lang="en-US" sz="2800" b="1" dirty="0" smtClean="0"/>
              <a:t>what’s the diff</a:t>
            </a:r>
            <a:r>
              <a:rPr lang="en-US" sz="2800" b="1" dirty="0" smtClean="0"/>
              <a:t>?</a:t>
            </a:r>
            <a:br>
              <a:rPr lang="en-US" sz="2800" b="1" dirty="0" smtClean="0"/>
            </a:b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many</a:t>
            </a:r>
            <a:r>
              <a:rPr lang="en-US" sz="2400" dirty="0" smtClean="0"/>
              <a:t> firms have an analytics team or dept, usually headed by Analytics Manager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some Analytics Managers do NOT know the diff between analytics ML and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analytics</a:t>
            </a:r>
            <a:r>
              <a:rPr lang="en-US" sz="2400" dirty="0" smtClean="0"/>
              <a:t> </a:t>
            </a:r>
            <a:r>
              <a:rPr lang="en-US" sz="2400" dirty="0" smtClean="0"/>
              <a:t>is the use of data + algorithms to understand a firm’s business environment, </a:t>
            </a:r>
            <a:br>
              <a:rPr lang="en-US" sz="2400" dirty="0" smtClean="0"/>
            </a:br>
            <a:r>
              <a:rPr lang="en-US" sz="2400" dirty="0" smtClean="0"/>
              <a:t>its business problems, and the solutions to those problems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∼80</a:t>
            </a:r>
            <a:r>
              <a:rPr lang="en-US" sz="2400" dirty="0" smtClean="0"/>
              <a:t>% of </a:t>
            </a:r>
            <a:r>
              <a:rPr lang="en-US" sz="2400" dirty="0" smtClean="0"/>
              <a:t>a DS’s </a:t>
            </a:r>
            <a:r>
              <a:rPr lang="en-US" sz="2400" dirty="0" smtClean="0"/>
              <a:t>analytic </a:t>
            </a:r>
            <a:r>
              <a:rPr lang="en-US" sz="2400" dirty="0" smtClean="0"/>
              <a:t>efforts </a:t>
            </a:r>
            <a:r>
              <a:rPr lang="en-US" sz="2400" dirty="0" smtClean="0"/>
              <a:t>is </a:t>
            </a:r>
            <a:r>
              <a:rPr lang="en-US" sz="2400" dirty="0" smtClean="0"/>
              <a:t>devoted </a:t>
            </a:r>
            <a:r>
              <a:rPr lang="en-US" sz="2400" dirty="0" smtClean="0"/>
              <a:t>to: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gathering data relevant to a business problem aka </a:t>
            </a:r>
            <a:r>
              <a:rPr lang="en-US" sz="2400" i="1" dirty="0" smtClean="0"/>
              <a:t>use </a:t>
            </a:r>
            <a:r>
              <a:rPr lang="en-US" sz="2400" i="1" dirty="0" smtClean="0"/>
              <a:t>case</a:t>
            </a:r>
            <a:r>
              <a:rPr lang="en-US" sz="2400" dirty="0"/>
              <a:t>,</a:t>
            </a:r>
            <a:endParaRPr lang="en-US" sz="24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then data </a:t>
            </a:r>
            <a:r>
              <a:rPr lang="en-US" sz="2400" dirty="0" smtClean="0"/>
              <a:t>exploration ie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leaning, joining, </a:t>
            </a:r>
            <a:r>
              <a:rPr lang="en-US" sz="2400" dirty="0" smtClean="0"/>
              <a:t>&amp; aggregating datasets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rend analysis: </a:t>
            </a:r>
            <a:endParaRPr lang="en-US" sz="2400" dirty="0" smtClean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imeseries plots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 </a:t>
            </a:r>
            <a:r>
              <a:rPr lang="en-US" sz="2400" dirty="0" smtClean="0"/>
              <a:t>vs x </a:t>
            </a:r>
            <a:r>
              <a:rPr lang="en-US" sz="2400" dirty="0" smtClean="0"/>
              <a:t>scatterplots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istograms etc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purpose </a:t>
            </a:r>
            <a:r>
              <a:rPr lang="en-US" sz="2400" dirty="0" smtClean="0"/>
              <a:t>of </a:t>
            </a:r>
            <a:r>
              <a:rPr lang="en-US" sz="2400" dirty="0" smtClean="0"/>
              <a:t>analytics: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grok the data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e figure </a:t>
            </a:r>
            <a:r>
              <a:rPr lang="en-US" sz="2400" dirty="0" smtClean="0"/>
              <a:t>out </a:t>
            </a:r>
            <a:r>
              <a:rPr lang="en-US" sz="2400" dirty="0" smtClean="0"/>
              <a:t>what </a:t>
            </a:r>
            <a:r>
              <a:rPr lang="en-US" sz="2400" dirty="0" smtClean="0"/>
              <a:t>data </a:t>
            </a:r>
            <a:r>
              <a:rPr lang="en-US" sz="2400" dirty="0" smtClean="0"/>
              <a:t>is trying to say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783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872" y="226826"/>
            <a:ext cx="11624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note </a:t>
            </a:r>
            <a:r>
              <a:rPr lang="en-US" sz="2400" dirty="0" smtClean="0"/>
              <a:t>that many business questions do NOT require </a:t>
            </a:r>
            <a:r>
              <a:rPr lang="en-US" sz="2400" dirty="0" smtClean="0"/>
              <a:t>ML </a:t>
            </a:r>
            <a:r>
              <a:rPr lang="en-US" sz="2400" dirty="0" smtClean="0"/>
              <a:t>or </a:t>
            </a:r>
            <a:r>
              <a:rPr lang="en-US" sz="2400" dirty="0" smtClean="0"/>
              <a:t>AI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usually </a:t>
            </a:r>
            <a:r>
              <a:rPr lang="en-US" sz="2400" dirty="0" smtClean="0"/>
              <a:t>simple SQL + common sense </a:t>
            </a:r>
            <a:r>
              <a:rPr lang="en-US" sz="2400" dirty="0" smtClean="0"/>
              <a:t>provides answer</a:t>
            </a:r>
            <a:r>
              <a:rPr lang="en-US" sz="2400" dirty="0" smtClean="0"/>
              <a:t>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xample: how many automobiles will be burgled </a:t>
            </a:r>
            <a:r>
              <a:rPr lang="en-US" sz="2400" dirty="0" smtClean="0"/>
              <a:t>at Fisherman’s Wharf</a:t>
            </a:r>
            <a:br>
              <a:rPr lang="en-US" sz="2400" dirty="0" smtClean="0"/>
            </a:br>
            <a:r>
              <a:rPr lang="en-US" sz="2400" dirty="0" smtClean="0"/>
              <a:t>in SF next </a:t>
            </a:r>
            <a:r>
              <a:rPr lang="en-US" sz="2400" dirty="0" smtClean="0"/>
              <a:t>month?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ast easy approx soln: about same </a:t>
            </a:r>
            <a:r>
              <a:rPr lang="en-US" sz="2400" dirty="0" smtClean="0"/>
              <a:t>as last </a:t>
            </a:r>
            <a:r>
              <a:rPr lang="en-US" sz="2400" dirty="0" smtClean="0"/>
              <a:t>month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yes </a:t>
            </a:r>
            <a:r>
              <a:rPr lang="en-US" sz="2400" i="1" dirty="0" smtClean="0"/>
              <a:t>this is a real ask</a:t>
            </a:r>
            <a:r>
              <a:rPr lang="en-US" sz="2400" i="1" dirty="0" smtClean="0"/>
              <a:t>!</a:t>
            </a:r>
            <a:endParaRPr lang="en-US" sz="2400" i="1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alt question better suited for</a:t>
            </a:r>
            <a:r>
              <a:rPr lang="en-US" sz="2400" dirty="0" smtClean="0"/>
              <a:t> </a:t>
            </a:r>
            <a:r>
              <a:rPr lang="en-US" sz="2400" dirty="0" smtClean="0"/>
              <a:t>ML: </a:t>
            </a:r>
            <a:endParaRPr lang="en-US" sz="2400" dirty="0" smtClean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there </a:t>
            </a:r>
            <a:r>
              <a:rPr lang="en-US" sz="2400" dirty="0" smtClean="0"/>
              <a:t>is a 50% chance of quarter inch of rain tomorrow </a:t>
            </a:r>
            <a:r>
              <a:rPr lang="en-US" sz="2400" dirty="0" smtClean="0"/>
              <a:t>night,</a:t>
            </a:r>
            <a:br>
              <a:rPr lang="en-US" sz="2400" dirty="0" smtClean="0"/>
            </a:br>
            <a:r>
              <a:rPr lang="en-US" sz="2400" dirty="0" smtClean="0"/>
              <a:t>how </a:t>
            </a:r>
            <a:r>
              <a:rPr lang="en-US" sz="2400" dirty="0" smtClean="0"/>
              <a:t>many vehicles will get burgled in the Wharf </a:t>
            </a:r>
            <a:r>
              <a:rPr lang="en-US" sz="2400" dirty="0" smtClean="0"/>
              <a:t>overnight assuming </a:t>
            </a:r>
            <a:br>
              <a:rPr lang="en-US" sz="2400" dirty="0" smtClean="0"/>
            </a:br>
            <a:r>
              <a:rPr lang="en-US" sz="2400" dirty="0" smtClean="0"/>
              <a:t>it does</a:t>
            </a:r>
            <a:r>
              <a:rPr lang="en-US" sz="2400" dirty="0" smtClean="0"/>
              <a:t> rain? </a:t>
            </a:r>
            <a:r>
              <a:rPr lang="en-US" sz="2400" dirty="0" smtClean="0"/>
              <a:t>and </a:t>
            </a:r>
            <a:r>
              <a:rPr lang="en-US" sz="2400" dirty="0" smtClean="0"/>
              <a:t>no rain</a:t>
            </a:r>
            <a:r>
              <a:rPr lang="en-US" sz="2400" dirty="0" smtClean="0"/>
              <a:t>?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284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872" y="226826"/>
            <a:ext cx="116244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∼ </a:t>
            </a:r>
            <a:r>
              <a:rPr lang="en-US" sz="2400" dirty="0"/>
              <a:t>20</a:t>
            </a:r>
            <a:r>
              <a:rPr lang="en-US" sz="2400" dirty="0" smtClean="0"/>
              <a:t>% of DS’s time is </a:t>
            </a:r>
            <a:r>
              <a:rPr lang="en-US" sz="2400" dirty="0" smtClean="0"/>
              <a:t>often devoted </a:t>
            </a:r>
            <a:r>
              <a:rPr lang="en-US" sz="2400" dirty="0" smtClean="0"/>
              <a:t>to developing </a:t>
            </a:r>
            <a:r>
              <a:rPr lang="en-US" sz="2400" i="1" dirty="0" smtClean="0"/>
              <a:t>machine learning </a:t>
            </a:r>
            <a:r>
              <a:rPr lang="en-US" sz="2400" dirty="0" smtClean="0"/>
              <a:t>(ML) models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 ML model is an algorithm that </a:t>
            </a:r>
            <a:r>
              <a:rPr lang="en-US" sz="2400" i="1" dirty="0" smtClean="0"/>
              <a:t>predicts</a:t>
            </a:r>
            <a:r>
              <a:rPr lang="en-US" sz="2400" dirty="0"/>
              <a:t> </a:t>
            </a:r>
            <a:r>
              <a:rPr lang="en-US" sz="2400" dirty="0" smtClean="0"/>
              <a:t>aka estimates an unknown quantity </a:t>
            </a:r>
            <a:r>
              <a:rPr lang="en-US" sz="2400" i="1" dirty="0" smtClean="0"/>
              <a:t>y</a:t>
            </a:r>
            <a:br>
              <a:rPr lang="en-US" sz="2400" i="1" dirty="0" smtClean="0"/>
            </a:br>
            <a:r>
              <a:rPr lang="en-US" sz="2400" dirty="0" smtClean="0"/>
              <a:t>as a function of input features 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j</a:t>
            </a:r>
            <a:endParaRPr lang="en-US" sz="2400" i="1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is first </a:t>
            </a:r>
            <a:r>
              <a:rPr lang="en-US" sz="2400" i="1" dirty="0" smtClean="0"/>
              <a:t>trained</a:t>
            </a:r>
            <a:r>
              <a:rPr lang="en-US" sz="2400" dirty="0" smtClean="0"/>
              <a:t> ie fitted to historical </a:t>
            </a:r>
            <a:r>
              <a:rPr lang="en-US" sz="2400" dirty="0" smtClean="0"/>
              <a:t>data</a:t>
            </a:r>
            <a:r>
              <a:rPr lang="en-US" sz="2400" dirty="0"/>
              <a:t> </a:t>
            </a:r>
            <a:r>
              <a:rPr lang="en-US" sz="2400" dirty="0" smtClean="0"/>
              <a:t>consisting of </a:t>
            </a:r>
            <a:br>
              <a:rPr lang="en-US" sz="2400" dirty="0" smtClean="0"/>
            </a:br>
            <a:r>
              <a:rPr lang="en-US" sz="2400" dirty="0" smtClean="0"/>
              <a:t>numerous</a:t>
            </a:r>
            <a:r>
              <a:rPr lang="en-US" sz="2400" dirty="0" smtClean="0"/>
              <a:t> </a:t>
            </a:r>
            <a:r>
              <a:rPr lang="en-US" sz="2400" i="1" dirty="0" smtClean="0"/>
              <a:t>features</a:t>
            </a:r>
            <a:r>
              <a:rPr lang="en-US" sz="2400" b="1" i="1" dirty="0" smtClean="0"/>
              <a:t> 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j</a:t>
            </a:r>
            <a:r>
              <a:rPr lang="en-US" sz="2400" dirty="0" smtClean="0"/>
              <a:t> </a:t>
            </a:r>
            <a:r>
              <a:rPr lang="en-US" sz="2400" dirty="0" smtClean="0"/>
              <a:t>and their </a:t>
            </a:r>
            <a:r>
              <a:rPr lang="en-US" sz="2400" i="1" dirty="0" smtClean="0"/>
              <a:t>target </a:t>
            </a:r>
            <a:r>
              <a:rPr lang="en-US" sz="2400" i="1" dirty="0" smtClean="0"/>
              <a:t>variables y</a:t>
            </a:r>
            <a:r>
              <a:rPr lang="en-US" sz="2400" i="1" baseline="-25000" dirty="0" smtClean="0"/>
              <a:t>j</a:t>
            </a:r>
            <a:endParaRPr lang="en-US" sz="2400" i="1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x</a:t>
            </a:r>
            <a:r>
              <a:rPr lang="en-US" sz="2400" b="1" i="1" baseline="-25000" dirty="0" smtClean="0"/>
              <a:t>j</a:t>
            </a:r>
            <a:r>
              <a:rPr lang="en-US" sz="2400" dirty="0" smtClean="0"/>
              <a:t> = [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, x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x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, ...] = list of numerical details describing event </a:t>
            </a:r>
            <a:r>
              <a:rPr lang="en-US" sz="2400" b="1" i="1" dirty="0" smtClean="0"/>
              <a:t>x</a:t>
            </a:r>
            <a:r>
              <a:rPr lang="en-US" sz="2400" b="1" i="1" baseline="-25000" dirty="0" smtClean="0"/>
              <a:t>j</a:t>
            </a:r>
            <a:endParaRPr lang="en-US" sz="24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edical i</a:t>
            </a:r>
            <a:r>
              <a:rPr lang="en-US" sz="2400" dirty="0" smtClean="0"/>
              <a:t>nsurance claim ex: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x</a:t>
            </a:r>
            <a:r>
              <a:rPr lang="en-US" sz="2400" i="1" baseline="-25000" dirty="0" smtClean="0"/>
              <a:t>0  </a:t>
            </a:r>
            <a:r>
              <a:rPr lang="en-US" sz="2400" dirty="0" smtClean="0"/>
              <a:t>= diagnosis ID,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= treatment ID,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= treatment expense etc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raining ML model associates features </a:t>
            </a:r>
            <a:r>
              <a:rPr lang="en-US" sz="2400" b="1" i="1" dirty="0" smtClean="0"/>
              <a:t>x</a:t>
            </a:r>
            <a:r>
              <a:rPr lang="en-US" sz="2400" b="1" i="1" baseline="-25000" dirty="0" smtClean="0"/>
              <a:t>j</a:t>
            </a:r>
            <a:r>
              <a:rPr lang="en-US" sz="2400" dirty="0" smtClean="0"/>
              <a:t> to target </a:t>
            </a:r>
            <a:r>
              <a:rPr lang="en-US" sz="2400" dirty="0"/>
              <a:t>variable </a:t>
            </a:r>
            <a:r>
              <a:rPr lang="en-US" sz="2400" i="1" dirty="0" smtClean="0"/>
              <a:t>y</a:t>
            </a:r>
            <a:r>
              <a:rPr lang="en-US" sz="2400" i="1" baseline="-25000" dirty="0" smtClean="0"/>
              <a:t>j</a:t>
            </a:r>
            <a:endParaRPr lang="en-US" sz="24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o generate a prediction, feed new set of features </a:t>
            </a:r>
            <a:r>
              <a:rPr lang="en-US" sz="2400" b="1" i="1" dirty="0" smtClean="0"/>
              <a:t>x</a:t>
            </a:r>
            <a:r>
              <a:rPr lang="en-US" sz="2400" b="1" i="1" baseline="-25000" dirty="0" smtClean="0"/>
              <a:t>K</a:t>
            </a:r>
            <a:r>
              <a:rPr lang="en-US" sz="2400" dirty="0" smtClean="0"/>
              <a:t> into model to compute predicted (estimated) </a:t>
            </a:r>
            <a:r>
              <a:rPr lang="en-US" sz="2400" i="1" dirty="0" smtClean="0"/>
              <a:t>y</a:t>
            </a:r>
            <a:r>
              <a:rPr lang="en-US" sz="2400" i="1" baseline="-25000" dirty="0" smtClean="0"/>
              <a:t>K</a:t>
            </a:r>
            <a:endParaRPr lang="en-US" sz="24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xample: medical insurance claims processing: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rain ML on historical claim facts </a:t>
            </a:r>
            <a:r>
              <a:rPr lang="en-US" sz="2400" b="1" i="1" dirty="0" smtClean="0"/>
              <a:t>x</a:t>
            </a:r>
            <a:r>
              <a:rPr lang="en-US" sz="2400" b="1" i="1" baseline="-25000" dirty="0" smtClean="0"/>
              <a:t>j</a:t>
            </a:r>
            <a:r>
              <a:rPr lang="en-US" sz="2400" dirty="0" smtClean="0"/>
              <a:t> and </a:t>
            </a:r>
            <a:br>
              <a:rPr lang="en-US" sz="2400" dirty="0" smtClean="0"/>
            </a:br>
            <a:r>
              <a:rPr lang="en-US" sz="2400" i="1" dirty="0" smtClean="0"/>
              <a:t>y</a:t>
            </a:r>
            <a:r>
              <a:rPr lang="en-US" sz="2400" i="1" baseline="-25000" dirty="0" smtClean="0"/>
              <a:t>j</a:t>
            </a:r>
            <a:r>
              <a:rPr lang="en-US" sz="2400" dirty="0" smtClean="0"/>
              <a:t> = whether panel of medical experts accepted/rejected claim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y</a:t>
            </a:r>
            <a:r>
              <a:rPr lang="en-US" sz="2400" dirty="0" smtClean="0"/>
              <a:t>ou now have a ML model that automates work done by panel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utomation saves firm $ and time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610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871</Words>
  <Application>Microsoft Macintosh PowerPoint</Application>
  <PresentationFormat>Widescreen</PresentationFormat>
  <Paragraphs>212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76</cp:revision>
  <dcterms:created xsi:type="dcterms:W3CDTF">2018-11-24T20:22:49Z</dcterms:created>
  <dcterms:modified xsi:type="dcterms:W3CDTF">2018-11-26T22:21:35Z</dcterms:modified>
</cp:coreProperties>
</file>