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04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59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0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5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12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1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0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4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4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0DBC2-36E9-7B4E-BE62-B119B825A78F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4D7F1-A2B0-0B4E-81CE-5364CB996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4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4459" y="1639239"/>
            <a:ext cx="69942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/>
              <a:t>N</a:t>
            </a:r>
            <a:r>
              <a:rPr lang="en-US" sz="2800" dirty="0"/>
              <a:t>-body </a:t>
            </a:r>
            <a:r>
              <a:rPr lang="en-US" sz="2800" dirty="0" smtClean="0"/>
              <a:t>Simulations </a:t>
            </a:r>
            <a:r>
              <a:rPr lang="en-US" sz="2800" dirty="0"/>
              <a:t>of the Self</a:t>
            </a:r>
            <a:r>
              <a:rPr lang="en-US" sz="2800" dirty="0" smtClean="0"/>
              <a:t>-Confinement </a:t>
            </a:r>
            <a:r>
              <a:rPr lang="en-US" sz="2800" dirty="0"/>
              <a:t>of </a:t>
            </a:r>
          </a:p>
          <a:p>
            <a:pPr algn="ctr"/>
            <a:r>
              <a:rPr lang="en-US" sz="2800" b="1" dirty="0" smtClean="0"/>
              <a:t>Viscous Self-Gravitating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Narrow Eccentric Planetary </a:t>
            </a:r>
            <a:r>
              <a:rPr lang="en-US" sz="2800" dirty="0"/>
              <a:t>Ringlets</a:t>
            </a:r>
            <a:endParaRPr lang="en-US" sz="2800" dirty="0" smtClean="0"/>
          </a:p>
          <a:p>
            <a:pPr algn="ctr"/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260500" y="4764109"/>
            <a:ext cx="30584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Joseph Hahn, </a:t>
            </a:r>
            <a:r>
              <a:rPr lang="en-US" dirty="0" smtClean="0"/>
              <a:t>SSI</a:t>
            </a:r>
            <a:endParaRPr lang="en-US" dirty="0" smtClean="0"/>
          </a:p>
          <a:p>
            <a:r>
              <a:rPr lang="en-US" dirty="0" smtClean="0"/>
              <a:t>Douglas Hamilton, U Maryland</a:t>
            </a:r>
          </a:p>
          <a:p>
            <a:r>
              <a:rPr lang="en-US" dirty="0" smtClean="0"/>
              <a:t>Thomas </a:t>
            </a:r>
            <a:r>
              <a:rPr lang="en-US" dirty="0" err="1" smtClean="0"/>
              <a:t>Rimlinger</a:t>
            </a:r>
            <a:r>
              <a:rPr lang="en-US" dirty="0" smtClean="0"/>
              <a:t>, GSFC</a:t>
            </a:r>
          </a:p>
          <a:p>
            <a:r>
              <a:rPr lang="en-US" dirty="0" err="1" smtClean="0"/>
              <a:t>Yuxi</a:t>
            </a:r>
            <a:r>
              <a:rPr lang="en-US" dirty="0" smtClean="0"/>
              <a:t> Lu, Columbia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727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882" y="2889182"/>
            <a:ext cx="6324706" cy="37313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435" y="231901"/>
            <a:ext cx="87254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Narrow eccentric planetary ringlets are interesting &amp; puzzling: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sharp edges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large eccentricity gradients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unknown confinement mechanism that opposes radial spreading due to ringlet viscosity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c</a:t>
            </a:r>
            <a:r>
              <a:rPr lang="en-US" sz="1600" dirty="0" smtClean="0"/>
              <a:t>ollisional friction &gt; angular momentum flows </a:t>
            </a:r>
            <a:r>
              <a:rPr lang="en-US" sz="1600" b="1" dirty="0" smtClean="0"/>
              <a:t>outward</a:t>
            </a:r>
            <a:r>
              <a:rPr lang="en-US" sz="1600" dirty="0" smtClean="0"/>
              <a:t> &gt; ringlet spreads radially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435" y="1629835"/>
            <a:ext cx="8135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popular confinement mechanism: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narrow rings are straddled by a pair of unseen shepherd satellites whose gravities</a:t>
            </a:r>
            <a:br>
              <a:rPr lang="en-US" dirty="0" smtClean="0"/>
            </a:br>
            <a:r>
              <a:rPr lang="en-US" dirty="0" smtClean="0"/>
              <a:t>confine it radially (</a:t>
            </a:r>
            <a:r>
              <a:rPr lang="en-US" dirty="0" err="1" smtClean="0"/>
              <a:t>Goldreich</a:t>
            </a:r>
            <a:r>
              <a:rPr lang="en-US" dirty="0" smtClean="0"/>
              <a:t> &amp; </a:t>
            </a:r>
            <a:r>
              <a:rPr lang="en-US" dirty="0" err="1" smtClean="0"/>
              <a:t>Tremaine</a:t>
            </a:r>
            <a:r>
              <a:rPr lang="en-US" dirty="0" smtClean="0"/>
              <a:t> 1979, Chiang &amp; </a:t>
            </a:r>
            <a:r>
              <a:rPr lang="en-US" dirty="0" err="1" smtClean="0"/>
              <a:t>Goldreich</a:t>
            </a:r>
            <a:r>
              <a:rPr lang="en-US" dirty="0" smtClean="0"/>
              <a:t> 2000)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but Cassini failed to detect any shepherds near Saturn's narrow ringlets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6999" y="3049265"/>
            <a:ext cx="3416299" cy="393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Borderies</a:t>
            </a:r>
            <a:r>
              <a:rPr lang="en-US" dirty="0" smtClean="0"/>
              <a:t> et al (1982):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f eccentricity-gradient </a:t>
            </a:r>
            <a:r>
              <a:rPr lang="en-US" dirty="0" err="1" smtClean="0"/>
              <a:t>ade</a:t>
            </a:r>
            <a:r>
              <a:rPr lang="en-US" dirty="0" smtClean="0"/>
              <a:t>/da</a:t>
            </a:r>
            <a:br>
              <a:rPr lang="en-US" dirty="0" smtClean="0"/>
            </a:br>
            <a:r>
              <a:rPr lang="en-US" dirty="0" smtClean="0"/>
              <a:t>and/or </a:t>
            </a:r>
            <a:r>
              <a:rPr lang="en-US" dirty="0" err="1" smtClean="0"/>
              <a:t>periapse</a:t>
            </a:r>
            <a:r>
              <a:rPr lang="en-US" dirty="0" smtClean="0"/>
              <a:t>-twist </a:t>
            </a:r>
            <a:r>
              <a:rPr lang="nb-NO" dirty="0" smtClean="0"/>
              <a:t>≳ 0.9</a:t>
            </a:r>
          </a:p>
          <a:p>
            <a:pPr marL="742950" lvl="1" indent="-285750">
              <a:buFont typeface="Arial"/>
              <a:buChar char="•"/>
            </a:pPr>
            <a:r>
              <a:rPr lang="nb-NO" dirty="0" err="1"/>
              <a:t>i</a:t>
            </a:r>
            <a:r>
              <a:rPr lang="nb-NO" dirty="0" err="1" smtClean="0"/>
              <a:t>nner</a:t>
            </a:r>
            <a:r>
              <a:rPr lang="nb-NO" dirty="0" smtClean="0"/>
              <a:t> ring matter </a:t>
            </a:r>
            <a:r>
              <a:rPr lang="nb-NO" dirty="0" smtClean="0"/>
              <a:t>at </a:t>
            </a:r>
            <a:r>
              <a:rPr lang="nb-NO" dirty="0" err="1" smtClean="0"/>
              <a:t>peri</a:t>
            </a:r>
            <a:r>
              <a:rPr lang="nb-NO" dirty="0" smtClean="0"/>
              <a:t> </a:t>
            </a:r>
            <a:r>
              <a:rPr lang="nb-NO" dirty="0" smtClean="0"/>
              <a:t>travels </a:t>
            </a:r>
            <a:r>
              <a:rPr lang="nb-NO" b="1" i="1" dirty="0" err="1" smtClean="0"/>
              <a:t>slower</a:t>
            </a:r>
            <a:r>
              <a:rPr lang="nb-NO" dirty="0" smtClean="0"/>
              <a:t> </a:t>
            </a:r>
            <a:r>
              <a:rPr lang="nb-NO" dirty="0" err="1" smtClean="0"/>
              <a:t>than</a:t>
            </a:r>
            <a:r>
              <a:rPr lang="nb-NO" dirty="0" smtClean="0"/>
              <a:t> </a:t>
            </a:r>
            <a:r>
              <a:rPr lang="nb-NO" dirty="0" err="1" smtClean="0"/>
              <a:t>outer</a:t>
            </a:r>
            <a:r>
              <a:rPr lang="nb-NO" dirty="0" smtClean="0"/>
              <a:t/>
            </a:r>
            <a:br>
              <a:rPr lang="nb-NO" dirty="0" smtClean="0"/>
            </a:br>
            <a:endParaRPr lang="nb-NO" sz="800" dirty="0"/>
          </a:p>
          <a:p>
            <a:pPr marL="742950" lvl="1" indent="-285750">
              <a:buFont typeface="Arial"/>
              <a:buChar char="•"/>
            </a:pPr>
            <a:r>
              <a:rPr lang="nb-NO" dirty="0" err="1"/>
              <a:t>f</a:t>
            </a:r>
            <a:r>
              <a:rPr lang="nb-NO" dirty="0" err="1" smtClean="0"/>
              <a:t>rictional</a:t>
            </a:r>
            <a:r>
              <a:rPr lang="nb-NO" dirty="0" smtClean="0"/>
              <a:t> </a:t>
            </a:r>
            <a:r>
              <a:rPr lang="nb-NO" dirty="0" err="1" smtClean="0"/>
              <a:t>collisions</a:t>
            </a:r>
            <a:r>
              <a:rPr lang="nb-NO" dirty="0" smtClean="0"/>
              <a:t> </a:t>
            </a:r>
            <a:r>
              <a:rPr lang="nb-NO" dirty="0" err="1" smtClean="0"/>
              <a:t>causes</a:t>
            </a:r>
            <a:r>
              <a:rPr lang="nb-NO" dirty="0" smtClean="0"/>
              <a:t> </a:t>
            </a:r>
            <a:r>
              <a:rPr lang="nb-NO" dirty="0" err="1" smtClean="0"/>
              <a:t>angular</a:t>
            </a:r>
            <a:r>
              <a:rPr lang="nb-NO" dirty="0" smtClean="0"/>
              <a:t> </a:t>
            </a:r>
            <a:r>
              <a:rPr lang="nb-NO" dirty="0" err="1" smtClean="0"/>
              <a:t>momentum</a:t>
            </a:r>
            <a:r>
              <a:rPr lang="nb-NO" dirty="0" smtClean="0"/>
              <a:t> to </a:t>
            </a:r>
            <a:r>
              <a:rPr lang="nb-NO" dirty="0" err="1" smtClean="0"/>
              <a:t>flow</a:t>
            </a:r>
            <a:r>
              <a:rPr lang="nb-NO" dirty="0" smtClean="0"/>
              <a:t> </a:t>
            </a:r>
            <a:r>
              <a:rPr lang="nb-NO" b="1" dirty="0" err="1" smtClean="0"/>
              <a:t>inwards</a:t>
            </a:r>
            <a:r>
              <a:rPr lang="nb-NO" dirty="0" smtClean="0"/>
              <a:t> (not </a:t>
            </a:r>
            <a:r>
              <a:rPr lang="nb-NO" dirty="0" err="1" smtClean="0"/>
              <a:t>out</a:t>
            </a:r>
            <a:r>
              <a:rPr lang="nb-NO" dirty="0" smtClean="0"/>
              <a:t>)</a:t>
            </a:r>
            <a:endParaRPr lang="nb-NO" dirty="0"/>
          </a:p>
          <a:p>
            <a:pPr marL="1200150" lvl="2" indent="-285750">
              <a:buFont typeface="Arial"/>
              <a:buChar char="•"/>
            </a:pPr>
            <a:r>
              <a:rPr lang="nb-NO" i="1" dirty="0" err="1" smtClean="0"/>
              <a:t>angular</a:t>
            </a:r>
            <a:r>
              <a:rPr lang="nb-NO" i="1" dirty="0" smtClean="0"/>
              <a:t> </a:t>
            </a:r>
            <a:r>
              <a:rPr lang="nb-NO" i="1" dirty="0" err="1" smtClean="0"/>
              <a:t>momentum</a:t>
            </a:r>
            <a:r>
              <a:rPr lang="nb-NO" i="1" dirty="0" smtClean="0"/>
              <a:t> </a:t>
            </a:r>
            <a:r>
              <a:rPr lang="nb-NO" i="1" dirty="0" err="1" smtClean="0"/>
              <a:t>flux</a:t>
            </a:r>
            <a:r>
              <a:rPr lang="nb-NO" i="1" dirty="0" smtClean="0"/>
              <a:t> </a:t>
            </a:r>
            <a:r>
              <a:rPr lang="nb-NO" i="1" dirty="0" err="1" smtClean="0"/>
              <a:t>reversal</a:t>
            </a:r>
            <a:r>
              <a:rPr lang="nb-NO" i="1" dirty="0" smtClean="0"/>
              <a:t/>
            </a:r>
            <a:br>
              <a:rPr lang="nb-NO" i="1" dirty="0" smtClean="0"/>
            </a:br>
            <a:r>
              <a:rPr lang="nb-NO" sz="800" i="1" dirty="0" smtClean="0"/>
              <a:t>   </a:t>
            </a:r>
            <a:endParaRPr lang="nb-NO" sz="800" i="1" dirty="0" smtClean="0"/>
          </a:p>
          <a:p>
            <a:pPr marL="285750" indent="-285750">
              <a:buFont typeface="Arial"/>
              <a:buChar char="•"/>
            </a:pPr>
            <a:r>
              <a:rPr lang="nb-NO" dirty="0" err="1"/>
              <a:t>w</a:t>
            </a:r>
            <a:r>
              <a:rPr lang="nb-NO" dirty="0" err="1" smtClean="0"/>
              <a:t>hich</a:t>
            </a:r>
            <a:r>
              <a:rPr lang="nb-NO" dirty="0" smtClean="0"/>
              <a:t> </a:t>
            </a:r>
            <a:r>
              <a:rPr lang="nb-NO" dirty="0" err="1" smtClean="0"/>
              <a:t>motivates</a:t>
            </a:r>
            <a:r>
              <a:rPr lang="nb-NO" dirty="0" smtClean="0"/>
              <a:t> </a:t>
            </a:r>
            <a:r>
              <a:rPr lang="nb-NO" dirty="0" err="1" smtClean="0"/>
              <a:t>these</a:t>
            </a:r>
            <a:r>
              <a:rPr lang="nb-NO" dirty="0" smtClean="0"/>
              <a:t/>
            </a:r>
            <a:br>
              <a:rPr lang="nb-NO" dirty="0" smtClean="0"/>
            </a:br>
            <a:r>
              <a:rPr lang="nb-NO" dirty="0" smtClean="0"/>
              <a:t>N-body </a:t>
            </a:r>
            <a:r>
              <a:rPr lang="nb-NO" dirty="0" err="1" smtClean="0"/>
              <a:t>simulations</a:t>
            </a:r>
            <a:endParaRPr lang="nb-NO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3394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04540" y="796341"/>
            <a:ext cx="6981398" cy="4862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The </a:t>
            </a:r>
            <a:r>
              <a:rPr lang="en-US" sz="2000" dirty="0" err="1" smtClean="0"/>
              <a:t>Nbody</a:t>
            </a:r>
            <a:r>
              <a:rPr lang="en-US" sz="2000" dirty="0" smtClean="0"/>
              <a:t> code: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i="1" dirty="0" err="1" smtClean="0"/>
              <a:t>epi_int_lite</a:t>
            </a:r>
            <a:r>
              <a:rPr lang="en-US" dirty="0" smtClean="0"/>
              <a:t> </a:t>
            </a:r>
            <a:r>
              <a:rPr lang="en-US" dirty="0" smtClean="0"/>
              <a:t>(successor to </a:t>
            </a:r>
            <a:r>
              <a:rPr lang="en-US" i="1" dirty="0" err="1" smtClean="0"/>
              <a:t>epi_int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smtClean="0"/>
              <a:t>Hahn &amp; </a:t>
            </a:r>
            <a:r>
              <a:rPr lang="en-US" dirty="0" err="1" smtClean="0"/>
              <a:t>Spitales</a:t>
            </a:r>
            <a:r>
              <a:rPr lang="en-US" dirty="0" smtClean="0"/>
              <a:t> 1993) </a:t>
            </a:r>
            <a:br>
              <a:rPr lang="en-US" dirty="0" smtClean="0"/>
            </a:br>
            <a:r>
              <a:rPr lang="en-US" dirty="0" smtClean="0"/>
              <a:t>to simulate evolution of narrow eccentric viscous gravitating ringlets: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is </a:t>
            </a:r>
            <a:r>
              <a:rPr lang="en-US" dirty="0" smtClean="0"/>
              <a:t>a </a:t>
            </a:r>
            <a:r>
              <a:rPr lang="en-US" dirty="0" err="1" smtClean="0"/>
              <a:t>symplectic</a:t>
            </a:r>
            <a:r>
              <a:rPr lang="en-US" dirty="0" smtClean="0"/>
              <a:t> streamline </a:t>
            </a:r>
            <a:r>
              <a:rPr lang="en-US" dirty="0" smtClean="0"/>
              <a:t>integrator</a:t>
            </a:r>
            <a:br>
              <a:rPr lang="en-US" dirty="0" smtClean="0"/>
            </a:b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uses trace </a:t>
            </a:r>
            <a:r>
              <a:rPr lang="en-US" dirty="0" smtClean="0"/>
              <a:t>particles (</a:t>
            </a:r>
            <a:r>
              <a:rPr lang="en-US" dirty="0" err="1" smtClean="0"/>
              <a:t>ie</a:t>
            </a:r>
            <a:r>
              <a:rPr lang="en-US" dirty="0" smtClean="0"/>
              <a:t> arcs) track the ringlet’s </a:t>
            </a:r>
            <a:r>
              <a:rPr lang="en-US" i="1" dirty="0" smtClean="0"/>
              <a:t>streamlines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with particles responding to </a:t>
            </a:r>
            <a:r>
              <a:rPr lang="en-US" dirty="0" smtClean="0"/>
              <a:t>forces exerted by streamlines </a:t>
            </a:r>
            <a:br>
              <a:rPr lang="en-US" dirty="0" smtClean="0"/>
            </a:br>
            <a:endParaRPr lang="en-US" dirty="0" smtClean="0"/>
          </a:p>
          <a:p>
            <a:pPr marL="1200150" lvl="2" indent="-285750">
              <a:buFont typeface="Arial"/>
              <a:buChar char="•"/>
            </a:pPr>
            <a:r>
              <a:rPr lang="en-US" dirty="0"/>
              <a:t>s</a:t>
            </a:r>
            <a:r>
              <a:rPr lang="en-US" dirty="0" smtClean="0"/>
              <a:t>treamlines interact as gravitating </a:t>
            </a:r>
            <a:r>
              <a:rPr lang="en-US" i="1" dirty="0" smtClean="0"/>
              <a:t>wires</a:t>
            </a:r>
            <a:r>
              <a:rPr lang="en-US" dirty="0" smtClean="0"/>
              <a:t> A</a:t>
            </a:r>
            <a:r>
              <a:rPr lang="en-US" baseline="-25000" dirty="0" smtClean="0"/>
              <a:t>g</a:t>
            </a:r>
            <a:r>
              <a:rPr lang="en-US" dirty="0" smtClean="0"/>
              <a:t>=2Gλ</a:t>
            </a:r>
            <a:r>
              <a:rPr lang="en-US" dirty="0" smtClean="0"/>
              <a:t>/</a:t>
            </a:r>
            <a:r>
              <a:rPr lang="en-US" dirty="0" err="1" smtClean="0"/>
              <a:t>Δ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pPr marL="1200150" lvl="2" indent="-285750">
              <a:buFont typeface="Arial"/>
              <a:buChar char="•"/>
            </a:pPr>
            <a:r>
              <a:rPr lang="en-US" i="1" dirty="0"/>
              <a:t>h</a:t>
            </a:r>
            <a:r>
              <a:rPr lang="en-US" i="1" dirty="0" smtClean="0"/>
              <a:t>ydrodynamic</a:t>
            </a:r>
            <a:r>
              <a:rPr lang="en-US" dirty="0" smtClean="0"/>
              <a:t> viscosity</a:t>
            </a:r>
            <a:br>
              <a:rPr lang="en-US" dirty="0" smtClean="0"/>
            </a:br>
            <a:endParaRPr lang="en-US" dirty="0"/>
          </a:p>
          <a:p>
            <a:pPr marL="1657350" lvl="3" indent="-285750">
              <a:buFont typeface="Arial"/>
              <a:buChar char="•"/>
            </a:pPr>
            <a:r>
              <a:rPr lang="en-US" dirty="0" err="1" smtClean="0"/>
              <a:t>A</a:t>
            </a:r>
            <a:r>
              <a:rPr lang="en-US" baseline="-25000" dirty="0" err="1" smtClean="0"/>
              <a:t>θ</a:t>
            </a:r>
            <a:r>
              <a:rPr lang="en-US" dirty="0" smtClean="0"/>
              <a:t>≈-</a:t>
            </a:r>
            <a:r>
              <a:rPr lang="en-US" dirty="0" smtClean="0"/>
              <a:t>(</a:t>
            </a:r>
            <a:r>
              <a:rPr lang="en-AU" dirty="0" err="1" smtClean="0">
                <a:latin typeface="Arial" charset="0"/>
              </a:rPr>
              <a:t>dF</a:t>
            </a:r>
            <a:r>
              <a:rPr lang="en-AU" baseline="-25000" dirty="0" err="1" smtClean="0">
                <a:latin typeface="Arial" charset="0"/>
              </a:rPr>
              <a:t>ν</a:t>
            </a:r>
            <a:r>
              <a:rPr lang="en-AU" dirty="0" smtClean="0">
                <a:latin typeface="Arial" charset="0"/>
              </a:rPr>
              <a:t>/</a:t>
            </a:r>
            <a:r>
              <a:rPr lang="en-US" dirty="0" err="1" smtClean="0"/>
              <a:t>dr</a:t>
            </a:r>
            <a:r>
              <a:rPr lang="en-US" dirty="0" smtClean="0"/>
              <a:t>)/</a:t>
            </a:r>
            <a:r>
              <a:rPr lang="en-US" dirty="0" err="1" smtClean="0"/>
              <a:t>σr</a:t>
            </a:r>
            <a:r>
              <a:rPr lang="en-US" dirty="0" smtClean="0"/>
              <a:t>  due </a:t>
            </a:r>
            <a:r>
              <a:rPr lang="en-US" dirty="0" smtClean="0"/>
              <a:t>to particle-particle </a:t>
            </a:r>
            <a:r>
              <a:rPr lang="en-US" dirty="0" smtClean="0"/>
              <a:t>collisions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 smtClean="0"/>
              <a:t>viscous angular momentum flux </a:t>
            </a:r>
            <a:r>
              <a:rPr lang="en-AU" dirty="0" err="1" smtClean="0">
                <a:latin typeface="Arial" charset="0"/>
              </a:rPr>
              <a:t>F</a:t>
            </a:r>
            <a:r>
              <a:rPr lang="en-AU" baseline="-25000" dirty="0" err="1" smtClean="0">
                <a:latin typeface="Arial" charset="0"/>
              </a:rPr>
              <a:t>ν</a:t>
            </a:r>
            <a:r>
              <a:rPr lang="el-GR" dirty="0" smtClean="0"/>
              <a:t>=</a:t>
            </a:r>
            <a:r>
              <a:rPr lang="el-GR" dirty="0"/>
              <a:t>−</a:t>
            </a:r>
            <a:r>
              <a:rPr lang="el-GR" dirty="0" smtClean="0"/>
              <a:t>νsσr</a:t>
            </a:r>
            <a:r>
              <a:rPr lang="el-GR" baseline="30000" dirty="0" smtClean="0"/>
              <a:t>2</a:t>
            </a:r>
            <a:r>
              <a:rPr lang="en-US" dirty="0" smtClean="0"/>
              <a:t>(</a:t>
            </a:r>
            <a:r>
              <a:rPr lang="el-GR" dirty="0"/>
              <a:t>∂</a:t>
            </a:r>
            <a:r>
              <a:rPr lang="el-GR" dirty="0" smtClean="0"/>
              <a:t>ω</a:t>
            </a:r>
            <a:r>
              <a:rPr lang="en-US" dirty="0" smtClean="0"/>
              <a:t>/</a:t>
            </a:r>
            <a:r>
              <a:rPr lang="el-GR" dirty="0" smtClean="0"/>
              <a:t>∂</a:t>
            </a:r>
            <a:r>
              <a:rPr lang="en-US" dirty="0" smtClean="0"/>
              <a:t>r)</a:t>
            </a:r>
            <a:r>
              <a:rPr lang="el-GR" dirty="0" smtClean="0"/>
              <a:t>  </a:t>
            </a:r>
            <a:r>
              <a:rPr lang="en-US" dirty="0" smtClean="0"/>
              <a:t> </a:t>
            </a:r>
            <a:endParaRPr lang="el-GR" dirty="0"/>
          </a:p>
          <a:p>
            <a:pPr marL="1657350" lvl="3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651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5" y="2363972"/>
            <a:ext cx="5215357" cy="30729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435" y="231901"/>
            <a:ext cx="48933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Results from </a:t>
            </a:r>
            <a:r>
              <a:rPr lang="en-US" i="1" dirty="0" err="1" smtClean="0"/>
              <a:t>epi_int_lite</a:t>
            </a:r>
            <a:r>
              <a:rPr lang="en-US" dirty="0" smtClean="0"/>
              <a:t> simulation</a:t>
            </a:r>
            <a:br>
              <a:rPr lang="en-US" dirty="0" smtClean="0"/>
            </a:br>
            <a:r>
              <a:rPr lang="en-US" sz="800" dirty="0" smtClean="0"/>
              <a:t> </a:t>
            </a:r>
            <a:endParaRPr lang="en-US" sz="800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inglet = 2 streamlines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</a:t>
            </a:r>
            <a:r>
              <a:rPr lang="en-US" dirty="0" smtClean="0"/>
              <a:t>ass = 25km ice ball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nitial width=10km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viscosity=2000 cm</a:t>
            </a:r>
            <a:r>
              <a:rPr lang="en-US" baseline="30000" dirty="0" smtClean="0"/>
              <a:t>2</a:t>
            </a:r>
            <a:r>
              <a:rPr lang="en-US" dirty="0" smtClean="0"/>
              <a:t>/sec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nitial </a:t>
            </a:r>
            <a:r>
              <a:rPr lang="en-US" dirty="0"/>
              <a:t>e</a:t>
            </a:r>
            <a:r>
              <a:rPr lang="en-US" dirty="0" smtClean="0"/>
              <a:t>ccentricity e</a:t>
            </a:r>
            <a:r>
              <a:rPr lang="en-US" baseline="-25000" dirty="0" smtClean="0"/>
              <a:t>0</a:t>
            </a:r>
            <a:r>
              <a:rPr lang="en-US" dirty="0" smtClean="0"/>
              <a:t>=0.01 </a:t>
            </a:r>
            <a:r>
              <a:rPr lang="en-US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>
                <a:solidFill>
                  <a:srgbClr val="008000"/>
                </a:solidFill>
                <a:sym typeface="Wingdings"/>
              </a:rPr>
              <a:t> </a:t>
            </a:r>
            <a:r>
              <a:rPr lang="en-US" dirty="0" smtClean="0"/>
              <a:t>important!</a:t>
            </a:r>
            <a:endParaRPr lang="en-US" dirty="0" smtClean="0"/>
          </a:p>
        </p:txBody>
      </p:sp>
      <p:pic>
        <p:nvPicPr>
          <p:cNvPr id="8" name="Picture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2760" y="24268261"/>
            <a:ext cx="10490200" cy="618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172" y="14103"/>
            <a:ext cx="4760828" cy="295862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895" y="3679505"/>
            <a:ext cx="5151911" cy="31784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59641" y="1408644"/>
            <a:ext cx="2801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viscosity causes ringlet</a:t>
            </a:r>
            <a:br>
              <a:rPr lang="en-US" dirty="0" smtClean="0"/>
            </a:br>
            <a:r>
              <a:rPr lang="en-US" dirty="0" smtClean="0"/>
              <a:t>to spread radially </a:t>
            </a:r>
            <a:r>
              <a:rPr lang="en-US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</a:t>
            </a:r>
            <a:endParaRPr lang="en-US" sz="800" dirty="0" smtClean="0">
              <a:solidFill>
                <a:srgbClr val="008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51543" y="2916382"/>
            <a:ext cx="33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</a:t>
            </a:r>
            <a:r>
              <a:rPr lang="en-US" dirty="0" smtClean="0">
                <a:solidFill>
                  <a:srgbClr val="008000"/>
                </a:solidFill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s</a:t>
            </a:r>
            <a:r>
              <a:rPr lang="en-US" dirty="0" smtClean="0"/>
              <a:t>elf gravity causes</a:t>
            </a:r>
            <a:br>
              <a:rPr lang="en-US" dirty="0" smtClean="0"/>
            </a:br>
            <a:r>
              <a:rPr lang="en-US" dirty="0" smtClean="0"/>
              <a:t>      eccentricity gradient to grow</a:t>
            </a:r>
            <a:endParaRPr lang="en-US" sz="8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256036" y="5524482"/>
            <a:ext cx="416726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until </a:t>
            </a:r>
            <a:r>
              <a:rPr lang="en-US" dirty="0" err="1" smtClean="0"/>
              <a:t>nonlinerity</a:t>
            </a:r>
            <a:r>
              <a:rPr lang="en-US" dirty="0" smtClean="0"/>
              <a:t> parameter of</a:t>
            </a:r>
            <a:br>
              <a:rPr lang="en-US" dirty="0" smtClean="0"/>
            </a:br>
            <a:r>
              <a:rPr lang="en-US" dirty="0" smtClean="0"/>
              <a:t>        </a:t>
            </a:r>
            <a:r>
              <a:rPr lang="en-US" dirty="0" err="1" smtClean="0"/>
              <a:t>Borderies</a:t>
            </a:r>
            <a:r>
              <a:rPr lang="en-US" dirty="0" smtClean="0"/>
              <a:t> </a:t>
            </a:r>
            <a:r>
              <a:rPr lang="en-US" dirty="0"/>
              <a:t>et al (1982</a:t>
            </a:r>
            <a:r>
              <a:rPr lang="en-US" dirty="0" smtClean="0"/>
              <a:t>) </a:t>
            </a:r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800" dirty="0" smtClean="0"/>
          </a:p>
          <a:p>
            <a:r>
              <a:rPr lang="en-US" dirty="0"/>
              <a:t>q</a:t>
            </a:r>
            <a:r>
              <a:rPr lang="en-US" dirty="0" smtClean="0"/>
              <a:t>=</a:t>
            </a:r>
            <a:r>
              <a:rPr lang="en-US" dirty="0"/>
              <a:t>(</a:t>
            </a:r>
            <a:r>
              <a:rPr lang="en-US" dirty="0" smtClean="0"/>
              <a:t>e-gradient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peri-twist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  <a:r>
              <a:rPr lang="en-US" baseline="30000" dirty="0" smtClean="0"/>
              <a:t>1</a:t>
            </a:r>
            <a:r>
              <a:rPr lang="en-US" baseline="30000" dirty="0"/>
              <a:t>/2 </a:t>
            </a:r>
            <a:r>
              <a:rPr lang="en-US" dirty="0"/>
              <a:t>≥ √3/2 ≈ </a:t>
            </a:r>
            <a:r>
              <a:rPr lang="en-US" dirty="0" smtClean="0"/>
              <a:t>0.9</a:t>
            </a:r>
            <a:endParaRPr lang="en-US" sz="8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5408992" y="5068865"/>
            <a:ext cx="2999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ym typeface="Wingdings"/>
              </a:rPr>
              <a:t>r</a:t>
            </a:r>
            <a:r>
              <a:rPr lang="en-US" dirty="0" smtClean="0">
                <a:sym typeface="Wingdings"/>
              </a:rPr>
              <a:t>inglet spreading ceases when angular momentum flux reversal is 100% complete</a:t>
            </a:r>
          </a:p>
        </p:txBody>
      </p:sp>
    </p:spTree>
    <p:extLst>
      <p:ext uri="{BB962C8B-B14F-4D97-AF65-F5344CB8AC3E}">
        <p14:creationId xmlns:p14="http://schemas.microsoft.com/office/powerpoint/2010/main" val="3971350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1658" y="98781"/>
            <a:ext cx="7062022" cy="6716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0445" y="3853603"/>
            <a:ext cx="266700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imulations show that </a:t>
            </a:r>
            <a:br>
              <a:rPr lang="en-US" dirty="0" smtClean="0"/>
            </a:br>
            <a:r>
              <a:rPr lang="en-US" dirty="0" smtClean="0"/>
              <a:t>self confinement occurs for a </a:t>
            </a:r>
            <a:r>
              <a:rPr lang="en-US" b="1" dirty="0" smtClean="0"/>
              <a:t>wide variety</a:t>
            </a:r>
            <a:r>
              <a:rPr lang="en-US" dirty="0" smtClean="0"/>
              <a:t> of </a:t>
            </a:r>
            <a:br>
              <a:rPr lang="en-US" dirty="0" smtClean="0"/>
            </a:br>
            <a:r>
              <a:rPr lang="en-US" dirty="0" smtClean="0"/>
              <a:t>initial conditions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w</a:t>
            </a:r>
            <a:r>
              <a:rPr lang="en-US" dirty="0" smtClean="0"/>
              <a:t>idth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</a:t>
            </a:r>
            <a:r>
              <a:rPr lang="en-US" dirty="0" smtClean="0"/>
              <a:t>ass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v</a:t>
            </a:r>
            <a:r>
              <a:rPr lang="en-US" dirty="0" smtClean="0"/>
              <a:t>iscosity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eccentricity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2585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91" y="225778"/>
            <a:ext cx="8765722" cy="53244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780" y="5278814"/>
            <a:ext cx="8508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self confining ringlets also have </a:t>
            </a:r>
            <a:r>
              <a:rPr lang="en-US" b="1" dirty="0" smtClean="0"/>
              <a:t>very sharp edges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</a:t>
            </a:r>
            <a:r>
              <a:rPr lang="en-US" dirty="0" smtClean="0"/>
              <a:t>ue to angular momentum flux reversal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 err="1" smtClean="0"/>
              <a:t>ang.mom</a:t>
            </a:r>
            <a:r>
              <a:rPr lang="en-US" dirty="0" smtClean="0"/>
              <a:t> flows radially inwards (rather than outwards)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hen ring matter gets </a:t>
            </a:r>
            <a:r>
              <a:rPr lang="en-US" b="1" dirty="0" smtClean="0"/>
              <a:t>radially concentrated </a:t>
            </a:r>
            <a:r>
              <a:rPr lang="en-US" dirty="0" smtClean="0"/>
              <a:t>(rather than spreading radially)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9794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7" y="876252"/>
            <a:ext cx="8650110" cy="50565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59551" y="5758588"/>
            <a:ext cx="7323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dirty="0" smtClean="0"/>
              <a:t>self confining ringlets are </a:t>
            </a:r>
            <a:r>
              <a:rPr lang="en-US" b="1" dirty="0" smtClean="0"/>
              <a:t>young</a:t>
            </a:r>
            <a:r>
              <a:rPr lang="en-US" dirty="0" smtClean="0"/>
              <a:t>, or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 smtClean="0"/>
              <a:t>some other mechanism pump up ringlet’s m=1 eccentricity  </a:t>
            </a: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570114" y="929765"/>
            <a:ext cx="5206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v</a:t>
            </a:r>
            <a:r>
              <a:rPr lang="en-US" dirty="0" smtClean="0"/>
              <a:t>iscous friction causes ringlet’s </a:t>
            </a:r>
            <a:br>
              <a:rPr lang="en-US" dirty="0" smtClean="0"/>
            </a:br>
            <a:r>
              <a:rPr lang="en-US" dirty="0" err="1" smtClean="0"/>
              <a:t>semimajor</a:t>
            </a:r>
            <a:r>
              <a:rPr lang="en-US" dirty="0"/>
              <a:t> </a:t>
            </a:r>
            <a:r>
              <a:rPr lang="en-US" dirty="0" smtClean="0"/>
              <a:t>axis a </a:t>
            </a:r>
            <a:r>
              <a:rPr lang="en-US" dirty="0" smtClean="0"/>
              <a:t>to shrink, slightly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ngular mom</a:t>
            </a:r>
            <a:r>
              <a:rPr lang="en-US" dirty="0" smtClean="0"/>
              <a:t>entum</a:t>
            </a:r>
            <a:r>
              <a:rPr lang="en-US" dirty="0" smtClean="0"/>
              <a:t> is conserved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so ringlet eccentricity </a:t>
            </a:r>
            <a:r>
              <a:rPr lang="en-US" b="1" dirty="0" smtClean="0"/>
              <a:t>e also shrinks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e</a:t>
            </a:r>
            <a:r>
              <a:rPr lang="en-US" dirty="0" smtClean="0"/>
              <a:t>ventually ringlet’s inner edge circularizes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Nonlinearity parameter q falls below 0.9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ng.mom</a:t>
            </a:r>
            <a:r>
              <a:rPr lang="en-US" dirty="0" smtClean="0"/>
              <a:t> flux reversal ceases</a:t>
            </a:r>
          </a:p>
          <a:p>
            <a:pPr marL="1657350" lvl="3" indent="-285750">
              <a:buFont typeface="Arial"/>
              <a:buChar char="•"/>
            </a:pPr>
            <a:r>
              <a:rPr lang="en-US" b="1" dirty="0"/>
              <a:t>s</a:t>
            </a:r>
            <a:r>
              <a:rPr lang="en-US" b="1" dirty="0" smtClean="0"/>
              <a:t>elf confinement is temporary</a:t>
            </a:r>
            <a:r>
              <a:rPr lang="en-US" b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696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6385" y="395824"/>
            <a:ext cx="8287992" cy="5816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Formation</a:t>
            </a:r>
            <a:r>
              <a:rPr lang="en-US" sz="2400" b="1" dirty="0" smtClean="0"/>
              <a:t> of self-confining narrow eccentric planetary ringlets</a:t>
            </a:r>
            <a:r>
              <a:rPr lang="en-US" sz="2400" b="1" dirty="0" smtClean="0"/>
              <a:t>:</a:t>
            </a:r>
            <a:br>
              <a:rPr lang="en-US" sz="2400" b="1" dirty="0" smtClean="0"/>
            </a:br>
            <a:endParaRPr lang="en-US" sz="2400" b="1" dirty="0" smtClean="0"/>
          </a:p>
          <a:p>
            <a:r>
              <a:rPr lang="en-US" dirty="0"/>
              <a:t>We speculate </a:t>
            </a:r>
            <a:r>
              <a:rPr lang="en-US" dirty="0" smtClean="0"/>
              <a:t>that: </a:t>
            </a:r>
            <a:br>
              <a:rPr lang="en-US" dirty="0" smtClean="0"/>
            </a:b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</a:t>
            </a:r>
            <a:r>
              <a:rPr lang="en-US" dirty="0"/>
              <a:t>sharp-edged self-confining narrow eccentric planetary ringlet first originated </a:t>
            </a:r>
            <a:r>
              <a:rPr lang="en-US" dirty="0" smtClean="0"/>
              <a:t>as an </a:t>
            </a:r>
            <a:r>
              <a:rPr lang="en-US" i="1" dirty="0" smtClean="0"/>
              <a:t>exceptionally </a:t>
            </a:r>
            <a:r>
              <a:rPr lang="en-US" i="1" dirty="0"/>
              <a:t>large ring particle orbiting </a:t>
            </a:r>
            <a:r>
              <a:rPr lang="en-US" i="1" dirty="0" smtClean="0"/>
              <a:t>in </a:t>
            </a:r>
            <a:r>
              <a:rPr lang="en-US" i="1" dirty="0"/>
              <a:t>a nearby dense planetary </a:t>
            </a:r>
            <a:r>
              <a:rPr lang="en-US" i="1" dirty="0" smtClean="0"/>
              <a:t>ring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ka small </a:t>
            </a:r>
            <a:r>
              <a:rPr lang="en-US" dirty="0"/>
              <a:t>embedded </a:t>
            </a:r>
            <a:r>
              <a:rPr lang="en-US" dirty="0" smtClean="0"/>
              <a:t>moonlet/propeller object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(keeps everything in planet’s equatorial plane)</a:t>
            </a:r>
            <a:br>
              <a:rPr lang="en-US" dirty="0" smtClean="0"/>
            </a:b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f embedded object is orbiting </a:t>
            </a:r>
            <a:r>
              <a:rPr lang="en-US" dirty="0"/>
              <a:t>near the dense ring's edge, </a:t>
            </a:r>
            <a:r>
              <a:rPr lang="en-US" dirty="0" smtClean="0"/>
              <a:t>then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shepherding </a:t>
            </a:r>
            <a:r>
              <a:rPr lang="en-US" dirty="0"/>
              <a:t>torque </a:t>
            </a:r>
            <a:r>
              <a:rPr lang="en-US" dirty="0" smtClean="0"/>
              <a:t>due to resonant interactions w/dense ring (G&amp;T 1982) would cause moonlet </a:t>
            </a:r>
            <a:r>
              <a:rPr lang="en-US" dirty="0"/>
              <a:t>to migrate towards &amp;</a:t>
            </a:r>
            <a:r>
              <a:rPr lang="en-US" dirty="0" smtClean="0"/>
              <a:t> beyond dense </a:t>
            </a:r>
            <a:r>
              <a:rPr lang="en-US" dirty="0"/>
              <a:t>ring's </a:t>
            </a:r>
            <a:r>
              <a:rPr lang="en-US" dirty="0" smtClean="0"/>
              <a:t>edge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f so, then dense ring </a:t>
            </a:r>
            <a:r>
              <a:rPr lang="en-US" b="1" dirty="0"/>
              <a:t>can also birth multiple </a:t>
            </a:r>
            <a:r>
              <a:rPr lang="en-US" b="1" dirty="0" smtClean="0"/>
              <a:t>moonlets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err="1"/>
              <a:t>a</a:t>
            </a:r>
            <a:r>
              <a:rPr lang="en-US" dirty="0" err="1" smtClean="0"/>
              <a:t>la</a:t>
            </a:r>
            <a:r>
              <a:rPr lang="en-US" b="1" dirty="0" smtClean="0"/>
              <a:t> </a:t>
            </a:r>
            <a:r>
              <a:rPr lang="en-US" dirty="0" err="1"/>
              <a:t>Poulet</a:t>
            </a:r>
            <a:r>
              <a:rPr lang="en-US" dirty="0"/>
              <a:t> &amp; </a:t>
            </a:r>
            <a:r>
              <a:rPr lang="en-US" dirty="0" err="1"/>
              <a:t>Sicardy</a:t>
            </a:r>
            <a:r>
              <a:rPr lang="en-US" dirty="0"/>
              <a:t> </a:t>
            </a:r>
            <a:r>
              <a:rPr lang="en-US" dirty="0" smtClean="0"/>
              <a:t>(2001)</a:t>
            </a:r>
            <a:endParaRPr lang="en-US" b="1" dirty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largest </a:t>
            </a:r>
            <a:r>
              <a:rPr lang="en-US" dirty="0"/>
              <a:t>moonlet </a:t>
            </a:r>
            <a:r>
              <a:rPr lang="en-US" dirty="0" smtClean="0"/>
              <a:t>always overtakes smaller exterior moonlets</a:t>
            </a:r>
            <a:endParaRPr lang="en-US" dirty="0"/>
          </a:p>
          <a:p>
            <a:pPr marL="1657350" lvl="3" indent="-285750">
              <a:buFont typeface="Arial"/>
              <a:buChar char="•"/>
            </a:pPr>
            <a:r>
              <a:rPr lang="en-US" dirty="0"/>
              <a:t>moonlet-moonlet </a:t>
            </a:r>
            <a:r>
              <a:rPr lang="en-US" dirty="0" smtClean="0"/>
              <a:t>scattering</a:t>
            </a:r>
          </a:p>
          <a:p>
            <a:pPr marL="1657350" lvl="3" indent="-285750">
              <a:buFont typeface="Arial"/>
              <a:buChar char="•"/>
            </a:pPr>
            <a:r>
              <a:rPr lang="en-US" dirty="0" smtClean="0"/>
              <a:t>eventual collision</a:t>
            </a:r>
          </a:p>
          <a:p>
            <a:pPr marL="2114550" lvl="4" indent="-285750">
              <a:buFont typeface="Arial"/>
              <a:buChar char="•"/>
            </a:pPr>
            <a:r>
              <a:rPr lang="en-US" dirty="0" smtClean="0"/>
              <a:t>if disruptive</a:t>
            </a:r>
          </a:p>
          <a:p>
            <a:pPr marL="2571750" lvl="5" indent="-285750">
              <a:buFont typeface="Arial"/>
              <a:buChar char="•"/>
            </a:pPr>
            <a:r>
              <a:rPr lang="en-US" dirty="0" smtClean="0"/>
              <a:t>narrow eccentric ringlet formation?</a:t>
            </a:r>
          </a:p>
          <a:p>
            <a:pPr marL="3028950" lvl="6" indent="-285750">
              <a:buFont typeface="Arial"/>
              <a:buChar char="•"/>
            </a:pPr>
            <a:r>
              <a:rPr lang="en-US" dirty="0"/>
              <a:t>m</a:t>
            </a:r>
            <a:r>
              <a:rPr lang="en-US" dirty="0" smtClean="0"/>
              <a:t>aybe</a:t>
            </a:r>
            <a:r>
              <a:rPr lang="mr-IN" dirty="0" smtClean="0"/>
              <a:t>…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758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7541" y="344789"/>
            <a:ext cx="5625483" cy="2923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</a:t>
            </a:r>
            <a:r>
              <a:rPr lang="en-US" sz="2000" dirty="0" smtClean="0"/>
              <a:t>ther problems that </a:t>
            </a:r>
            <a:r>
              <a:rPr lang="en-US" sz="2000" i="1" dirty="0" err="1" smtClean="0"/>
              <a:t>epi_int_lite</a:t>
            </a:r>
            <a:r>
              <a:rPr lang="en-US" sz="2000" dirty="0" smtClean="0"/>
              <a:t> could be thrown at:</a:t>
            </a:r>
            <a:br>
              <a:rPr lang="en-US" sz="2000" dirty="0" smtClean="0"/>
            </a:br>
            <a:endParaRPr lang="en-US" sz="2000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onlinear spiral density waves, </a:t>
            </a:r>
            <a:r>
              <a:rPr lang="en-US" i="1" dirty="0" smtClean="0"/>
              <a:t>out of box</a:t>
            </a:r>
            <a:br>
              <a:rPr lang="en-US" i="1" dirty="0" smtClean="0"/>
            </a:br>
            <a:endParaRPr lang="en-US" i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i</a:t>
            </a:r>
            <a:r>
              <a:rPr lang="en-US" dirty="0" smtClean="0"/>
              <a:t>ncompressible density waves, </a:t>
            </a:r>
            <a:r>
              <a:rPr lang="en-US" i="1" dirty="0" smtClean="0"/>
              <a:t>light modification</a:t>
            </a:r>
            <a:br>
              <a:rPr lang="en-US" i="1" dirty="0" smtClean="0"/>
            </a:br>
            <a:endParaRPr lang="en-US" i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onlinear spiral bending waves, </a:t>
            </a:r>
            <a:r>
              <a:rPr lang="en-US" i="1" dirty="0" smtClean="0"/>
              <a:t>modest modification</a:t>
            </a:r>
            <a:br>
              <a:rPr lang="en-US" i="1" dirty="0" smtClean="0"/>
            </a:br>
            <a:endParaRPr lang="en-US" i="1" dirty="0" smtClean="0"/>
          </a:p>
          <a:p>
            <a:pPr marL="285750" indent="-285750">
              <a:buFont typeface="Arial"/>
              <a:buChar char="•"/>
            </a:pPr>
            <a:r>
              <a:rPr lang="en-US" dirty="0"/>
              <a:t>g</a:t>
            </a:r>
            <a:r>
              <a:rPr lang="en-US" dirty="0" smtClean="0"/>
              <a:t>alactic spiral structure, </a:t>
            </a:r>
            <a:r>
              <a:rPr lang="en-US" i="1" dirty="0" smtClean="0"/>
              <a:t>small tweak, maybe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572496" y="4744629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QR code for repo</a:t>
            </a:r>
            <a:r>
              <a:rPr lang="en-US" i="1" dirty="0" smtClean="0"/>
              <a:t/>
            </a:r>
            <a:br>
              <a:rPr lang="en-US" i="1" dirty="0" smtClean="0"/>
            </a:br>
            <a:endParaRPr lang="en-US" i="1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QR code  for paper</a:t>
            </a:r>
            <a:endParaRPr lang="en-US" i="1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974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212</Words>
  <Application>Microsoft Macintosh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</dc:creator>
  <cp:lastModifiedBy>Joseph</cp:lastModifiedBy>
  <cp:revision>29</cp:revision>
  <dcterms:created xsi:type="dcterms:W3CDTF">2025-05-17T18:28:21Z</dcterms:created>
  <dcterms:modified xsi:type="dcterms:W3CDTF">2025-05-18T22:52:10Z</dcterms:modified>
</cp:coreProperties>
</file>