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31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45862-551E-1943-BD7A-4CA4503D9585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32221-ECBF-2B4A-A2C5-83EBE96C5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3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45862-551E-1943-BD7A-4CA4503D9585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32221-ECBF-2B4A-A2C5-83EBE96C5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1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45862-551E-1943-BD7A-4CA4503D9585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32221-ECBF-2B4A-A2C5-83EBE96C5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0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45862-551E-1943-BD7A-4CA4503D9585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32221-ECBF-2B4A-A2C5-83EBE96C5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37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45862-551E-1943-BD7A-4CA4503D9585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32221-ECBF-2B4A-A2C5-83EBE96C5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03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45862-551E-1943-BD7A-4CA4503D9585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32221-ECBF-2B4A-A2C5-83EBE96C5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68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45862-551E-1943-BD7A-4CA4503D9585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32221-ECBF-2B4A-A2C5-83EBE96C5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86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45862-551E-1943-BD7A-4CA4503D9585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32221-ECBF-2B4A-A2C5-83EBE96C5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85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45862-551E-1943-BD7A-4CA4503D9585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32221-ECBF-2B4A-A2C5-83EBE96C5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45862-551E-1943-BD7A-4CA4503D9585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32221-ECBF-2B4A-A2C5-83EBE96C5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85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45862-551E-1943-BD7A-4CA4503D9585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32221-ECBF-2B4A-A2C5-83EBE96C5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29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45862-551E-1943-BD7A-4CA4503D9585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32221-ECBF-2B4A-A2C5-83EBE96C5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23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6824" y="355138"/>
            <a:ext cx="66095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 smtClean="0"/>
              <a:t>Nbody</a:t>
            </a:r>
            <a:r>
              <a:rPr lang="en-US" sz="2800" dirty="0" smtClean="0"/>
              <a:t> Simulations of Self-Confining Narrow </a:t>
            </a:r>
          </a:p>
          <a:p>
            <a:pPr algn="ctr"/>
            <a:r>
              <a:rPr lang="en-US" sz="2800" dirty="0" smtClean="0"/>
              <a:t>Eccentric Planetary Ringlets</a:t>
            </a:r>
          </a:p>
          <a:p>
            <a:pPr algn="ctr"/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888214" y="1966592"/>
            <a:ext cx="30584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Joseph Hahn, SSI</a:t>
            </a:r>
          </a:p>
          <a:p>
            <a:r>
              <a:rPr lang="en-US" dirty="0" smtClean="0"/>
              <a:t>Douglas Hamilton, U Maryland</a:t>
            </a:r>
          </a:p>
          <a:p>
            <a:r>
              <a:rPr lang="en-US" dirty="0" smtClean="0"/>
              <a:t>Thomas </a:t>
            </a:r>
            <a:r>
              <a:rPr lang="en-US" dirty="0" err="1" smtClean="0"/>
              <a:t>Rimlinger</a:t>
            </a:r>
            <a:r>
              <a:rPr lang="en-US" dirty="0" smtClean="0"/>
              <a:t>, GSFC</a:t>
            </a:r>
          </a:p>
          <a:p>
            <a:r>
              <a:rPr lang="en-US" dirty="0" err="1" smtClean="0"/>
              <a:t>Yuxi</a:t>
            </a:r>
            <a:r>
              <a:rPr lang="en-US" dirty="0" smtClean="0"/>
              <a:t> Lu, Columbia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059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ominal_streamline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029" y="2987959"/>
            <a:ext cx="6563079" cy="37313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8322" y="443566"/>
            <a:ext cx="87254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Narrow eccentric planetary ringlets are interesting &amp; puzzling: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sharp edges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large eccentricity gradients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unknown confinement mechanism that opposes radial spreading due to ringlet viscosity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/>
              <a:t>c</a:t>
            </a:r>
            <a:r>
              <a:rPr lang="en-US" sz="1600" dirty="0" smtClean="0"/>
              <a:t>ollisional friction &gt; angular momentum flows outward &gt; ringlet spreads radially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8322" y="1841500"/>
            <a:ext cx="81355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popular confinement mechanism: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narrow rings are straddled by a pair of unseen shepherd satellites whose gravities</a:t>
            </a:r>
            <a:br>
              <a:rPr lang="en-US" dirty="0" smtClean="0"/>
            </a:br>
            <a:r>
              <a:rPr lang="en-US" dirty="0" smtClean="0"/>
              <a:t>confine it radially (</a:t>
            </a:r>
            <a:r>
              <a:rPr lang="en-US" dirty="0" err="1" smtClean="0"/>
              <a:t>Goldreich</a:t>
            </a:r>
            <a:r>
              <a:rPr lang="en-US" dirty="0" smtClean="0"/>
              <a:t> &amp; </a:t>
            </a:r>
            <a:r>
              <a:rPr lang="en-US" dirty="0" err="1" smtClean="0"/>
              <a:t>Tremaine</a:t>
            </a:r>
            <a:r>
              <a:rPr lang="en-US" dirty="0" smtClean="0"/>
              <a:t> 1979, Chiang &amp; </a:t>
            </a:r>
            <a:r>
              <a:rPr lang="en-US" dirty="0" err="1" smtClean="0"/>
              <a:t>Goldreich</a:t>
            </a:r>
            <a:r>
              <a:rPr lang="en-US" dirty="0" smtClean="0"/>
              <a:t> 2000)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but Cassini failed to detect any shepherds near Saturn's narrow ringlets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218597"/>
            <a:ext cx="34162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Borderies</a:t>
            </a:r>
            <a:r>
              <a:rPr lang="en-US" dirty="0" smtClean="0"/>
              <a:t> et al (1982):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i</a:t>
            </a:r>
            <a:r>
              <a:rPr lang="en-US" dirty="0" smtClean="0"/>
              <a:t>f eccentricity-gradient </a:t>
            </a:r>
            <a:r>
              <a:rPr lang="en-US" dirty="0" err="1" smtClean="0"/>
              <a:t>ade</a:t>
            </a:r>
            <a:r>
              <a:rPr lang="en-US" dirty="0" smtClean="0"/>
              <a:t>/da</a:t>
            </a:r>
            <a:br>
              <a:rPr lang="en-US" dirty="0" smtClean="0"/>
            </a:br>
            <a:r>
              <a:rPr lang="en-US" dirty="0" smtClean="0"/>
              <a:t>and/or </a:t>
            </a:r>
            <a:r>
              <a:rPr lang="en-US" dirty="0" err="1" smtClean="0"/>
              <a:t>periapse</a:t>
            </a:r>
            <a:r>
              <a:rPr lang="en-US" dirty="0" smtClean="0"/>
              <a:t>-twist </a:t>
            </a:r>
            <a:r>
              <a:rPr lang="nb-NO" dirty="0" smtClean="0"/>
              <a:t>≥ 0.87</a:t>
            </a:r>
          </a:p>
          <a:p>
            <a:pPr marL="742950" lvl="1" indent="-285750">
              <a:buFont typeface="Arial"/>
              <a:buChar char="•"/>
            </a:pPr>
            <a:r>
              <a:rPr lang="nb-NO" dirty="0" err="1" smtClean="0"/>
              <a:t>angular</a:t>
            </a:r>
            <a:r>
              <a:rPr lang="nb-NO" dirty="0" smtClean="0"/>
              <a:t> </a:t>
            </a:r>
            <a:r>
              <a:rPr lang="nb-NO" dirty="0" err="1" smtClean="0"/>
              <a:t>momentum</a:t>
            </a:r>
            <a:r>
              <a:rPr lang="nb-NO" dirty="0" smtClean="0"/>
              <a:t> </a:t>
            </a:r>
            <a:r>
              <a:rPr lang="nb-NO" dirty="0" err="1" smtClean="0"/>
              <a:t>flows</a:t>
            </a:r>
            <a:r>
              <a:rPr lang="nb-NO" dirty="0" smtClean="0"/>
              <a:t> </a:t>
            </a:r>
            <a:r>
              <a:rPr lang="nb-NO" dirty="0" err="1" smtClean="0"/>
              <a:t>inwards</a:t>
            </a:r>
            <a:endParaRPr lang="nb-NO" dirty="0"/>
          </a:p>
          <a:p>
            <a:pPr marL="742950" lvl="1" indent="-285750">
              <a:buFont typeface="Arial"/>
              <a:buChar char="•"/>
            </a:pPr>
            <a:r>
              <a:rPr lang="nb-NO" dirty="0" smtClean="0"/>
              <a:t>ringlet </a:t>
            </a:r>
            <a:r>
              <a:rPr lang="nb-NO" dirty="0" err="1" smtClean="0"/>
              <a:t>contracts</a:t>
            </a:r>
            <a:r>
              <a:rPr lang="nb-NO" dirty="0" smtClean="0"/>
              <a:t> </a:t>
            </a:r>
            <a:r>
              <a:rPr lang="nb-NO" dirty="0" err="1" smtClean="0"/>
              <a:t>radially</a:t>
            </a:r>
            <a:endParaRPr lang="nb-NO" dirty="0"/>
          </a:p>
          <a:p>
            <a:pPr marL="742950" lvl="1" indent="-285750">
              <a:buFont typeface="Arial"/>
              <a:buChar char="•"/>
            </a:pPr>
            <a:r>
              <a:rPr lang="nb-NO" dirty="0" smtClean="0"/>
              <a:t>due to </a:t>
            </a:r>
            <a:r>
              <a:rPr lang="nb-NO" i="1" dirty="0" err="1" smtClean="0"/>
              <a:t>angular</a:t>
            </a:r>
            <a:r>
              <a:rPr lang="nb-NO" i="1" dirty="0" smtClean="0"/>
              <a:t> </a:t>
            </a:r>
            <a:r>
              <a:rPr lang="nb-NO" i="1" dirty="0" err="1" smtClean="0"/>
              <a:t>momentum</a:t>
            </a:r>
            <a:r>
              <a:rPr lang="nb-NO" i="1" dirty="0" smtClean="0"/>
              <a:t> </a:t>
            </a:r>
            <a:r>
              <a:rPr lang="nb-NO" i="1" dirty="0" err="1" smtClean="0"/>
              <a:t>flux</a:t>
            </a:r>
            <a:r>
              <a:rPr lang="nb-NO" i="1" dirty="0" smtClean="0"/>
              <a:t> </a:t>
            </a:r>
            <a:r>
              <a:rPr lang="nb-NO" i="1" dirty="0" err="1" smtClean="0"/>
              <a:t>reversal</a:t>
            </a:r>
            <a:r>
              <a:rPr lang="nb-NO" i="1" dirty="0" smtClean="0"/>
              <a:t/>
            </a:r>
            <a:br>
              <a:rPr lang="nb-NO" i="1" dirty="0" smtClean="0"/>
            </a:br>
            <a:endParaRPr lang="nb-NO" i="1" dirty="0" smtClean="0"/>
          </a:p>
          <a:p>
            <a:pPr marL="285750" indent="-285750">
              <a:buFont typeface="Arial"/>
              <a:buChar char="•"/>
            </a:pPr>
            <a:r>
              <a:rPr lang="nb-NO" dirty="0" err="1"/>
              <a:t>w</a:t>
            </a:r>
            <a:r>
              <a:rPr lang="nb-NO" dirty="0" err="1" smtClean="0"/>
              <a:t>hich</a:t>
            </a:r>
            <a:r>
              <a:rPr lang="nb-NO" dirty="0" smtClean="0"/>
              <a:t> </a:t>
            </a:r>
            <a:r>
              <a:rPr lang="nb-NO" dirty="0" err="1" smtClean="0"/>
              <a:t>motivates</a:t>
            </a:r>
            <a:r>
              <a:rPr lang="nb-NO" dirty="0" smtClean="0"/>
              <a:t> </a:t>
            </a:r>
            <a:r>
              <a:rPr lang="nb-NO" dirty="0" err="1" smtClean="0"/>
              <a:t>these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>N-body </a:t>
            </a:r>
            <a:r>
              <a:rPr lang="nb-NO" dirty="0" err="1" smtClean="0"/>
              <a:t>simulations</a:t>
            </a:r>
            <a:endParaRPr lang="nb-NO" dirty="0" smtClean="0"/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147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ominal_streamline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21" y="2987959"/>
            <a:ext cx="6563079" cy="37313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8322" y="443566"/>
            <a:ext cx="6953083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 code: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used </a:t>
            </a:r>
            <a:r>
              <a:rPr lang="en-US" dirty="0" err="1" smtClean="0"/>
              <a:t>epi_int_lite</a:t>
            </a:r>
            <a:r>
              <a:rPr lang="en-US" dirty="0" smtClean="0"/>
              <a:t> (successor to </a:t>
            </a:r>
            <a:r>
              <a:rPr lang="en-US" dirty="0" err="1" smtClean="0"/>
              <a:t>epi_int</a:t>
            </a:r>
            <a:r>
              <a:rPr lang="en-US" dirty="0" smtClean="0"/>
              <a:t> of Hahn &amp; </a:t>
            </a:r>
            <a:r>
              <a:rPr lang="en-US" dirty="0" err="1" smtClean="0"/>
              <a:t>Spitales</a:t>
            </a:r>
            <a:r>
              <a:rPr lang="en-US" dirty="0" smtClean="0"/>
              <a:t> 1993) </a:t>
            </a:r>
            <a:br>
              <a:rPr lang="en-US" dirty="0" smtClean="0"/>
            </a:br>
            <a:r>
              <a:rPr lang="en-US" dirty="0" smtClean="0"/>
              <a:t>to simulate evolution of narrow eccentric viscous gravitating ringlets: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epi_int_lite</a:t>
            </a:r>
            <a:r>
              <a:rPr lang="en-US" dirty="0" smtClean="0"/>
              <a:t> is a </a:t>
            </a:r>
            <a:r>
              <a:rPr lang="en-US" dirty="0" err="1" smtClean="0"/>
              <a:t>symplectic</a:t>
            </a:r>
            <a:r>
              <a:rPr lang="en-US" dirty="0" smtClean="0"/>
              <a:t> streamline integrator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uses trace particles track ringlet streamlines,</a:t>
            </a:r>
            <a:br>
              <a:rPr lang="en-US" dirty="0" smtClean="0"/>
            </a:br>
            <a:r>
              <a:rPr lang="en-US" dirty="0" smtClean="0"/>
              <a:t>with particles responding to streamline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self-gravity A</a:t>
            </a:r>
            <a:r>
              <a:rPr lang="en-US" baseline="-25000" dirty="0" smtClean="0"/>
              <a:t>r</a:t>
            </a:r>
            <a:r>
              <a:rPr lang="en-US" dirty="0" smtClean="0"/>
              <a:t>≈2Gλ/</a:t>
            </a:r>
            <a:r>
              <a:rPr lang="en-US" dirty="0" err="1" smtClean="0"/>
              <a:t>Δr</a:t>
            </a:r>
            <a:endParaRPr lang="en-US" dirty="0"/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viscosity,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θ</a:t>
            </a:r>
            <a:r>
              <a:rPr lang="en-US" dirty="0" smtClean="0"/>
              <a:t>≈-(</a:t>
            </a:r>
            <a:r>
              <a:rPr lang="en-US" dirty="0" err="1" smtClean="0"/>
              <a:t>dFν</a:t>
            </a:r>
            <a:r>
              <a:rPr lang="en-US" dirty="0" smtClean="0"/>
              <a:t>/</a:t>
            </a:r>
            <a:r>
              <a:rPr lang="en-US" dirty="0" err="1" smtClean="0"/>
              <a:t>dr</a:t>
            </a:r>
            <a:r>
              <a:rPr lang="en-US" dirty="0" smtClean="0"/>
              <a:t>)/</a:t>
            </a:r>
            <a:r>
              <a:rPr lang="en-US" dirty="0" err="1" smtClean="0"/>
              <a:t>σr</a:t>
            </a:r>
            <a:r>
              <a:rPr lang="en-US" dirty="0" smtClean="0"/>
              <a:t>, due to particle-particle collisions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0200" y="3492500"/>
            <a:ext cx="294183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simulated ringlets have: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specified total mass </a:t>
            </a:r>
            <a:r>
              <a:rPr lang="en-AU" dirty="0" err="1" smtClean="0">
                <a:latin typeface="Arial" charset="0"/>
              </a:rPr>
              <a:t>m</a:t>
            </a:r>
            <a:r>
              <a:rPr lang="en-AU" baseline="-25000" dirty="0" err="1" smtClean="0">
                <a:latin typeface="Arial" charset="0"/>
              </a:rPr>
              <a:t>r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shear viscosity </a:t>
            </a:r>
            <a:r>
              <a:rPr lang="en-AU" dirty="0" err="1" smtClean="0">
                <a:latin typeface="Arial" charset="0"/>
              </a:rPr>
              <a:t>ν</a:t>
            </a:r>
            <a:r>
              <a:rPr lang="en-AU" baseline="-25000" dirty="0" err="1" smtClean="0">
                <a:latin typeface="Arial" charset="0"/>
              </a:rPr>
              <a:t>s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initial radial width </a:t>
            </a:r>
            <a:r>
              <a:rPr lang="en-US" dirty="0" err="1" smtClean="0"/>
              <a:t>Δa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initial eccentricity </a:t>
            </a:r>
            <a:r>
              <a:rPr lang="en-AU" dirty="0" smtClean="0">
                <a:latin typeface="Arial" charset="0"/>
              </a:rPr>
              <a:t>e</a:t>
            </a:r>
            <a:r>
              <a:rPr lang="en-AU" baseline="-25000" dirty="0" smtClean="0">
                <a:latin typeface="Arial" charset="0"/>
              </a:rPr>
              <a:t>0</a:t>
            </a:r>
            <a:r>
              <a:rPr lang="en-AU" dirty="0" smtClean="0">
                <a:latin typeface="Arial" charset="0"/>
              </a:rPr>
              <a:t>=0.01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orbit oblate Saturn-like</a:t>
            </a:r>
            <a:br>
              <a:rPr lang="en-US" dirty="0" smtClean="0"/>
            </a:br>
            <a:r>
              <a:rPr lang="en-US" dirty="0" smtClean="0"/>
              <a:t>planet with </a:t>
            </a:r>
            <a:r>
              <a:rPr lang="en-AU" dirty="0" smtClean="0">
                <a:latin typeface="Arial" charset="0"/>
              </a:rPr>
              <a:t>J</a:t>
            </a:r>
            <a:r>
              <a:rPr lang="en-AU" baseline="-25000" dirty="0" smtClean="0">
                <a:latin typeface="Arial" charset="0"/>
              </a:rPr>
              <a:t>2</a:t>
            </a:r>
            <a:r>
              <a:rPr lang="en-AU" dirty="0" smtClean="0">
                <a:latin typeface="Arial" charset="0"/>
              </a:rPr>
              <a:t>=0.01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669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4022" y="253066"/>
            <a:ext cx="69906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we find that, for a wide variety of initial conditions </a:t>
            </a:r>
            <a:r>
              <a:rPr lang="en-AU" sz="2000" dirty="0" smtClean="0">
                <a:latin typeface="+mj-lt"/>
              </a:rPr>
              <a:t>(</a:t>
            </a:r>
            <a:r>
              <a:rPr lang="en-AU" sz="2000" dirty="0" err="1" smtClean="0">
                <a:latin typeface="+mj-lt"/>
              </a:rPr>
              <a:t>eg</a:t>
            </a:r>
            <a:r>
              <a:rPr lang="en-AU" sz="2000" dirty="0" smtClean="0">
                <a:latin typeface="+mj-lt"/>
              </a:rPr>
              <a:t> </a:t>
            </a:r>
            <a:r>
              <a:rPr lang="en-AU" sz="2000" dirty="0" err="1" smtClean="0">
                <a:latin typeface="+mj-lt"/>
              </a:rPr>
              <a:t>m</a:t>
            </a:r>
            <a:r>
              <a:rPr lang="en-AU" sz="2000" baseline="-25000" dirty="0" err="1" smtClean="0">
                <a:latin typeface="+mj-lt"/>
              </a:rPr>
              <a:t>r</a:t>
            </a:r>
            <a:r>
              <a:rPr lang="en-AU" sz="2000" dirty="0" smtClean="0">
                <a:latin typeface="+mj-lt"/>
              </a:rPr>
              <a:t>, </a:t>
            </a:r>
            <a:r>
              <a:rPr lang="en-AU" sz="2000" dirty="0" err="1" smtClean="0">
                <a:latin typeface="+mj-lt"/>
              </a:rPr>
              <a:t>Δa</a:t>
            </a:r>
            <a:r>
              <a:rPr lang="en-AU" sz="2000" dirty="0" smtClean="0">
                <a:latin typeface="+mj-lt"/>
              </a:rPr>
              <a:t>, </a:t>
            </a:r>
            <a:r>
              <a:rPr lang="en-AU" sz="2000" dirty="0" err="1" smtClean="0">
                <a:latin typeface="+mj-lt"/>
              </a:rPr>
              <a:t>ν</a:t>
            </a:r>
            <a:r>
              <a:rPr lang="en-AU" sz="2000" baseline="-25000" dirty="0" err="1" smtClean="0">
                <a:latin typeface="+mj-lt"/>
              </a:rPr>
              <a:t>s</a:t>
            </a:r>
            <a:r>
              <a:rPr lang="en-AU" sz="2000" dirty="0" smtClean="0">
                <a:latin typeface="+mj-lt"/>
              </a:rPr>
              <a:t>)</a:t>
            </a:r>
            <a:r>
              <a:rPr lang="en-US" sz="2000" dirty="0" smtClean="0">
                <a:latin typeface="+mj-lt"/>
              </a:rPr>
              <a:t>: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ringlet self gravity causes its eccentricity-gradient to grow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while viscosity promotes ringlet’s </a:t>
            </a:r>
            <a:r>
              <a:rPr lang="en-US" sz="2000" dirty="0" err="1" smtClean="0"/>
              <a:t>periapse</a:t>
            </a:r>
            <a:r>
              <a:rPr lang="en-US" sz="2000" dirty="0" smtClean="0"/>
              <a:t>-twist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u</a:t>
            </a:r>
            <a:r>
              <a:rPr lang="en-US" sz="2000" dirty="0" smtClean="0"/>
              <a:t>ntil </a:t>
            </a:r>
            <a:r>
              <a:rPr lang="en-AU" sz="2000" dirty="0" smtClean="0">
                <a:latin typeface="Arial" charset="0"/>
              </a:rPr>
              <a:t>q</a:t>
            </a:r>
            <a:r>
              <a:rPr lang="en-AU" sz="20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AU" sz="2000" dirty="0" smtClean="0">
                <a:latin typeface="Arial" charset="0"/>
              </a:rPr>
              <a:t>0.87 (</a:t>
            </a:r>
            <a:r>
              <a:rPr lang="en-AU" sz="2000" dirty="0" err="1" smtClean="0">
                <a:latin typeface="Arial" charset="0"/>
              </a:rPr>
              <a:t>ish</a:t>
            </a:r>
            <a:r>
              <a:rPr lang="en-AU" sz="2000" dirty="0" smtClean="0">
                <a:latin typeface="Arial" charset="0"/>
              </a:rPr>
              <a:t>) </a:t>
            </a: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at which point viscous spreading ceases</a:t>
            </a:r>
            <a:br>
              <a:rPr lang="en-US" sz="2000" dirty="0" smtClean="0"/>
            </a:br>
            <a:r>
              <a:rPr lang="en-US" sz="2000" dirty="0" smtClean="0"/>
              <a:t>and the ringlet is self-confining!</a:t>
            </a:r>
          </a:p>
        </p:txBody>
      </p:sp>
      <p:pic>
        <p:nvPicPr>
          <p:cNvPr id="7" name="Picture 1" descr="da_nomina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2975" y="17526000"/>
            <a:ext cx="10080625" cy="626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" descr="da_nomina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5375" y="17678400"/>
            <a:ext cx="10080625" cy="626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" descr="da_nomina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7775" y="17830800"/>
            <a:ext cx="10080625" cy="626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da_nomina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466" y="2578101"/>
            <a:ext cx="6539533" cy="4064000"/>
          </a:xfrm>
          <a:prstGeom prst="rect">
            <a:avLst/>
          </a:prstGeom>
        </p:spPr>
      </p:pic>
      <p:pic>
        <p:nvPicPr>
          <p:cNvPr id="10" name="Picture 1" descr="da_nomina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0175" y="17983200"/>
            <a:ext cx="10080625" cy="626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7000" y="2298700"/>
            <a:ext cx="376256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following plots shows evolution of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+mj-lt"/>
              </a:rPr>
              <a:t>m</a:t>
            </a:r>
            <a:r>
              <a:rPr lang="en-US" sz="2000" dirty="0" smtClean="0">
                <a:latin typeface="+mj-lt"/>
              </a:rPr>
              <a:t>ass </a:t>
            </a:r>
            <a:r>
              <a:rPr lang="en-AU" sz="2000" dirty="0" err="1" smtClean="0">
                <a:latin typeface="+mj-lt"/>
              </a:rPr>
              <a:t>m</a:t>
            </a:r>
            <a:r>
              <a:rPr lang="en-AU" sz="2000" baseline="-25000" dirty="0" err="1" smtClean="0">
                <a:latin typeface="+mj-lt"/>
              </a:rPr>
              <a:t>r</a:t>
            </a:r>
            <a:r>
              <a:rPr lang="en-AU" sz="2000" dirty="0" smtClean="0">
                <a:latin typeface="+mj-lt"/>
              </a:rPr>
              <a:t>=</a:t>
            </a:r>
            <a:r>
              <a:rPr lang="en-US" sz="2000" dirty="0" smtClean="0">
                <a:latin typeface="+mj-lt"/>
              </a:rPr>
              <a:t>25 km-wide </a:t>
            </a:r>
            <a:br>
              <a:rPr lang="en-US" sz="2000" dirty="0" smtClean="0">
                <a:latin typeface="+mj-lt"/>
              </a:rPr>
            </a:br>
            <a:r>
              <a:rPr lang="en-US" sz="2000" dirty="0" smtClean="0">
                <a:latin typeface="+mj-lt"/>
              </a:rPr>
              <a:t>ice sphere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>
                <a:latin typeface="+mj-lt"/>
              </a:rPr>
              <a:t>initial radial width </a:t>
            </a:r>
            <a:r>
              <a:rPr lang="en-AU" sz="2000" dirty="0" smtClean="0">
                <a:latin typeface="+mj-lt"/>
              </a:rPr>
              <a:t>Δa</a:t>
            </a:r>
            <a:r>
              <a:rPr lang="en-AU" sz="2000" baseline="-25000" dirty="0" smtClean="0">
                <a:latin typeface="+mj-lt"/>
              </a:rPr>
              <a:t>0</a:t>
            </a:r>
            <a:r>
              <a:rPr lang="en-US" sz="2000" dirty="0" smtClean="0">
                <a:latin typeface="+mj-lt"/>
              </a:rPr>
              <a:t>=10 km</a:t>
            </a:r>
          </a:p>
          <a:p>
            <a:pPr marL="285750" lvl="1" indent="-285750">
              <a:buFont typeface="Arial"/>
              <a:buChar char="•"/>
            </a:pPr>
            <a:r>
              <a:rPr lang="en-US" sz="2000" dirty="0" smtClean="0">
                <a:latin typeface="+mj-lt"/>
              </a:rPr>
              <a:t>shear viscosity </a:t>
            </a:r>
            <a:br>
              <a:rPr lang="en-US" sz="2000" dirty="0" smtClean="0">
                <a:latin typeface="+mj-lt"/>
              </a:rPr>
            </a:br>
            <a:r>
              <a:rPr lang="en-AU" sz="2000" dirty="0" err="1" smtClean="0">
                <a:latin typeface="+mj-lt"/>
              </a:rPr>
              <a:t>ν</a:t>
            </a:r>
            <a:r>
              <a:rPr lang="en-AU" sz="2000" baseline="-25000" dirty="0" err="1" smtClean="0">
                <a:latin typeface="+mj-lt"/>
              </a:rPr>
              <a:t>s</a:t>
            </a:r>
            <a:r>
              <a:rPr lang="en-AU" sz="2000" dirty="0" smtClean="0">
                <a:latin typeface="+mj-lt"/>
              </a:rPr>
              <a:t>=2000 cm</a:t>
            </a:r>
            <a:r>
              <a:rPr lang="en-AU" sz="2000" baseline="30000" dirty="0" smtClean="0">
                <a:latin typeface="+mj-lt"/>
              </a:rPr>
              <a:t>2</a:t>
            </a:r>
            <a:r>
              <a:rPr lang="en-AU" sz="2000" dirty="0" smtClean="0">
                <a:latin typeface="+mj-lt"/>
              </a:rPr>
              <a:t>/sec</a:t>
            </a:r>
          </a:p>
          <a:p>
            <a:endParaRPr lang="en-US" sz="2000" dirty="0" smtClean="0">
              <a:latin typeface="+mj-lt"/>
            </a:endParaRPr>
          </a:p>
          <a:p>
            <a:pPr marL="285750" indent="-285750">
              <a:buFont typeface="Arial"/>
              <a:buChar char="•"/>
            </a:pPr>
            <a:endParaRPr lang="en-US" sz="2000" dirty="0" smtClean="0">
              <a:latin typeface="+mj-lt"/>
            </a:endParaRPr>
          </a:p>
          <a:p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59451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e_prime_nomina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101" y="3180041"/>
            <a:ext cx="5729905" cy="35350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08" y="100398"/>
            <a:ext cx="5522652" cy="32539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900" y="5195877"/>
            <a:ext cx="34547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causes the ringlet’s nonlinearity </a:t>
            </a:r>
            <a:br>
              <a:rPr lang="en-US" dirty="0" smtClean="0"/>
            </a:br>
            <a:r>
              <a:rPr lang="en-US" dirty="0" smtClean="0"/>
              <a:t>parameter to grow until q≈0.87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ringlet is then self-confining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2333" y="727774"/>
            <a:ext cx="35816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s</a:t>
            </a:r>
            <a:r>
              <a:rPr lang="en-US" dirty="0" smtClean="0"/>
              <a:t>elf-gravity causes ringlet’s </a:t>
            </a:r>
            <a:br>
              <a:rPr lang="en-US" dirty="0" smtClean="0"/>
            </a:br>
            <a:r>
              <a:rPr lang="en-US" dirty="0" smtClean="0"/>
              <a:t>outer streamline’s eccentricity to </a:t>
            </a:r>
            <a:br>
              <a:rPr lang="en-US" dirty="0" smtClean="0"/>
            </a:br>
            <a:r>
              <a:rPr lang="en-US" dirty="0" smtClean="0"/>
              <a:t>grow at the expense of</a:t>
            </a:r>
            <a:br>
              <a:rPr lang="en-US" dirty="0" smtClean="0"/>
            </a:br>
            <a:r>
              <a:rPr lang="en-US" dirty="0" smtClean="0"/>
              <a:t>inner streamline</a:t>
            </a:r>
          </a:p>
        </p:txBody>
      </p:sp>
    </p:spTree>
    <p:extLst>
      <p:ext uri="{BB962C8B-B14F-4D97-AF65-F5344CB8AC3E}">
        <p14:creationId xmlns:p14="http://schemas.microsoft.com/office/powerpoint/2010/main" val="4028701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urve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213" y="24906"/>
            <a:ext cx="6375088" cy="63987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6188" y="3573734"/>
            <a:ext cx="34739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AU" sz="2000" dirty="0" smtClean="0">
                <a:latin typeface="+mj-lt"/>
              </a:rPr>
              <a:t>Simulations shows that </a:t>
            </a:r>
            <a:br>
              <a:rPr lang="en-AU" sz="2000" dirty="0" smtClean="0">
                <a:latin typeface="+mj-lt"/>
              </a:rPr>
            </a:br>
            <a:r>
              <a:rPr lang="en-AU" sz="2000" dirty="0" smtClean="0">
                <a:latin typeface="+mj-lt"/>
              </a:rPr>
              <a:t>self-confinement is possible </a:t>
            </a:r>
            <a:br>
              <a:rPr lang="en-AU" sz="2000" dirty="0" smtClean="0">
                <a:latin typeface="+mj-lt"/>
              </a:rPr>
            </a:br>
            <a:r>
              <a:rPr lang="en-AU" sz="2000" dirty="0" smtClean="0">
                <a:latin typeface="+mj-lt"/>
              </a:rPr>
              <a:t>for a wide variety of initial </a:t>
            </a:r>
            <a:br>
              <a:rPr lang="en-AU" sz="2000" dirty="0" smtClean="0">
                <a:latin typeface="+mj-lt"/>
              </a:rPr>
            </a:br>
            <a:r>
              <a:rPr lang="en-AU" sz="2000" dirty="0" err="1" smtClean="0">
                <a:latin typeface="+mj-lt"/>
              </a:rPr>
              <a:t>m</a:t>
            </a:r>
            <a:r>
              <a:rPr lang="en-AU" sz="2000" baseline="-25000" dirty="0" err="1" smtClean="0">
                <a:latin typeface="+mj-lt"/>
              </a:rPr>
              <a:t>r</a:t>
            </a:r>
            <a:r>
              <a:rPr lang="en-AU" sz="2000" dirty="0" smtClean="0">
                <a:latin typeface="+mj-lt"/>
              </a:rPr>
              <a:t>, </a:t>
            </a:r>
            <a:r>
              <a:rPr lang="en-AU" sz="2000" dirty="0" err="1" smtClean="0">
                <a:latin typeface="+mj-lt"/>
              </a:rPr>
              <a:t>Δa</a:t>
            </a:r>
            <a:r>
              <a:rPr lang="en-AU" sz="2000" dirty="0" smtClean="0">
                <a:latin typeface="+mj-lt"/>
              </a:rPr>
              <a:t>, </a:t>
            </a:r>
            <a:r>
              <a:rPr lang="en-AU" sz="2000" dirty="0" err="1" smtClean="0">
                <a:latin typeface="+mj-lt"/>
              </a:rPr>
              <a:t>ν</a:t>
            </a:r>
            <a:r>
              <a:rPr lang="en-AU" sz="2000" baseline="-25000" dirty="0" err="1" smtClean="0">
                <a:latin typeface="+mj-lt"/>
              </a:rPr>
              <a:t>s</a:t>
            </a:r>
            <a:r>
              <a:rPr lang="en-AU" sz="2000" baseline="-25000" dirty="0" smtClean="0">
                <a:latin typeface="+mj-lt"/>
              </a:rPr>
              <a:t> </a:t>
            </a:r>
            <a:r>
              <a:rPr lang="en-AU" sz="2000" dirty="0" smtClean="0">
                <a:latin typeface="+mj-lt"/>
              </a:rPr>
              <a:t>conditions</a:t>
            </a:r>
          </a:p>
          <a:p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42669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_prime_selecte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745" y="3293245"/>
            <a:ext cx="5499738" cy="33352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8838" y="161879"/>
            <a:ext cx="8417149" cy="7078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Main Findings:</a:t>
            </a:r>
            <a:br>
              <a:rPr lang="en-US" sz="2000" b="1" dirty="0" smtClean="0"/>
            </a:br>
            <a:endParaRPr lang="en-US" sz="2000" b="1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narrow eccentric ringlets can be self-confining, </a:t>
            </a:r>
            <a:r>
              <a:rPr lang="en-US" i="1" dirty="0" smtClean="0"/>
              <a:t>shepherd satellites are not required!</a:t>
            </a:r>
            <a:br>
              <a:rPr lang="en-US" i="1" dirty="0" smtClean="0"/>
            </a:br>
            <a:endParaRPr lang="en-US" i="1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in order for a viscous gravitating ringlet to evolve into q=0.87 self-confining state:</a:t>
            </a:r>
            <a:br>
              <a:rPr lang="en-US" dirty="0" smtClean="0"/>
            </a:b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the initial ringlet must have a non-zero eccentricity in order for </a:t>
            </a:r>
            <a:br>
              <a:rPr lang="en-US" dirty="0" smtClean="0"/>
            </a:br>
            <a:r>
              <a:rPr lang="en-US" dirty="0" smtClean="0"/>
              <a:t>self-gravity to pump up ringlet’s eccentricity-gradient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err="1" smtClean="0"/>
              <a:t>ie</a:t>
            </a:r>
            <a:r>
              <a:rPr lang="en-US" dirty="0" smtClean="0"/>
              <a:t> circular ringlets stay circular, and spread forever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ringlet viscosity also damps its eccentricity (see slide 5)</a:t>
            </a:r>
            <a:br>
              <a:rPr lang="en-US" dirty="0" smtClean="0"/>
            </a:b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which implies:</a:t>
            </a:r>
            <a:br>
              <a:rPr lang="en-US" dirty="0" smtClean="0"/>
            </a:br>
            <a:endParaRPr lang="en-US" dirty="0" smtClean="0"/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narrow eccentric </a:t>
            </a:r>
            <a:br>
              <a:rPr lang="en-US" dirty="0" smtClean="0"/>
            </a:br>
            <a:r>
              <a:rPr lang="en-US" dirty="0" smtClean="0"/>
              <a:t>ringlets are young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OR</a:t>
            </a:r>
            <a:br>
              <a:rPr lang="en-US" dirty="0" smtClean="0"/>
            </a:br>
            <a:endParaRPr lang="en-US" dirty="0" smtClean="0"/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or their eccentricities </a:t>
            </a:r>
            <a:br>
              <a:rPr lang="en-US" dirty="0" smtClean="0"/>
            </a:br>
            <a:r>
              <a:rPr lang="en-US" dirty="0" smtClean="0"/>
              <a:t>are sustained by an </a:t>
            </a:r>
            <a:br>
              <a:rPr lang="en-US" dirty="0" smtClean="0"/>
            </a:br>
            <a:r>
              <a:rPr lang="en-US" dirty="0" smtClean="0"/>
              <a:t>unknown resonance</a:t>
            </a:r>
            <a:br>
              <a:rPr lang="en-US" dirty="0" smtClean="0"/>
            </a:br>
            <a:endParaRPr lang="en-US" dirty="0" smtClean="0"/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tbc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80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212</Words>
  <Application>Microsoft Macintosh PowerPoint</Application>
  <PresentationFormat>On-screen Show (4:3)</PresentationFormat>
  <Paragraphs>56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</dc:creator>
  <cp:lastModifiedBy>Joseph</cp:lastModifiedBy>
  <cp:revision>14</cp:revision>
  <dcterms:created xsi:type="dcterms:W3CDTF">2023-10-18T02:43:59Z</dcterms:created>
  <dcterms:modified xsi:type="dcterms:W3CDTF">2023-10-18T04:01:45Z</dcterms:modified>
</cp:coreProperties>
</file>