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2B9BDAC6-0485-47FF-AF3A-73F10E8C8003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AI Product Model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Sustainable AI-based product delivery requires an integrated and user-centred </a:t>
            </a:r>
            <a:r>
              <a:rPr b="0" lang="en-GB" sz="3200" spc="-1" strike="noStrike">
                <a:latin typeface="Arial"/>
              </a:rPr>
              <a:t>development team with a broad range of skills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MLOps should be understood as a cultural shift not just an improved toolset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Specialized AI/ML/DS teams that work on products should be integrated with the </a:t>
            </a:r>
            <a:r>
              <a:rPr b="0" lang="en-GB" sz="3200" spc="-1" strike="noStrike">
                <a:latin typeface="Arial"/>
              </a:rPr>
              <a:t>associated engineering teams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Specialized AI/ML/DS teams have a continuing role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Fundamental research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Very early stage prototyping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Formulating and disseminating guidance on best practice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AI Product Development</a:t>
            </a:r>
            <a:endParaRPr b="0" lang="en-GB" sz="4400" spc="-1" strike="noStrike">
              <a:latin typeface="Arial"/>
            </a:endParaRPr>
          </a:p>
        </p:txBody>
      </p:sp>
      <p:graphicFrame>
        <p:nvGraphicFramePr>
          <p:cNvPr id="44" name=""/>
          <p:cNvGraphicFramePr/>
          <p:nvPr/>
        </p:nvGraphicFramePr>
        <p:xfrm>
          <a:off x="293760" y="1111680"/>
          <a:ext cx="9606240" cy="4772520"/>
        </p:xfrm>
        <a:graphic>
          <a:graphicData uri="http://schemas.openxmlformats.org/drawingml/2006/table">
            <a:tbl>
              <a:tblPr/>
              <a:tblGrid>
                <a:gridCol w="3063600"/>
                <a:gridCol w="3291480"/>
                <a:gridCol w="3251160"/>
              </a:tblGrid>
              <a:tr h="319680">
                <a:tc>
                  <a:txBody>
                    <a:bodyPr lIns="72000" rIns="72000" tIns="72000" bIns="72000" anchor="t">
                      <a:noAutofit/>
                    </a:bodyPr>
                    <a:p>
                      <a:r>
                        <a:rPr b="0" lang="en-GB" sz="1200" spc="-1" strike="noStrike">
                          <a:latin typeface="Arial"/>
                        </a:rPr>
                        <a:t>Common mistakes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t" marL="72000" marR="72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72000" rIns="72000" tIns="72000" bIns="72000" anchor="t">
                      <a:noAutofit/>
                    </a:bodyPr>
                    <a:p>
                      <a:r>
                        <a:rPr b="0" lang="en-GB" sz="1200" spc="-1" strike="noStrike">
                          <a:latin typeface="Arial"/>
                        </a:rPr>
                        <a:t>Typical consequences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t" marL="72000" marR="72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72000" rIns="72000" tIns="72000" bIns="72000" anchor="t">
                      <a:noAutofit/>
                    </a:bodyPr>
                    <a:p>
                      <a:r>
                        <a:rPr b="0" lang="en-GB" sz="1200" spc="-1" strike="noStrike">
                          <a:latin typeface="Arial"/>
                        </a:rPr>
                        <a:t>Remedy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t" marL="72000" marR="72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47440">
                <a:tc>
                  <a:txBody>
                    <a:bodyPr lIns="72000" rIns="72000" tIns="72000" bIns="72000" anchor="t">
                      <a:noAutofit/>
                    </a:bodyPr>
                    <a:p>
                      <a:r>
                        <a:rPr b="0" lang="en-GB" sz="1200" spc="-1" strike="noStrike">
                          <a:latin typeface="Arial"/>
                        </a:rPr>
                        <a:t>Models viewed as binary artifacts handed over between </a:t>
                      </a:r>
                      <a:r>
                        <a:rPr b="0" lang="en-GB" sz="1200" spc="-1" strike="noStrike">
                          <a:latin typeface="Arial"/>
                        </a:rPr>
                        <a:t>teams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t" marL="72000" marR="72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72000" rIns="72000" tIns="72000" bIns="72000" anchor="t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GB" sz="1200" spc="-1" strike="noStrike">
                          <a:latin typeface="Arial"/>
                          <a:ea typeface="Noto Sans CJK SC"/>
                        </a:rPr>
                        <a:t>Processing steps get forgotten or ignored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GB" sz="1200" spc="-1" strike="noStrike">
                          <a:latin typeface="Arial"/>
                        </a:rPr>
                        <a:t>Chilling effect on product enhancements that would </a:t>
                      </a:r>
                      <a:r>
                        <a:rPr b="0" lang="en-GB" sz="1200" spc="-1" strike="noStrike">
                          <a:latin typeface="Arial"/>
                        </a:rPr>
                        <a:t>involve changing model contract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GB" sz="1200" spc="-1" strike="noStrike">
                          <a:latin typeface="Arial"/>
                        </a:rPr>
                        <a:t>Models are not reproducible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t" marL="72000" marR="72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72000" rIns="72000" tIns="72000" bIns="72000" anchor="t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GB" sz="1200" spc="-1" strike="noStrike">
                          <a:latin typeface="Arial"/>
                        </a:rPr>
                        <a:t>Think of models as source code first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GB" sz="1200" spc="-1" strike="noStrike">
                          <a:latin typeface="Arial"/>
                        </a:rPr>
                        <a:t>Require documentation and reproduciblity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t" marL="72000" marR="72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1120">
                <a:tc>
                  <a:txBody>
                    <a:bodyPr lIns="72000" rIns="72000" tIns="72000" bIns="72000" anchor="t">
                      <a:noAutofit/>
                    </a:bodyPr>
                    <a:p>
                      <a:r>
                        <a:rPr b="0" lang="en-GB" sz="1200" spc="-1" strike="noStrike">
                          <a:latin typeface="Arial"/>
                        </a:rPr>
                        <a:t>One-way process to move from notebooks to production </a:t>
                      </a:r>
                      <a:r>
                        <a:rPr b="0" lang="en-GB" sz="1200" spc="-1" strike="noStrike">
                          <a:latin typeface="Arial"/>
                        </a:rPr>
                        <a:t>code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t" marL="72000" marR="72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72000" rIns="72000" tIns="72000" bIns="72000" anchor="t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GB" sz="1200" spc="-1" strike="noStrike">
                          <a:latin typeface="Arial"/>
                        </a:rPr>
                        <a:t>Duplication of effort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GB" sz="1200" spc="-1" strike="noStrike">
                          <a:latin typeface="Arial"/>
                        </a:rPr>
                        <a:t>Increased risk of bugs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GB" sz="1200" spc="-1" strike="noStrike">
                          <a:latin typeface="Arial"/>
                        </a:rPr>
                        <a:t>Lack of tests for experimental code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GB" sz="1200" spc="-1" strike="noStrike">
                          <a:latin typeface="Arial"/>
                        </a:rPr>
                        <a:t>Lack of model validation as part of SDLC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GB" sz="1200" spc="-1" strike="noStrike">
                          <a:latin typeface="Arial"/>
                        </a:rPr>
                        <a:t>Models improve slowly or not at all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t" marL="72000" marR="72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72000" rIns="72000" tIns="72000" bIns="72000" anchor="t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GB" sz="1200" spc="-1" strike="noStrike">
                          <a:latin typeface="Arial"/>
                        </a:rPr>
                        <a:t>Factor code out of notebooks early and often</a:t>
                      </a:r>
                      <a:endParaRPr b="0" lang="en-GB" sz="1200" spc="-1" strike="noStrike">
                        <a:latin typeface="Times New Roman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GB" sz="1200" spc="-1" strike="noStrike">
                          <a:latin typeface="Arial"/>
                        </a:rPr>
                        <a:t>Improve tooling to facilitate this</a:t>
                      </a:r>
                      <a:endParaRPr b="0" lang="en-GB" sz="1200" spc="-1" strike="noStrike">
                        <a:latin typeface="Times New Roman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GB" sz="1200" spc="-1" strike="noStrike">
                          <a:latin typeface="Arial"/>
                        </a:rPr>
                        <a:t>Factor production code for ongoing experimentation e.g. prefer small, pure, composabel functions, declarative over procedural configuration</a:t>
                      </a:r>
                      <a:endParaRPr b="0" lang="en-GB" sz="1200" spc="-1" strike="noStrike">
                        <a:latin typeface="Times New Roman"/>
                      </a:endParaRPr>
                    </a:p>
                  </a:txBody>
                  <a:tcPr anchor="t" marL="72000" marR="72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8880">
                <a:tc>
                  <a:txBody>
                    <a:bodyPr lIns="72000" rIns="72000" tIns="72000" bIns="72000" anchor="t">
                      <a:noAutofit/>
                    </a:bodyPr>
                    <a:p>
                      <a:r>
                        <a:rPr b="0" lang="en-GB" sz="1200" spc="-1" strike="noStrike">
                          <a:latin typeface="Arial"/>
                        </a:rPr>
                        <a:t>Emphasis on differences between data science and software engineering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t" marL="72000" marR="72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72000" rIns="72000" tIns="72000" bIns="72000" anchor="t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GB" sz="1200" spc="-1" strike="noStrike">
                          <a:latin typeface="Arial"/>
                        </a:rPr>
                        <a:t>Lack of collective responsibility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GB" sz="1200" spc="-1" strike="noStrike">
                          <a:latin typeface="Arial"/>
                        </a:rPr>
                        <a:t>Lack of cross-pollination in terms of knowledge, skills and best practices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t" marL="72000" marR="72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72000" rIns="72000" tIns="72000" bIns="72000" anchor="t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GB" sz="1200" spc="-1" strike="noStrike">
                          <a:latin typeface="Arial"/>
                        </a:rPr>
                        <a:t>Emphasize commonalities and common values (security, performance, testability, reproducibility)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t" marL="72000" marR="72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222560">
                <a:tc>
                  <a:txBody>
                    <a:bodyPr lIns="72000" rIns="72000" tIns="72000" bIns="72000" anchor="t">
                      <a:noAutofit/>
                    </a:bodyPr>
                    <a:p>
                      <a:r>
                        <a:rPr b="0" lang="en-GB" sz="1200" spc="-1" strike="noStrike">
                          <a:latin typeface="Arial"/>
                        </a:rPr>
                        <a:t>Organizational division between data science and engineering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t" marL="72000" marR="72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72000" rIns="72000" tIns="72000" bIns="7200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GB" sz="1200" spc="-1" strike="noStrike">
                          <a:latin typeface="Arial"/>
                          <a:ea typeface="Noto Sans CJK SC"/>
                        </a:rPr>
                        <a:t>Poorly aligned incentives exacerbate the above problems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GB" sz="1200" spc="-1" strike="noStrike">
                          <a:latin typeface="Arial"/>
                        </a:rPr>
                        <a:t>Many meetings and processes required to manage planning and hand-offs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GB" sz="1200" spc="-1" strike="noStrike">
                          <a:latin typeface="Arial"/>
                        </a:rPr>
                        <a:t>Products improve slowly or not at all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t" marL="72000" marR="72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72000" rIns="72000" tIns="72000" bIns="72000" anchor="t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GB" sz="1200" spc="-1" strike="noStrike">
                          <a:latin typeface="Arial"/>
                        </a:rPr>
                        <a:t>Integrate AI product delivery teams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t" marL="72000" marR="72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2022-04-16T20:27:58Z</dcterms:created>
  <dc:creator/>
  <dc:description/>
  <dc:language>en-GB</dc:language>
  <cp:lastModifiedBy/>
  <dcterms:modified xsi:type="dcterms:W3CDTF">2022-04-17T12:15:53Z</dcterms:modified>
  <cp:revision>9</cp:revision>
  <dc:subject/>
  <dc:title/>
</cp:coreProperties>
</file>