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5" r:id="rId9"/>
    <p:sldId id="263" r:id="rId10"/>
    <p:sldId id="266" r:id="rId11"/>
    <p:sldId id="264" r:id="rId12"/>
    <p:sldId id="268" r:id="rId1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68A892F-C35D-4686-8BAB-6D3894B885A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2C2585B-9DBC-487F-A823-56619297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Just the FACT(OR)s, Ma’am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i="1" cap="all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An analysis of </a:t>
            </a:r>
            <a:r>
              <a:rPr lang="en-US" b="1" i="1" cap="all" smtClean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some factors </a:t>
            </a:r>
            <a:r>
              <a:rPr lang="en-US" b="1" i="1" cap="all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which determine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i="1" cap="all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post-graduation salary</a:t>
            </a:r>
          </a:p>
        </p:txBody>
      </p:sp>
    </p:spTree>
    <p:extLst>
      <p:ext uri="{BB962C8B-B14F-4D97-AF65-F5344CB8AC3E}">
        <p14:creationId xmlns:p14="http://schemas.microsoft.com/office/powerpoint/2010/main" val="410088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data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And we continue by reviewing how salary depends on programs offered (cont.).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62569"/>
              </p:ext>
            </p:extLst>
          </p:nvPr>
        </p:nvGraphicFramePr>
        <p:xfrm>
          <a:off x="1706136" y="3674268"/>
          <a:ext cx="8419170" cy="880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698"/>
                <a:gridCol w="2720898"/>
                <a:gridCol w="2185639"/>
                <a:gridCol w="124893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Sample set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Difference in means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Margin of error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p-value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Engineering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5436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419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Computer Science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3777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487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Machine learning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 chose a linear regression model because it allows us to show a relation between a  dependent variable (label) and one or more independent variables (features).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Used OLS to fit the data. The fit produced an R-squared = 0.179.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3058"/>
              </p:ext>
            </p:extLst>
          </p:nvPr>
        </p:nvGraphicFramePr>
        <p:xfrm>
          <a:off x="2241396" y="3590692"/>
          <a:ext cx="7014118" cy="2360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8426"/>
                <a:gridCol w="1122092"/>
                <a:gridCol w="1499387"/>
                <a:gridCol w="1544213"/>
              </a:tblGrid>
              <a:tr h="32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115" algn="r"/>
                        </a:tabLs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Feature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Coefficient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Coefficient type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p-value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Tuition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0.079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Multiplier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Mean ACT Score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216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Multiplier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0.011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Mean SAT Score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39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Multiplier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Private  Institution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9633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Public Institution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8591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&lt;  0.01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Region – New England 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-1184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&lt;  0.01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Region – Mid Eastern 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830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0.015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Region – Southwest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-1333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&lt;  0.01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Engineering program offered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5018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&lt;  0.01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85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Computer Science program offered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3025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2801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</a:rPr>
                        <a:t>Addend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</a:rPr>
                        <a:t>&lt;  0.01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Selected a dataset and explored it.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Used ordinary least squares to model the relationship between the salary (label) and the tuition, etc. (features).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Based on </a:t>
            </a:r>
            <a:r>
              <a:rPr lang="en-US" dirty="0">
                <a:solidFill>
                  <a:srgbClr val="002060"/>
                </a:solidFill>
              </a:rPr>
              <a:t>the model, we recommended that </a:t>
            </a:r>
            <a:r>
              <a:rPr lang="en-US" dirty="0" smtClean="0">
                <a:solidFill>
                  <a:srgbClr val="002060"/>
                </a:solidFill>
              </a:rPr>
              <a:t>a student </a:t>
            </a:r>
            <a:r>
              <a:rPr lang="en-US" dirty="0">
                <a:solidFill>
                  <a:srgbClr val="002060"/>
                </a:solidFill>
              </a:rPr>
              <a:t>attend a private school in the Mid-Atlantic region which offers both an engineering degree and a computer science degree. This would offer the best opportunity, above and beyond solid placement test scores, to attain a robust salary.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This model is limited.  What about other factors (i.e. family </a:t>
            </a:r>
            <a:r>
              <a:rPr lang="en-US" dirty="0">
                <a:solidFill>
                  <a:srgbClr val="002060"/>
                </a:solidFill>
              </a:rPr>
              <a:t>of origin, gender, ethnicity, or even </a:t>
            </a:r>
            <a:r>
              <a:rPr lang="en-US" dirty="0" smtClean="0">
                <a:solidFill>
                  <a:srgbClr val="002060"/>
                </a:solidFill>
              </a:rPr>
              <a:t>height)?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work requires more </a:t>
            </a:r>
            <a:r>
              <a:rPr lang="en-US" dirty="0" smtClean="0">
                <a:solidFill>
                  <a:srgbClr val="002060"/>
                </a:solidFill>
              </a:rPr>
              <a:t>data and more analysis. </a:t>
            </a:r>
            <a:r>
              <a:rPr lang="en-US" dirty="0">
                <a:solidFill>
                  <a:srgbClr val="002060"/>
                </a:solidFill>
              </a:rPr>
              <a:t>For example,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complete set of placement scores</a:t>
            </a:r>
            <a:r>
              <a:rPr lang="en-US" dirty="0" smtClean="0">
                <a:solidFill>
                  <a:srgbClr val="002060"/>
                </a:solidFill>
              </a:rPr>
              <a:t>, more detailed salary </a:t>
            </a:r>
            <a:r>
              <a:rPr lang="en-US" dirty="0">
                <a:solidFill>
                  <a:srgbClr val="002060"/>
                </a:solidFill>
              </a:rPr>
              <a:t>and tuition </a:t>
            </a:r>
            <a:r>
              <a:rPr lang="en-US" dirty="0" smtClean="0">
                <a:solidFill>
                  <a:srgbClr val="002060"/>
                </a:solidFill>
              </a:rPr>
              <a:t>data, and perhaps even information at the program level would be </a:t>
            </a:r>
            <a:r>
              <a:rPr lang="en-US" dirty="0">
                <a:solidFill>
                  <a:srgbClr val="002060"/>
                </a:solidFill>
              </a:rPr>
              <a:t>quite beneficial. Also, examining how the data behaves for </a:t>
            </a:r>
            <a:r>
              <a:rPr lang="en-US" dirty="0" smtClean="0">
                <a:solidFill>
                  <a:srgbClr val="002060"/>
                </a:solidFill>
              </a:rPr>
              <a:t>public vs. private institutions or how the data changes </a:t>
            </a:r>
            <a:r>
              <a:rPr lang="en-US" dirty="0">
                <a:solidFill>
                  <a:srgbClr val="002060"/>
                </a:solidFill>
              </a:rPr>
              <a:t>with respect to time could also provide more insights.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0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The cost of a college education increased roughly 67% between 2002 and 2012.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During that same period, wages decreased approximately 5%.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Given this, we can ask: How do we make the most of our investment?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 this presentation, I will provide a high-level overview of the relationship between salary and the following predictors: tuition, pre-admission placement score, geographic region, programs offered, and whether the </a:t>
            </a:r>
            <a:r>
              <a:rPr lang="en-US" sz="2400" dirty="0">
                <a:solidFill>
                  <a:srgbClr val="002060"/>
                </a:solidFill>
              </a:rPr>
              <a:t>institution </a:t>
            </a:r>
            <a:r>
              <a:rPr lang="en-US" sz="2400" dirty="0" smtClean="0">
                <a:solidFill>
                  <a:srgbClr val="002060"/>
                </a:solidFill>
              </a:rPr>
              <a:t>is </a:t>
            </a:r>
            <a:r>
              <a:rPr lang="en-US" sz="2400" dirty="0">
                <a:solidFill>
                  <a:srgbClr val="002060"/>
                </a:solidFill>
              </a:rPr>
              <a:t>public or private.</a:t>
            </a:r>
          </a:p>
        </p:txBody>
      </p:sp>
    </p:spTree>
    <p:extLst>
      <p:ext uri="{BB962C8B-B14F-4D97-AF65-F5344CB8AC3E}">
        <p14:creationId xmlns:p14="http://schemas.microsoft.com/office/powerpoint/2010/main" val="14596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Let’s begin with some cursory data exploration: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After loading the data into a Pandas </a:t>
            </a:r>
            <a:r>
              <a:rPr lang="en-US" sz="2000" dirty="0" err="1" smtClean="0">
                <a:solidFill>
                  <a:srgbClr val="002060"/>
                </a:solidFill>
              </a:rPr>
              <a:t>DataFrame</a:t>
            </a:r>
            <a:r>
              <a:rPr lang="en-US" sz="2000" dirty="0" smtClean="0">
                <a:solidFill>
                  <a:srgbClr val="002060"/>
                </a:solidFill>
              </a:rPr>
              <a:t>, I used the shape attribute and the describe() and info() methods to determine that: 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The original dataset consisted of approximately 140,000 records with roughly 8,000 fields per record, of which a significant amount of data consisted of null values.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The salary field contained string values used to indicate that the data was suppressed to obfuscate personally identifiable information.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The ACT and SAT fields were missing a significant amount of data.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Once the data was cleansed, roughly 10,000 records remained with 9 fields per record.</a:t>
            </a:r>
          </a:p>
        </p:txBody>
      </p:sp>
    </p:spTree>
    <p:extLst>
      <p:ext uri="{BB962C8B-B14F-4D97-AF65-F5344CB8AC3E}">
        <p14:creationId xmlns:p14="http://schemas.microsoft.com/office/powerpoint/2010/main" val="10429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Let’s examine the salary and tuition distributions: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6" y="2750943"/>
            <a:ext cx="476377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00" y="2750943"/>
            <a:ext cx="46812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data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Then let’s examine the salary-to-tuition ratio distribution.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Note here that 47% of institutions are below the salary-to-tuition ratio value of 1.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81" y="2929359"/>
            <a:ext cx="45808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7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data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then ask, </a:t>
            </a:r>
            <a:r>
              <a:rPr lang="en-US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salary vary with tuition?</a:t>
            </a: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9" y="2590800"/>
            <a:ext cx="4452620" cy="3200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79557"/>
              </p:ext>
            </p:extLst>
          </p:nvPr>
        </p:nvGraphicFramePr>
        <p:xfrm>
          <a:off x="5657169" y="3517229"/>
          <a:ext cx="5937250" cy="896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rgbClr val="002060"/>
                          </a:solidFill>
                          <a:effectLst/>
                        </a:rPr>
                        <a:t>Slope</a:t>
                      </a:r>
                      <a:endParaRPr lang="en-US" sz="110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baseline="0" dirty="0">
                          <a:solidFill>
                            <a:srgbClr val="002060"/>
                          </a:solidFill>
                          <a:effectLst/>
                        </a:rPr>
                        <a:t>0.106</a:t>
                      </a:r>
                      <a:endParaRPr lang="en-US" sz="1100" b="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rgbClr val="002060"/>
                          </a:solidFill>
                          <a:effectLst/>
                        </a:rPr>
                        <a:t>Intercept</a:t>
                      </a:r>
                      <a:endParaRPr lang="en-US" sz="110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rgbClr val="002060"/>
                          </a:solidFill>
                          <a:effectLst/>
                        </a:rPr>
                        <a:t>34,157</a:t>
                      </a:r>
                      <a:endParaRPr lang="en-US" sz="1100" baseline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rgbClr val="002060"/>
                          </a:solidFill>
                          <a:effectLst/>
                        </a:rPr>
                        <a:t>R-squared</a:t>
                      </a:r>
                      <a:endParaRPr lang="en-US" sz="110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rgbClr val="002060"/>
                          </a:solidFill>
                          <a:effectLst/>
                        </a:rPr>
                        <a:t>0.062</a:t>
                      </a:r>
                      <a:endParaRPr lang="en-US" sz="1100" baseline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rgbClr val="002060"/>
                          </a:solidFill>
                          <a:effectLst/>
                        </a:rPr>
                        <a:t>Pearson correlation coefficient</a:t>
                      </a:r>
                      <a:endParaRPr lang="en-US" sz="110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rgbClr val="002060"/>
                          </a:solidFill>
                          <a:effectLst/>
                        </a:rPr>
                        <a:t>0.250</a:t>
                      </a:r>
                      <a:endParaRPr lang="en-US" sz="1100" baseline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rgbClr val="002060"/>
                          </a:solidFill>
                          <a:effectLst/>
                        </a:rPr>
                        <a:t>p-value</a:t>
                      </a:r>
                      <a:endParaRPr lang="en-US" sz="110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100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23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data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And, </a:t>
            </a:r>
            <a:r>
              <a:rPr lang="en-US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salary varies with placement score?</a:t>
            </a: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25" y="2680008"/>
            <a:ext cx="422402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76" y="2691159"/>
            <a:ext cx="41967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data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continue with, 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salary varies with placement score?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7002"/>
              </p:ext>
            </p:extLst>
          </p:nvPr>
        </p:nvGraphicFramePr>
        <p:xfrm>
          <a:off x="1639230" y="3674268"/>
          <a:ext cx="8263053" cy="880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8815"/>
                <a:gridCol w="3692209"/>
                <a:gridCol w="118202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Sample set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Pearson correlation coefficient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p-value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Salary vs. Mean SAT score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0.202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Salary vs. Mean ACT score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0.104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&lt; 0.01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data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 can then ask, </a:t>
            </a:r>
            <a:r>
              <a:rPr lang="en-US" i="1" dirty="0" smtClean="0">
                <a:solidFill>
                  <a:srgbClr val="002060"/>
                </a:solidFill>
              </a:rPr>
              <a:t>How does salary depend on the programs offered.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" y="2754351"/>
            <a:ext cx="4324985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79" y="2765506"/>
            <a:ext cx="43249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866</TotalTime>
  <Words>677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Times New Roman</vt:lpstr>
      <vt:lpstr>Damask</vt:lpstr>
      <vt:lpstr>Just the FACT(OR)s, Ma’am</vt:lpstr>
      <vt:lpstr>Background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real cost</dc:title>
  <dc:creator>Joe Herro</dc:creator>
  <cp:lastModifiedBy>Joe Herro</cp:lastModifiedBy>
  <cp:revision>104</cp:revision>
  <cp:lastPrinted>2018-03-23T16:11:05Z</cp:lastPrinted>
  <dcterms:created xsi:type="dcterms:W3CDTF">2018-03-23T02:43:07Z</dcterms:created>
  <dcterms:modified xsi:type="dcterms:W3CDTF">2018-03-25T19:25:14Z</dcterms:modified>
</cp:coreProperties>
</file>