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74" r:id="rId6"/>
    <p:sldId id="277" r:id="rId7"/>
    <p:sldId id="276" r:id="rId8"/>
    <p:sldId id="264" r:id="rId9"/>
    <p:sldId id="273" r:id="rId10"/>
    <p:sldId id="278" r:id="rId11"/>
    <p:sldId id="268" r:id="rId12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Herro" initials="JH" lastIdx="1" clrIdx="0">
    <p:extLst>
      <p:ext uri="{19B8F6BF-5375-455C-9EA6-DF929625EA0E}">
        <p15:presenceInfo xmlns:p15="http://schemas.microsoft.com/office/powerpoint/2012/main" userId="661ea5011a070a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68A892F-C35D-4686-8BAB-6D3894B885A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2C2585B-9DBC-487F-A823-56619297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6E334-1C8C-4F7B-A826-93860B58E8D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B592-3085-4175-B2A8-1EC5AA12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B592-3085-4175-B2A8-1EC5AA12CF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At the heart of the matter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i="1" cap="all" dirty="0">
                <a:solidFill>
                  <a:srgbClr val="00206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An </a:t>
            </a:r>
            <a:r>
              <a:rPr lang="en-US" b="1" i="1" cap="all" dirty="0" smtClean="0">
                <a:solidFill>
                  <a:srgbClr val="00206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extension of the Cleveland clinic’s analysis </a:t>
            </a:r>
            <a:r>
              <a:rPr lang="en-US" b="1" i="1" cap="all" dirty="0">
                <a:solidFill>
                  <a:srgbClr val="00206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of </a:t>
            </a:r>
            <a:r>
              <a:rPr lang="en-US" b="1" i="1" cap="all" dirty="0" smtClean="0">
                <a:solidFill>
                  <a:srgbClr val="00206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heart disease indicators</a:t>
            </a:r>
            <a:endParaRPr lang="en-US" b="1" i="1" cap="all" dirty="0">
              <a:solidFill>
                <a:srgbClr val="002060"/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088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Machine learning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Here is an example of how to use this expression. Consider a patient how smokes 10 cigarettes per day and has done so for 20 years. The patient has a peak heart rate of 120 beat per minute and a peak diastolic pressure of 80 mm Hg. We can use the expression to calculate the probability that the person has heart disease as follows: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−(0.007∗10 + 0.006∗20 − 0.033∗120− 0.009∗80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 smtClean="0">
                  <a:solidFill>
                    <a:srgbClr val="002060"/>
                  </a:solidFill>
                </a:endParaRPr>
              </a:p>
              <a:p>
                <a:r>
                  <a:rPr lang="en-US" dirty="0" smtClean="0">
                    <a:solidFill>
                      <a:srgbClr val="002060"/>
                    </a:solidFill>
                  </a:rPr>
                  <a:t>Here we see that there is a 5% probability that the person will have heart disease.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5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CONCLUSION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Selected a dataset and explored it.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Used logistic regression to model the relationship between the probability of having heart disease and several potential indicators.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Based on </a:t>
            </a:r>
            <a:r>
              <a:rPr lang="en-US" dirty="0">
                <a:solidFill>
                  <a:srgbClr val="002060"/>
                </a:solidFill>
              </a:rPr>
              <a:t>the model, </a:t>
            </a:r>
            <a:r>
              <a:rPr lang="en-US" dirty="0" smtClean="0">
                <a:solidFill>
                  <a:srgbClr val="002060"/>
                </a:solidFill>
              </a:rPr>
              <a:t>I recommend that if a medical practitioner notices a statistically significant drop in a person’s peak heart rate, they test specifically for heart disease.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This model is limited and there is much opportunity to expand on this effort. A larger and more complete data set could provide a more accurate model. Also, studying how indicators may influence one another may prove beneficial when health measurements are made.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10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Heart disease deaths increased by 3% between 2011 and 2014.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The patient’s age, gender, fasting blood sugar, and blood cholesterol have been identified as indicators of heart disease.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In this study, I examine how a patient’s heart rate, blood pressure, and smoking history act as indicators of heart disease. I chose these indicators because they have not been previously examined and they are easily measured.</a:t>
            </a:r>
          </a:p>
        </p:txBody>
      </p:sp>
    </p:spTree>
    <p:extLst>
      <p:ext uri="{BB962C8B-B14F-4D97-AF65-F5344CB8AC3E}">
        <p14:creationId xmlns:p14="http://schemas.microsoft.com/office/powerpoint/2010/main" val="145966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Exploratory data analysis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An initial examination of the </a:t>
            </a:r>
            <a:r>
              <a:rPr lang="en-US" sz="1800" dirty="0" smtClean="0">
                <a:solidFill>
                  <a:srgbClr val="002060"/>
                </a:solidFill>
              </a:rPr>
              <a:t>dataset revealed nearly 900 records with 76 fields per record. 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It also showed that a significant amount of data consisted of inappropriate values. Some examples of these included:</a:t>
            </a:r>
          </a:p>
          <a:p>
            <a:pPr lvl="2"/>
            <a:r>
              <a:rPr lang="en-US" sz="1800" dirty="0" smtClean="0">
                <a:solidFill>
                  <a:srgbClr val="002060"/>
                </a:solidFill>
              </a:rPr>
              <a:t>The </a:t>
            </a:r>
            <a:r>
              <a:rPr lang="en-US" sz="1800" i="1" dirty="0" smtClean="0">
                <a:solidFill>
                  <a:srgbClr val="002060"/>
                </a:solidFill>
              </a:rPr>
              <a:t>heart rate </a:t>
            </a:r>
            <a:r>
              <a:rPr lang="en-US" sz="1800" dirty="0" smtClean="0">
                <a:solidFill>
                  <a:srgbClr val="002060"/>
                </a:solidFill>
              </a:rPr>
              <a:t>and/or </a:t>
            </a:r>
            <a:r>
              <a:rPr lang="en-US" sz="1800" i="1" dirty="0" smtClean="0">
                <a:solidFill>
                  <a:srgbClr val="002060"/>
                </a:solidFill>
              </a:rPr>
              <a:t>blood pressure </a:t>
            </a:r>
            <a:r>
              <a:rPr lang="en-US" sz="1800" dirty="0" smtClean="0">
                <a:solidFill>
                  <a:srgbClr val="002060"/>
                </a:solidFill>
              </a:rPr>
              <a:t>fields were null or empty.</a:t>
            </a:r>
          </a:p>
          <a:p>
            <a:pPr lvl="2"/>
            <a:r>
              <a:rPr lang="en-US" sz="1800" dirty="0" smtClean="0">
                <a:solidFill>
                  <a:srgbClr val="002060"/>
                </a:solidFill>
              </a:rPr>
              <a:t>The </a:t>
            </a:r>
            <a:r>
              <a:rPr lang="en-US" sz="1800" i="1" dirty="0" smtClean="0">
                <a:solidFill>
                  <a:srgbClr val="002060"/>
                </a:solidFill>
              </a:rPr>
              <a:t>is smoker </a:t>
            </a:r>
            <a:r>
              <a:rPr lang="en-US" sz="1800" dirty="0" smtClean="0">
                <a:solidFill>
                  <a:srgbClr val="002060"/>
                </a:solidFill>
              </a:rPr>
              <a:t>field, the </a:t>
            </a:r>
            <a:r>
              <a:rPr lang="en-US" sz="1800" i="1" dirty="0" smtClean="0">
                <a:solidFill>
                  <a:srgbClr val="002060"/>
                </a:solidFill>
              </a:rPr>
              <a:t>number of cigarettes per day</a:t>
            </a:r>
            <a:r>
              <a:rPr lang="en-US" sz="1800" dirty="0" smtClean="0">
                <a:solidFill>
                  <a:srgbClr val="002060"/>
                </a:solidFill>
              </a:rPr>
              <a:t>, and the </a:t>
            </a:r>
            <a:r>
              <a:rPr lang="en-US" sz="1800" i="1" dirty="0" smtClean="0">
                <a:solidFill>
                  <a:srgbClr val="002060"/>
                </a:solidFill>
              </a:rPr>
              <a:t>years smoked </a:t>
            </a:r>
            <a:r>
              <a:rPr lang="en-US" sz="1800" dirty="0" smtClean="0">
                <a:solidFill>
                  <a:srgbClr val="002060"/>
                </a:solidFill>
              </a:rPr>
              <a:t>were either incongruent or were null.</a:t>
            </a:r>
          </a:p>
          <a:p>
            <a:pPr lvl="2"/>
            <a:r>
              <a:rPr lang="en-US" sz="1800" dirty="0" smtClean="0">
                <a:solidFill>
                  <a:srgbClr val="002060"/>
                </a:solidFill>
              </a:rPr>
              <a:t>The </a:t>
            </a:r>
            <a:r>
              <a:rPr lang="en-US" sz="1800" i="1" dirty="0" smtClean="0">
                <a:solidFill>
                  <a:srgbClr val="002060"/>
                </a:solidFill>
              </a:rPr>
              <a:t>history of heart disease </a:t>
            </a:r>
            <a:r>
              <a:rPr lang="en-US" sz="1800" dirty="0" smtClean="0">
                <a:solidFill>
                  <a:srgbClr val="002060"/>
                </a:solidFill>
              </a:rPr>
              <a:t>field was not either a zero or a one.</a:t>
            </a:r>
          </a:p>
          <a:p>
            <a:pPr lvl="2"/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Once the data was cleansed, roughly 400 records remained with 8 fields per record.</a:t>
            </a:r>
          </a:p>
        </p:txBody>
      </p:sp>
    </p:spTree>
    <p:extLst>
      <p:ext uri="{BB962C8B-B14F-4D97-AF65-F5344CB8AC3E}">
        <p14:creationId xmlns:p14="http://schemas.microsoft.com/office/powerpoint/2010/main" val="104294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Exploratory data analysis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94843"/>
            <a:ext cx="10353762" cy="3695136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Below are comparisons showing the </a:t>
            </a:r>
            <a:r>
              <a:rPr lang="en-US" dirty="0">
                <a:solidFill>
                  <a:srgbClr val="002060"/>
                </a:solidFill>
              </a:rPr>
              <a:t>distributions </a:t>
            </a:r>
            <a:r>
              <a:rPr lang="en-US" dirty="0" smtClean="0">
                <a:solidFill>
                  <a:srgbClr val="002060"/>
                </a:solidFill>
              </a:rPr>
              <a:t>of </a:t>
            </a:r>
            <a:r>
              <a:rPr lang="en-US" dirty="0">
                <a:solidFill>
                  <a:srgbClr val="002060"/>
                </a:solidFill>
              </a:rPr>
              <a:t>the number of cigarettes smoked per day and the number of years of smoking for </a:t>
            </a:r>
            <a:r>
              <a:rPr lang="en-US" dirty="0" smtClean="0">
                <a:solidFill>
                  <a:srgbClr val="002060"/>
                </a:solidFill>
              </a:rPr>
              <a:t>those with heart </a:t>
            </a:r>
            <a:r>
              <a:rPr lang="en-US" dirty="0">
                <a:solidFill>
                  <a:srgbClr val="002060"/>
                </a:solidFill>
              </a:rPr>
              <a:t>disease and those without heart </a:t>
            </a:r>
            <a:r>
              <a:rPr lang="en-US" dirty="0" smtClean="0">
                <a:solidFill>
                  <a:srgbClr val="002060"/>
                </a:solidFill>
              </a:rPr>
              <a:t>disease.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00" y="3198138"/>
            <a:ext cx="4572000" cy="32004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15" y="3198138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Exploratory data analysis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94842"/>
            <a:ext cx="10353762" cy="464997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Comparison of statistics for the previous plots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These were </a:t>
            </a:r>
            <a:r>
              <a:rPr lang="en-US" dirty="0" smtClean="0">
                <a:solidFill>
                  <a:srgbClr val="002060"/>
                </a:solidFill>
              </a:rPr>
              <a:t>calculated via permutation tests assuming that the difference </a:t>
            </a:r>
            <a:r>
              <a:rPr lang="en-US" dirty="0">
                <a:solidFill>
                  <a:srgbClr val="002060"/>
                </a:solidFill>
              </a:rPr>
              <a:t>in means of the two sample populations (smokers with heart disease and smokers without heart disease) was equal to zero. Given that the </a:t>
            </a:r>
            <a:r>
              <a:rPr lang="en-US" dirty="0" smtClean="0">
                <a:solidFill>
                  <a:srgbClr val="002060"/>
                </a:solidFill>
              </a:rPr>
              <a:t>p-values </a:t>
            </a:r>
            <a:r>
              <a:rPr lang="en-US" dirty="0">
                <a:solidFill>
                  <a:srgbClr val="002060"/>
                </a:solidFill>
              </a:rPr>
              <a:t>are so high, we are unable to reject the null hypothesis. In other words, there is no statistical evidence that, in this population, smoking is an indicator of heart disease.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49" y="2263419"/>
            <a:ext cx="8163252" cy="20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5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Exploratory data analysis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94843"/>
            <a:ext cx="10353762" cy="369513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Comparisons showing resting and peak heart rates for those with heart disease and those without heart disease.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99" y="3066413"/>
            <a:ext cx="4572000" cy="32004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28" y="3066413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6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Exploratory data analysis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94842"/>
            <a:ext cx="10353762" cy="464997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Comparison of statistics for the previous plots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These were calculated using permutations tests assuming that the </a:t>
            </a:r>
            <a:r>
              <a:rPr lang="en-US" dirty="0">
                <a:solidFill>
                  <a:srgbClr val="002060"/>
                </a:solidFill>
              </a:rPr>
              <a:t>difference in means of the two sample populations </a:t>
            </a:r>
            <a:r>
              <a:rPr lang="en-US" dirty="0" smtClean="0">
                <a:solidFill>
                  <a:srgbClr val="002060"/>
                </a:solidFill>
              </a:rPr>
              <a:t>(those with </a:t>
            </a:r>
            <a:r>
              <a:rPr lang="en-US" dirty="0">
                <a:solidFill>
                  <a:srgbClr val="002060"/>
                </a:solidFill>
              </a:rPr>
              <a:t>heart disease was and those </a:t>
            </a:r>
            <a:r>
              <a:rPr lang="en-US" dirty="0" smtClean="0">
                <a:solidFill>
                  <a:srgbClr val="002060"/>
                </a:solidFill>
              </a:rPr>
              <a:t>without </a:t>
            </a:r>
            <a:r>
              <a:rPr lang="en-US" dirty="0">
                <a:solidFill>
                  <a:srgbClr val="002060"/>
                </a:solidFill>
              </a:rPr>
              <a:t>heart disease) was equal to zero. Given that the p-values </a:t>
            </a:r>
            <a:r>
              <a:rPr lang="en-US" dirty="0" smtClean="0">
                <a:solidFill>
                  <a:srgbClr val="002060"/>
                </a:solidFill>
              </a:rPr>
              <a:t>are so low, </a:t>
            </a:r>
            <a:r>
              <a:rPr lang="en-US" dirty="0">
                <a:solidFill>
                  <a:srgbClr val="002060"/>
                </a:solidFill>
              </a:rPr>
              <a:t>we may reject the null hypothesis. In other words, there is statistical evidence that, in this population, there is a measurable difference in resting and peak heart rate for those with heart disease and those without heart disease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057923"/>
              </p:ext>
            </p:extLst>
          </p:nvPr>
        </p:nvGraphicFramePr>
        <p:xfrm>
          <a:off x="1790842" y="2391444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 in Means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 of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Resting Heart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Peak Heart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0.05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53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Machine learning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We chose a logistic regression model because it allows us to more easily interpret the results.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After mitigating issues with the indicators’ multicollinearity, I found that the following indicators and coefficients provided a best fit</a:t>
            </a:r>
            <a:r>
              <a:rPr lang="en-US" baseline="30000" dirty="0" smtClean="0">
                <a:solidFill>
                  <a:srgbClr val="002060"/>
                </a:solidFill>
              </a:rPr>
              <a:t>1</a:t>
            </a:r>
            <a:r>
              <a:rPr lang="en-US" dirty="0" smtClean="0">
                <a:solidFill>
                  <a:srgbClr val="002060"/>
                </a:solidFill>
              </a:rPr>
              <a:t> for the data, with an accuracy of 0.76: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14720"/>
              </p:ext>
            </p:extLst>
          </p:nvPr>
        </p:nvGraphicFramePr>
        <p:xfrm>
          <a:off x="2266176" y="3943632"/>
          <a:ext cx="698933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4668"/>
                <a:gridCol w="34946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Indicator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Coefficient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cigarettes smoked /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Years of Smoking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Peak Heart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Peak Diastolic</a:t>
                      </a:r>
                      <a:r>
                        <a:rPr lang="en-US" baseline="0" dirty="0" smtClean="0"/>
                        <a:t> Blood 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2415" y="6209847"/>
            <a:ext cx="6672865" cy="365125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Best fit can be understood as a compromise between the removing indicators which complicate the model and keeping enough indicators to make the model useful.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7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Machine learning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This leads to the following equation, which can be used to calculate the probability that someone has heart disease, where </a:t>
                </a:r>
              </a:p>
              <a:p>
                <a:pPr lvl="1"/>
                <a:r>
                  <a:rPr lang="en-US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baseline="-25000" dirty="0" smtClean="0">
                    <a:solidFill>
                      <a:srgbClr val="002060"/>
                    </a:solidFill>
                  </a:rPr>
                  <a:t>1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= the number of cigarettes smoked per day</a:t>
                </a:r>
              </a:p>
              <a:p>
                <a:pPr lvl="1"/>
                <a:r>
                  <a:rPr lang="en-US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baseline="-25000" dirty="0" smtClean="0">
                    <a:solidFill>
                      <a:srgbClr val="002060"/>
                    </a:solidFill>
                  </a:rPr>
                  <a:t>2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= the </a:t>
                </a:r>
                <a:r>
                  <a:rPr lang="en-US" dirty="0">
                    <a:solidFill>
                      <a:srgbClr val="002060"/>
                    </a:solidFill>
                  </a:rPr>
                  <a:t>number of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years of smoking</a:t>
                </a:r>
              </a:p>
              <a:p>
                <a:pPr lvl="1"/>
                <a:r>
                  <a:rPr lang="en-US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baseline="-25000" dirty="0" smtClean="0">
                    <a:solidFill>
                      <a:srgbClr val="002060"/>
                    </a:solidFill>
                  </a:rPr>
                  <a:t>3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= the peak heart rate</a:t>
                </a:r>
              </a:p>
              <a:p>
                <a:pPr lvl="1"/>
                <a:r>
                  <a:rPr lang="en-US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baseline="-25000" dirty="0" smtClean="0">
                    <a:solidFill>
                      <a:srgbClr val="002060"/>
                    </a:solidFill>
                  </a:rPr>
                  <a:t>4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= the peak diastolic blood pressure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0.007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0.00</m:t>
                                </m:r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− 0.033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+0.009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1091</TotalTime>
  <Words>795</Words>
  <Application>Microsoft Office PowerPoint</Application>
  <PresentationFormat>Widescreen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Cambria Math</vt:lpstr>
      <vt:lpstr>Rockwell</vt:lpstr>
      <vt:lpstr>Damask</vt:lpstr>
      <vt:lpstr>At the heart of the matter</vt:lpstr>
      <vt:lpstr>Background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Machine learning</vt:lpstr>
      <vt:lpstr>Machine learning</vt:lpstr>
      <vt:lpstr>Machine learning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real cost</dc:title>
  <dc:creator>Joe Herro</dc:creator>
  <cp:lastModifiedBy>Joe Herro</cp:lastModifiedBy>
  <cp:revision>199</cp:revision>
  <cp:lastPrinted>2018-05-15T16:54:29Z</cp:lastPrinted>
  <dcterms:created xsi:type="dcterms:W3CDTF">2018-03-23T02:43:07Z</dcterms:created>
  <dcterms:modified xsi:type="dcterms:W3CDTF">2018-05-21T16:38:41Z</dcterms:modified>
</cp:coreProperties>
</file>